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259" r:id="rId2"/>
    <p:sldId id="258" r:id="rId3"/>
    <p:sldId id="260" r:id="rId4"/>
    <p:sldId id="315" r:id="rId5"/>
    <p:sldId id="316" r:id="rId6"/>
    <p:sldId id="376" r:id="rId7"/>
    <p:sldId id="377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62" r:id="rId47"/>
    <p:sldId id="370" r:id="rId48"/>
    <p:sldId id="368" r:id="rId49"/>
    <p:sldId id="327" r:id="rId50"/>
    <p:sldId id="364" r:id="rId51"/>
    <p:sldId id="328" r:id="rId52"/>
    <p:sldId id="363" r:id="rId53"/>
    <p:sldId id="369" r:id="rId54"/>
    <p:sldId id="329" r:id="rId55"/>
    <p:sldId id="365" r:id="rId56"/>
    <p:sldId id="367" r:id="rId57"/>
    <p:sldId id="330" r:id="rId58"/>
    <p:sldId id="331" r:id="rId59"/>
    <p:sldId id="371" r:id="rId60"/>
    <p:sldId id="332" r:id="rId61"/>
    <p:sldId id="333" r:id="rId62"/>
    <p:sldId id="372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66" r:id="rId74"/>
    <p:sldId id="344" r:id="rId75"/>
    <p:sldId id="345" r:id="rId76"/>
    <p:sldId id="346" r:id="rId77"/>
    <p:sldId id="374" r:id="rId78"/>
    <p:sldId id="373" r:id="rId79"/>
    <p:sldId id="347" r:id="rId80"/>
    <p:sldId id="348" r:id="rId81"/>
    <p:sldId id="349" r:id="rId82"/>
    <p:sldId id="375" r:id="rId83"/>
    <p:sldId id="350" r:id="rId84"/>
    <p:sldId id="351" r:id="rId85"/>
    <p:sldId id="352" r:id="rId86"/>
    <p:sldId id="353" r:id="rId87"/>
    <p:sldId id="354" r:id="rId88"/>
    <p:sldId id="355" r:id="rId89"/>
    <p:sldId id="356" r:id="rId90"/>
    <p:sldId id="357" r:id="rId91"/>
    <p:sldId id="358" r:id="rId92"/>
    <p:sldId id="359" r:id="rId93"/>
    <p:sldId id="360" r:id="rId94"/>
    <p:sldId id="314" r:id="rId95"/>
  </p:sldIdLst>
  <p:sldSz cx="9144000" cy="6858000" type="screen4x3"/>
  <p:notesSz cx="6858000" cy="9144000"/>
  <p:defaultTextStyle>
    <a:defPPr>
      <a:defRPr lang="pt-B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pt-BR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E84B96F-85D3-4DFF-A925-6B60F363FD21}" type="datetimeFigureOut">
              <a:rPr lang="pt-BR"/>
              <a:pPr/>
              <a:t>24/07/2016</a:t>
            </a:fld>
            <a:endParaRPr lang="pt-BR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pt-BR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DD93083B-2C2A-4628-B49D-5972555FEA8F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BBA5396-9CB7-4A0F-B3B9-A491433278D7}" type="datetimeFigureOut">
              <a:rPr lang="pt-BR"/>
              <a:pPr>
                <a:defRPr/>
              </a:pPr>
              <a:t>24/07/2016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noProof="0" smtClean="0"/>
              <a:t>Click to edit Master text styles</a:t>
            </a:r>
          </a:p>
          <a:p>
            <a:pPr lvl="1"/>
            <a:r>
              <a:rPr lang="x-none" noProof="0" smtClean="0"/>
              <a:t>Second level</a:t>
            </a:r>
          </a:p>
          <a:p>
            <a:pPr lvl="2"/>
            <a:r>
              <a:rPr lang="x-none" noProof="0" smtClean="0"/>
              <a:t>Third level</a:t>
            </a:r>
          </a:p>
          <a:p>
            <a:pPr lvl="3"/>
            <a:r>
              <a:rPr lang="x-none" noProof="0" smtClean="0"/>
              <a:t>Fourth level</a:t>
            </a:r>
          </a:p>
          <a:p>
            <a:pPr lvl="4"/>
            <a:r>
              <a:rPr lang="x-none" noProof="0" smtClean="0"/>
              <a:t>Fifth level</a:t>
            </a:r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F36098E-B35D-41DF-96FA-61D201CB93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7891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9939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41987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44035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46083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48131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50179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52227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54275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56323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58371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60419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62467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64515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66563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68611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70659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72707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74755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76803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46712" cy="41656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78851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0899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2947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46712" cy="41656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56675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9699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19100" y="311150"/>
            <a:ext cx="839788" cy="631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Text Box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441825"/>
            <a:ext cx="5454650" cy="417988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5700" y="692150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30788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1747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795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311150"/>
            <a:ext cx="1588" cy="631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5843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468313" y="4441825"/>
            <a:ext cx="5451475" cy="41767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20E95-C482-45AA-B337-8718606D8579}" type="datetimeFigureOut">
              <a:rPr lang="pt-BR"/>
              <a:pPr>
                <a:defRPr/>
              </a:pPr>
              <a:t>24/07/2016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E8544-B432-4B09-9A86-71845B79C8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34BF6-5927-4012-84AE-1A8E026DC7F2}" type="datetimeFigureOut">
              <a:rPr lang="pt-BR"/>
              <a:pPr>
                <a:defRPr/>
              </a:pPr>
              <a:t>24/07/2016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E8773-E810-44C9-A6D1-205C98D915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2A70F-EC4D-4485-ABAF-13BF024B8CDE}" type="datetimeFigureOut">
              <a:rPr lang="pt-BR"/>
              <a:pPr>
                <a:defRPr/>
              </a:pPr>
              <a:t>24/07/2016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7939B-84BD-4119-9EB1-CFA7A35CD6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Times New Roman" charset="0"/>
              <a:cs typeface="+mn-cs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624888" y="6392863"/>
            <a:ext cx="51911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r" fontAlgn="auto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ct val="66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5AE25F2-E70A-4DF7-BA48-5FD54D6DC2C7}" type="slidenum">
              <a:rPr lang="en-GB" sz="1600" b="1">
                <a:solidFill>
                  <a:srgbClr val="393939"/>
                </a:solidFill>
                <a:cs typeface="+mn-cs"/>
              </a:rPr>
              <a:pPr algn="r" fontAlgn="auto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93939"/>
                </a:buClr>
                <a:buSzPct val="66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‹nº›</a:t>
            </a:fld>
            <a:endParaRPr lang="en-GB" sz="1600" b="1">
              <a:solidFill>
                <a:srgbClr val="393939"/>
              </a:solidFill>
              <a:cs typeface="+mn-cs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066800" y="685800"/>
            <a:ext cx="7313613" cy="1588"/>
          </a:xfrm>
          <a:prstGeom prst="line">
            <a:avLst/>
          </a:prstGeom>
          <a:noFill/>
          <a:ln w="5076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Times New Roman" charset="0"/>
              <a:cs typeface="+mn-cs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144588" y="6096000"/>
            <a:ext cx="7313612" cy="1588"/>
          </a:xfrm>
          <a:prstGeom prst="line">
            <a:avLst/>
          </a:prstGeom>
          <a:noFill/>
          <a:ln w="5076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Times New Roman" charset="0"/>
              <a:cs typeface="+mn-cs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348038" y="6553200"/>
            <a:ext cx="20605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58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b="1">
                <a:solidFill>
                  <a:srgbClr val="0033CC"/>
                </a:solidFill>
                <a:latin typeface="Times New Roman" charset="0"/>
                <a:cs typeface="+mn-cs"/>
              </a:rPr>
              <a:t>Clovis Torres Fernandes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8200" y="6237288"/>
            <a:ext cx="126365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95288" y="6140450"/>
            <a:ext cx="129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14400" y="228600"/>
            <a:ext cx="7312025" cy="91281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752600"/>
            <a:ext cx="3616325" cy="210185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59325" y="1752600"/>
            <a:ext cx="3616325" cy="210185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90600" y="4006850"/>
            <a:ext cx="3616325" cy="21034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25" y="4006850"/>
            <a:ext cx="3616325" cy="21034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89592-9FD9-48E7-9E55-5A8B6DF1E347}" type="datetimeFigureOut">
              <a:rPr lang="pt-BR"/>
              <a:pPr>
                <a:defRPr/>
              </a:pPr>
              <a:t>24/07/2016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3A0E6-39B8-4D19-B405-5CF5438700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0E653-9612-43FA-8595-E8C8983CA1A3}" type="datetimeFigureOut">
              <a:rPr lang="pt-BR"/>
              <a:pPr>
                <a:defRPr/>
              </a:pPr>
              <a:t>24/07/2016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22D1-C809-4493-831B-A6EBFF35D1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E4866-E5E6-40DC-BE10-822C65144A60}" type="datetimeFigureOut">
              <a:rPr lang="pt-BR"/>
              <a:pPr>
                <a:defRPr/>
              </a:pPr>
              <a:t>24/07/2016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C8984-7ECF-49B5-ADD7-14D51A9617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385B6-AD94-4E37-963A-5338246CAC69}" type="datetimeFigureOut">
              <a:rPr lang="pt-BR"/>
              <a:pPr>
                <a:defRPr/>
              </a:pPr>
              <a:t>24/07/2016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B49D-1DF5-4566-82DA-CDB2AC477F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E147E-1D0B-4707-8526-62EF9D6E06DD}" type="datetimeFigureOut">
              <a:rPr lang="pt-BR"/>
              <a:pPr>
                <a:defRPr/>
              </a:pPr>
              <a:t>24/07/2016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F82C6-82D0-4411-B437-C222AAB4CE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3D7B4-76E9-4AC9-B4E2-0E9F5D2C931C}" type="datetimeFigureOut">
              <a:rPr lang="pt-BR"/>
              <a:pPr>
                <a:defRPr/>
              </a:pPr>
              <a:t>24/07/2016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3096-C97A-401A-A356-492057A883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3747A-EDEE-4F6B-A5E5-1EBE58AE20BB}" type="datetimeFigureOut">
              <a:rPr lang="pt-BR"/>
              <a:pPr>
                <a:defRPr/>
              </a:pPr>
              <a:t>24/07/2016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F16BC-6ADE-4BE9-B5F3-4193E6B940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C8263-E4FE-47AC-B4E4-575E4B5C2B02}" type="datetimeFigureOut">
              <a:rPr lang="pt-BR"/>
              <a:pPr>
                <a:defRPr/>
              </a:pPr>
              <a:t>24/07/2016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7970F-28E8-45EB-972F-55D90923EE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DDB768-BCF4-4A5A-AC6D-08BFF0D07611}" type="datetimeFigureOut">
              <a:rPr lang="pt-BR"/>
              <a:pPr>
                <a:defRPr/>
              </a:pPr>
              <a:t>24/07/2016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3F3B2-161D-43D7-B917-9F48FC53A1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63" r:id="rId12"/>
    <p:sldLayoutId id="2147483664" r:id="rId13"/>
    <p:sldLayoutId id="2147483665" r:id="rId14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14400"/>
            <a:ext cx="9144000" cy="4876800"/>
          </a:xfrm>
        </p:spPr>
        <p:txBody>
          <a:bodyPr/>
          <a:lstStyle/>
          <a:p>
            <a:pPr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smtClean="0"/>
              <a:t>CES-28</a:t>
            </a:r>
            <a:br>
              <a:rPr lang="en-GB" sz="4800" smtClean="0"/>
            </a:br>
            <a:r>
              <a:rPr lang="en-GB" sz="4800" smtClean="0"/>
              <a:t>Fundamentos de Engenharia</a:t>
            </a:r>
            <a:br>
              <a:rPr lang="en-GB" sz="4800" smtClean="0"/>
            </a:br>
            <a:r>
              <a:rPr lang="en-GB" sz="4800" smtClean="0"/>
              <a:t>de Software</a:t>
            </a:r>
            <a:br>
              <a:rPr lang="en-GB" sz="4800" smtClean="0"/>
            </a:br>
            <a:r>
              <a:rPr lang="en-GB" sz="6600" smtClean="0"/>
              <a:t/>
            </a:r>
            <a:br>
              <a:rPr lang="en-GB" sz="6600" smtClean="0"/>
            </a:br>
            <a:r>
              <a:rPr lang="en-GB" smtClean="0">
                <a:solidFill>
                  <a:srgbClr val="0000FF"/>
                </a:solidFill>
              </a:rPr>
              <a:t>Conceitos Básicos</a:t>
            </a:r>
            <a:br>
              <a:rPr lang="en-GB" smtClean="0">
                <a:solidFill>
                  <a:srgbClr val="0000FF"/>
                </a:solidFill>
              </a:rPr>
            </a:br>
            <a:r>
              <a:rPr lang="en-GB" smtClean="0">
                <a:solidFill>
                  <a:srgbClr val="0000FF"/>
                </a:solidFill>
              </a:rPr>
              <a:t>de Orientação a Objetos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2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86638" cy="3132138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ea typeface="ＭＳ Ｐゴシック" pitchFamily="34" charset="-128"/>
              </a:rPr>
              <a:t>Propor os passos de um processo simples para o desenvolvimento de programas orientado a objetos em Java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ea typeface="ＭＳ Ｐゴシック" pitchFamily="34" charset="-128"/>
              </a:rPr>
              <a:t>Tempo: 5m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ea typeface="ＭＳ Ｐゴシック" pitchFamily="34" charset="-128"/>
              </a:rPr>
              <a:t>Em grupo de 3</a:t>
            </a:r>
            <a:endParaRPr lang="en-GB" smtClean="0">
              <a:solidFill>
                <a:srgbClr val="80000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Uma Solução para a Atividade 2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371600"/>
            <a:ext cx="8301037" cy="4435475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lnSpc>
                <a:spcPts val="30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Análise </a:t>
            </a:r>
            <a:r>
              <a:rPr lang="en-GB" sz="2800" smtClean="0">
                <a:ea typeface="ＭＳ Ｐゴシック" pitchFamily="34" charset="-128"/>
                <a:sym typeface="Wingdings" pitchFamily="2" charset="2"/>
              </a:rPr>
              <a:t> Especificação de Requisitos Casos de Uso da UML</a:t>
            </a:r>
          </a:p>
          <a:p>
            <a:pPr marL="336550" indent="-336550">
              <a:lnSpc>
                <a:spcPts val="30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  <a:sym typeface="Wingdings" pitchFamily="2" charset="2"/>
            </a:endParaRPr>
          </a:p>
          <a:p>
            <a:pPr marL="336550" indent="-336550">
              <a:lnSpc>
                <a:spcPts val="30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  <a:sym typeface="Wingdings" pitchFamily="2" charset="2"/>
              </a:rPr>
              <a:t>Projeto  Diagrama de Classes  Padrões de Projeto</a:t>
            </a:r>
          </a:p>
          <a:p>
            <a:pPr marL="336550" indent="-336550">
              <a:lnSpc>
                <a:spcPts val="30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  <a:sym typeface="Wingdings" pitchFamily="2" charset="2"/>
            </a:endParaRPr>
          </a:p>
          <a:p>
            <a:pPr marL="336550" indent="-336550">
              <a:lnSpc>
                <a:spcPts val="30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  <a:sym typeface="Wingdings" pitchFamily="2" charset="2"/>
              </a:rPr>
              <a:t>Código Fonte  Refatoração</a:t>
            </a:r>
          </a:p>
          <a:p>
            <a:pPr marL="336550" indent="-336550">
              <a:lnSpc>
                <a:spcPts val="30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  <a:sym typeface="Wingdings" pitchFamily="2" charset="2"/>
            </a:endParaRPr>
          </a:p>
          <a:p>
            <a:pPr marL="336550" indent="-336550">
              <a:lnSpc>
                <a:spcPts val="30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  <a:sym typeface="Wingdings" pitchFamily="2" charset="2"/>
              </a:rPr>
              <a:t>Testes  Testes de Unidade e de Sistema</a:t>
            </a:r>
            <a:endParaRPr lang="en-GB" sz="280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Group 2"/>
          <p:cNvGrpSpPr>
            <a:grpSpLocks/>
          </p:cNvGrpSpPr>
          <p:nvPr/>
        </p:nvGrpSpPr>
        <p:grpSpPr bwMode="auto">
          <a:xfrm>
            <a:off x="533400" y="914400"/>
            <a:ext cx="8153400" cy="5257800"/>
            <a:chOff x="660" y="999"/>
            <a:chExt cx="4439" cy="2601"/>
          </a:xfrm>
        </p:grpSpPr>
        <p:sp>
          <p:nvSpPr>
            <p:cNvPr id="440323" name="Text Box 3"/>
            <p:cNvSpPr txBox="1">
              <a:spLocks noChangeArrowheads="1"/>
            </p:cNvSpPr>
            <p:nvPr/>
          </p:nvSpPr>
          <p:spPr bwMode="auto">
            <a:xfrm rot="60000">
              <a:off x="793" y="1228"/>
              <a:ext cx="1110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Lucida Sans Unicode" charset="-52"/>
                  <a:cs typeface="Lucida Sans Unicode" charset="-52"/>
                </a:rPr>
                <a:t> CACHORRO</a:t>
              </a:r>
            </a:p>
          </p:txBody>
        </p:sp>
        <p:sp>
          <p:nvSpPr>
            <p:cNvPr id="440324" name="Text Box 4"/>
            <p:cNvSpPr txBox="1">
              <a:spLocks noChangeArrowheads="1"/>
            </p:cNvSpPr>
            <p:nvPr/>
          </p:nvSpPr>
          <p:spPr bwMode="auto">
            <a:xfrm rot="60000">
              <a:off x="2240" y="1321"/>
              <a:ext cx="2216" cy="97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A50021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 b="1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Lucida Sans Unicode" charset="-52"/>
                  <a:cs typeface="Lucida Sans Unicode" charset="-52"/>
                </a:rPr>
                <a:t>CLASSE</a:t>
              </a:r>
              <a:r>
                <a:rPr lang="en-GB" dirty="0">
                  <a:solidFill>
                    <a:srgbClr val="FF0000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:</a:t>
              </a:r>
              <a:r>
                <a:rPr lang="en-GB" dirty="0">
                  <a:solidFill>
                    <a:srgbClr val="000000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 </a:t>
              </a:r>
              <a:r>
                <a:rPr lang="en-GB" dirty="0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Pessoa, </a:t>
              </a:r>
              <a:r>
                <a:rPr lang="en-GB" b="1" i="1" u="sng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Lucida Sans Unicode" charset="-52"/>
                  <a:cs typeface="Lucida Sans Unicode" charset="-52"/>
                </a:rPr>
                <a:t>Animal</a:t>
              </a:r>
              <a:r>
                <a:rPr lang="en-GB" dirty="0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,</a:t>
              </a:r>
            </a:p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 dirty="0" err="1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Coisa</a:t>
              </a:r>
              <a:r>
                <a:rPr lang="en-GB" dirty="0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, </a:t>
              </a:r>
              <a:r>
                <a:rPr lang="en-GB" dirty="0" err="1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Conceito</a:t>
              </a:r>
              <a:r>
                <a:rPr lang="en-GB" dirty="0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 </a:t>
              </a:r>
              <a:r>
                <a:rPr lang="en-GB" dirty="0" err="1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ou</a:t>
              </a:r>
              <a:r>
                <a:rPr lang="en-GB" dirty="0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 </a:t>
              </a:r>
              <a:r>
                <a:rPr lang="en-GB" dirty="0" err="1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Evento</a:t>
              </a:r>
              <a:endParaRPr lang="en-GB" dirty="0">
                <a:solidFill>
                  <a:srgbClr val="3333CC"/>
                </a:solidFill>
                <a:latin typeface="Times New Roman" charset="0"/>
                <a:ea typeface="Lucida Sans Unicode" charset="-52"/>
                <a:cs typeface="Lucida Sans Unicode" charset="-52"/>
              </a:endParaRPr>
            </a:p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 dirty="0" err="1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relevante</a:t>
              </a:r>
              <a:r>
                <a:rPr lang="en-GB" dirty="0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 </a:t>
              </a:r>
              <a:r>
                <a:rPr lang="en-GB" dirty="0" err="1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ao</a:t>
              </a:r>
              <a:r>
                <a:rPr lang="en-GB" dirty="0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 </a:t>
              </a:r>
              <a:r>
                <a:rPr lang="en-GB" dirty="0" err="1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sistema</a:t>
              </a:r>
              <a:endParaRPr lang="en-GB" dirty="0">
                <a:solidFill>
                  <a:srgbClr val="3333CC"/>
                </a:solidFill>
                <a:latin typeface="Times New Roman" charset="0"/>
                <a:ea typeface="Lucida Sans Unicode" charset="-52"/>
                <a:cs typeface="Lucida Sans Unicode" charset="-52"/>
              </a:endParaRPr>
            </a:p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 dirty="0" err="1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em</a:t>
              </a:r>
              <a:r>
                <a:rPr lang="en-GB" dirty="0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 </a:t>
              </a:r>
              <a:r>
                <a:rPr lang="en-GB" dirty="0" err="1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questão</a:t>
              </a:r>
              <a:endParaRPr lang="en-GB" dirty="0">
                <a:solidFill>
                  <a:srgbClr val="3333CC"/>
                </a:solidFill>
                <a:latin typeface="Times New Roman" charset="0"/>
                <a:ea typeface="Lucida Sans Unicode" charset="-52"/>
                <a:cs typeface="Lucida Sans Unicode" charset="-52"/>
              </a:endParaRPr>
            </a:p>
          </p:txBody>
        </p:sp>
        <p:sp>
          <p:nvSpPr>
            <p:cNvPr id="34820" name="Oval 5"/>
            <p:cNvSpPr>
              <a:spLocks noChangeArrowheads="1"/>
            </p:cNvSpPr>
            <p:nvPr/>
          </p:nvSpPr>
          <p:spPr bwMode="auto">
            <a:xfrm rot="-5400000">
              <a:off x="1044" y="757"/>
              <a:ext cx="703" cy="1187"/>
            </a:xfrm>
            <a:prstGeom prst="ellipse">
              <a:avLst/>
            </a:prstGeom>
            <a:noFill/>
            <a:ln w="7632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4821" name="Line 6"/>
            <p:cNvSpPr>
              <a:spLocks noChangeShapeType="1"/>
            </p:cNvSpPr>
            <p:nvPr/>
          </p:nvSpPr>
          <p:spPr bwMode="auto">
            <a:xfrm>
              <a:off x="660" y="2605"/>
              <a:ext cx="4368" cy="9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0327" name="Text Box 7"/>
            <p:cNvSpPr txBox="1">
              <a:spLocks noChangeArrowheads="1"/>
            </p:cNvSpPr>
            <p:nvPr/>
          </p:nvSpPr>
          <p:spPr bwMode="auto">
            <a:xfrm rot="60000">
              <a:off x="2981" y="2831"/>
              <a:ext cx="2118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A50021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 b="1">
                  <a:solidFill>
                    <a:srgbClr val="A5002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Lucida Sans Unicode" charset="-52"/>
                  <a:cs typeface="Lucida Sans Unicode" charset="-52"/>
                </a:rPr>
                <a:t>INSTÂNCIA / OBJETO</a:t>
              </a:r>
            </a:p>
          </p:txBody>
        </p:sp>
        <p:sp>
          <p:nvSpPr>
            <p:cNvPr id="34823" name="Text Box 8"/>
            <p:cNvSpPr txBox="1">
              <a:spLocks noChangeArrowheads="1"/>
            </p:cNvSpPr>
            <p:nvPr/>
          </p:nvSpPr>
          <p:spPr bwMode="auto">
            <a:xfrm rot="60000">
              <a:off x="773" y="3310"/>
              <a:ext cx="1475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>
                  <a:solidFill>
                    <a:srgbClr val="000000"/>
                  </a:solidFill>
                  <a:latin typeface="Calibri" pitchFamily="34" charset="0"/>
                </a:rPr>
                <a:t>  Rex   Bidu   </a:t>
              </a:r>
              <a:r>
                <a:rPr lang="en-GB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• • •</a:t>
              </a:r>
            </a:p>
          </p:txBody>
        </p:sp>
        <p:sp>
          <p:nvSpPr>
            <p:cNvPr id="34824" name="Line 9"/>
            <p:cNvSpPr>
              <a:spLocks noChangeShapeType="1"/>
            </p:cNvSpPr>
            <p:nvPr/>
          </p:nvSpPr>
          <p:spPr bwMode="auto">
            <a:xfrm flipH="1">
              <a:off x="1083" y="1650"/>
              <a:ext cx="57" cy="1599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25" name="Line 10"/>
            <p:cNvSpPr>
              <a:spLocks noChangeShapeType="1"/>
            </p:cNvSpPr>
            <p:nvPr/>
          </p:nvSpPr>
          <p:spPr bwMode="auto">
            <a:xfrm>
              <a:off x="1460" y="1718"/>
              <a:ext cx="56" cy="1599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26" name="Line 11"/>
            <p:cNvSpPr>
              <a:spLocks noChangeShapeType="1"/>
            </p:cNvSpPr>
            <p:nvPr/>
          </p:nvSpPr>
          <p:spPr bwMode="auto">
            <a:xfrm>
              <a:off x="1749" y="1656"/>
              <a:ext cx="164" cy="1665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2"/>
          <p:cNvGrpSpPr>
            <a:grpSpLocks/>
          </p:cNvGrpSpPr>
          <p:nvPr/>
        </p:nvGrpSpPr>
        <p:grpSpPr bwMode="auto">
          <a:xfrm>
            <a:off x="1047750" y="1585913"/>
            <a:ext cx="7046913" cy="4125912"/>
            <a:chOff x="660" y="999"/>
            <a:chExt cx="4439" cy="2599"/>
          </a:xfrm>
        </p:grpSpPr>
        <p:sp>
          <p:nvSpPr>
            <p:cNvPr id="454659" name="Text Box 3"/>
            <p:cNvSpPr txBox="1">
              <a:spLocks noChangeArrowheads="1"/>
            </p:cNvSpPr>
            <p:nvPr/>
          </p:nvSpPr>
          <p:spPr bwMode="auto">
            <a:xfrm rot="60000">
              <a:off x="793" y="1228"/>
              <a:ext cx="1098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Lucida Sans Unicode" charset="-52"/>
                  <a:cs typeface="Lucida Sans Unicode" charset="-52"/>
                </a:rPr>
                <a:t>   CARTEIRO</a:t>
              </a:r>
            </a:p>
          </p:txBody>
        </p:sp>
        <p:sp>
          <p:nvSpPr>
            <p:cNvPr id="454660" name="Text Box 4"/>
            <p:cNvSpPr txBox="1">
              <a:spLocks noChangeArrowheads="1"/>
            </p:cNvSpPr>
            <p:nvPr/>
          </p:nvSpPr>
          <p:spPr bwMode="auto">
            <a:xfrm rot="60000">
              <a:off x="2240" y="1321"/>
              <a:ext cx="2226" cy="97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A50021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 b="1">
                  <a:solidFill>
                    <a:srgbClr val="A5002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Lucida Sans Unicode" charset="-52"/>
                  <a:cs typeface="Lucida Sans Unicode" charset="-52"/>
                </a:rPr>
                <a:t>CLASSE</a:t>
              </a:r>
              <a:r>
                <a:rPr lang="en-GB">
                  <a:solidFill>
                    <a:srgbClr val="FF0000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:</a:t>
              </a:r>
              <a:r>
                <a:rPr lang="en-GB">
                  <a:solidFill>
                    <a:srgbClr val="000000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 </a:t>
              </a:r>
              <a:r>
                <a:rPr lang="en-GB" b="1" i="1" u="sng">
                  <a:solidFill>
                    <a:srgbClr val="3333CC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Lucida Sans Unicode" charset="-52"/>
                  <a:cs typeface="Lucida Sans Unicode" charset="-52"/>
                </a:rPr>
                <a:t>Pessoa</a:t>
              </a:r>
              <a:r>
                <a:rPr lang="en-GB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, Animal,</a:t>
              </a:r>
            </a:p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Coisa, Conceito ou Evento</a:t>
              </a:r>
            </a:p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relevante ao sistema</a:t>
              </a:r>
            </a:p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>
                  <a:solidFill>
                    <a:srgbClr val="3333CC"/>
                  </a:solidFill>
                  <a:latin typeface="Times New Roman" charset="0"/>
                  <a:ea typeface="Lucida Sans Unicode" charset="-52"/>
                  <a:cs typeface="Lucida Sans Unicode" charset="-52"/>
                </a:rPr>
                <a:t>em questão</a:t>
              </a:r>
            </a:p>
          </p:txBody>
        </p:sp>
        <p:sp>
          <p:nvSpPr>
            <p:cNvPr id="36868" name="Oval 5"/>
            <p:cNvSpPr>
              <a:spLocks noChangeArrowheads="1"/>
            </p:cNvSpPr>
            <p:nvPr/>
          </p:nvSpPr>
          <p:spPr bwMode="auto">
            <a:xfrm rot="-5400000">
              <a:off x="1044" y="757"/>
              <a:ext cx="703" cy="1187"/>
            </a:xfrm>
            <a:prstGeom prst="ellipse">
              <a:avLst/>
            </a:prstGeom>
            <a:noFill/>
            <a:ln w="7632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6869" name="Line 6"/>
            <p:cNvSpPr>
              <a:spLocks noChangeShapeType="1"/>
            </p:cNvSpPr>
            <p:nvPr/>
          </p:nvSpPr>
          <p:spPr bwMode="auto">
            <a:xfrm>
              <a:off x="660" y="2605"/>
              <a:ext cx="4368" cy="9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4663" name="Text Box 7"/>
            <p:cNvSpPr txBox="1">
              <a:spLocks noChangeArrowheads="1"/>
            </p:cNvSpPr>
            <p:nvPr/>
          </p:nvSpPr>
          <p:spPr bwMode="auto">
            <a:xfrm rot="60000">
              <a:off x="2981" y="2831"/>
              <a:ext cx="2118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 fontAlgn="auto">
                <a:spcBef>
                  <a:spcPts val="0"/>
                </a:spcBef>
                <a:spcAft>
                  <a:spcPts val="0"/>
                </a:spcAft>
                <a:buClr>
                  <a:srgbClr val="A50021"/>
                </a:buClr>
                <a:buSzPct val="100000"/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 b="1">
                  <a:solidFill>
                    <a:srgbClr val="A5002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Lucida Sans Unicode" charset="-52"/>
                  <a:cs typeface="Lucida Sans Unicode" charset="-52"/>
                </a:rPr>
                <a:t>INSTÂNCIA / OBJETO</a:t>
              </a:r>
            </a:p>
          </p:txBody>
        </p:sp>
        <p:sp>
          <p:nvSpPr>
            <p:cNvPr id="36871" name="Text Box 8"/>
            <p:cNvSpPr txBox="1">
              <a:spLocks noChangeArrowheads="1"/>
            </p:cNvSpPr>
            <p:nvPr/>
          </p:nvSpPr>
          <p:spPr bwMode="auto">
            <a:xfrm rot="60000">
              <a:off x="773" y="3310"/>
              <a:ext cx="1382" cy="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>
                  <a:solidFill>
                    <a:srgbClr val="000000"/>
                  </a:solidFill>
                  <a:latin typeface="Calibri" pitchFamily="34" charset="0"/>
                </a:rPr>
                <a:t>  João José   </a:t>
              </a:r>
              <a:r>
                <a:rPr lang="en-GB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• • •</a:t>
              </a:r>
            </a:p>
          </p:txBody>
        </p:sp>
        <p:sp>
          <p:nvSpPr>
            <p:cNvPr id="36872" name="Line 9"/>
            <p:cNvSpPr>
              <a:spLocks noChangeShapeType="1"/>
            </p:cNvSpPr>
            <p:nvPr/>
          </p:nvSpPr>
          <p:spPr bwMode="auto">
            <a:xfrm flipH="1">
              <a:off x="1083" y="1650"/>
              <a:ext cx="57" cy="1599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873" name="Line 10"/>
            <p:cNvSpPr>
              <a:spLocks noChangeShapeType="1"/>
            </p:cNvSpPr>
            <p:nvPr/>
          </p:nvSpPr>
          <p:spPr bwMode="auto">
            <a:xfrm>
              <a:off x="1460" y="1718"/>
              <a:ext cx="56" cy="1599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874" name="Line 11"/>
            <p:cNvSpPr>
              <a:spLocks noChangeShapeType="1"/>
            </p:cNvSpPr>
            <p:nvPr/>
          </p:nvSpPr>
          <p:spPr bwMode="auto">
            <a:xfrm>
              <a:off x="1749" y="1656"/>
              <a:ext cx="164" cy="1665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3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168775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Definir as ações que um cachorro faz ou sabe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Definir as ações que um carteiro faz ou sabe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Tempo: 2m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Em grupo de 3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9"/>
          <p:cNvGrpSpPr>
            <a:grpSpLocks/>
          </p:cNvGrpSpPr>
          <p:nvPr/>
        </p:nvGrpSpPr>
        <p:grpSpPr bwMode="auto">
          <a:xfrm>
            <a:off x="1665288" y="1524000"/>
            <a:ext cx="5421312" cy="3770313"/>
            <a:chOff x="1049" y="1247"/>
            <a:chExt cx="2580" cy="1919"/>
          </a:xfrm>
        </p:grpSpPr>
        <p:sp>
          <p:nvSpPr>
            <p:cNvPr id="40963" name="Text Box 5"/>
            <p:cNvSpPr txBox="1">
              <a:spLocks noChangeArrowheads="1"/>
            </p:cNvSpPr>
            <p:nvPr/>
          </p:nvSpPr>
          <p:spPr bwMode="auto">
            <a:xfrm>
              <a:off x="1049" y="1247"/>
              <a:ext cx="2580" cy="15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3200">
                  <a:solidFill>
                    <a:srgbClr val="000000"/>
                  </a:solidFill>
                  <a:latin typeface="Calibri" pitchFamily="34" charset="0"/>
                </a:rPr>
                <a:t>Cachorro protege casa</a:t>
              </a:r>
            </a:p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3200">
                  <a:solidFill>
                    <a:srgbClr val="000000"/>
                  </a:solidFill>
                  <a:latin typeface="Calibri" pitchFamily="34" charset="0"/>
                </a:rPr>
                <a:t>Cachorro late</a:t>
              </a:r>
            </a:p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3200">
                  <a:solidFill>
                    <a:srgbClr val="000000"/>
                  </a:solidFill>
                  <a:latin typeface="Calibri" pitchFamily="34" charset="0"/>
                </a:rPr>
                <a:t>Cachorro ataca carteiro</a:t>
              </a:r>
            </a:p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3200">
                  <a:solidFill>
                    <a:srgbClr val="000000"/>
                  </a:solidFill>
                  <a:latin typeface="Calibri" pitchFamily="34" charset="0"/>
                </a:rPr>
                <a:t>...</a:t>
              </a:r>
            </a:p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3200">
                  <a:solidFill>
                    <a:srgbClr val="000000"/>
                  </a:solidFill>
                  <a:latin typeface="Calibri" pitchFamily="34" charset="0"/>
                </a:rPr>
                <a:t>Carteiro entrega cartas</a:t>
              </a:r>
            </a:p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3200">
                  <a:solidFill>
                    <a:srgbClr val="000000"/>
                  </a:solidFill>
                  <a:latin typeface="Calibri" pitchFamily="34" charset="0"/>
                </a:rPr>
                <a:t>Carteiro foge de cachorros</a:t>
              </a:r>
            </a:p>
          </p:txBody>
        </p:sp>
        <p:sp>
          <p:nvSpPr>
            <p:cNvPr id="40964" name="Rectangle 7"/>
            <p:cNvSpPr>
              <a:spLocks noChangeArrowheads="1"/>
            </p:cNvSpPr>
            <p:nvPr/>
          </p:nvSpPr>
          <p:spPr bwMode="auto">
            <a:xfrm rot="-5400000">
              <a:off x="1073" y="2816"/>
              <a:ext cx="368" cy="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eaVert" wrap="none" lIns="90000" tIns="46800" rIns="90000" bIns="46800">
              <a:spAutoFit/>
            </a:bodyPr>
            <a:lstStyle/>
            <a:p>
              <a:pPr defTabSz="449263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• • •</a:t>
              </a:r>
            </a:p>
          </p:txBody>
        </p:sp>
      </p:grpSp>
      <p:sp>
        <p:nvSpPr>
          <p:cNvPr id="40962" name="Text Box 8"/>
          <p:cNvSpPr txBox="1">
            <a:spLocks noChangeArrowheads="1"/>
          </p:cNvSpPr>
          <p:nvPr/>
        </p:nvSpPr>
        <p:spPr bwMode="auto">
          <a:xfrm>
            <a:off x="914400" y="150813"/>
            <a:ext cx="7315200" cy="579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49263">
              <a:buClr>
                <a:srgbClr val="A50021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>
                <a:solidFill>
                  <a:srgbClr val="A50021"/>
                </a:solidFill>
                <a:latin typeface="Calibri" pitchFamily="34" charset="0"/>
              </a:rPr>
              <a:t>Uma Solução para a Atividade 3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4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3751263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Definir as ações que uma pessoa faz ou sabe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1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Definir as ações que um ponto  gráfico faz ou sabe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Tempo: 5m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Em grupo de 3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9144000" cy="769938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Uma Solução para a Atividade 4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524000"/>
            <a:ext cx="7767637" cy="4211638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Ações que uma pessoa faz ou sabe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Sabe o nome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Sabe a idade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Pensa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Anda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Dança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…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Uma Solução para a Atividade 4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86638" cy="3646488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Ações que um ponto  gráfico faz ou sabe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Sabe sua posição (coordenadas)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Sabe sua cor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Move-se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Compara-se a outro ponto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…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318375" cy="708025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smtClean="0">
                <a:solidFill>
                  <a:srgbClr val="A50021"/>
                </a:solidFill>
              </a:rPr>
              <a:t>RESPONSABILIDADE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68413"/>
            <a:ext cx="7386638" cy="3827462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Constitui o que a classe </a:t>
            </a:r>
            <a:r>
              <a:rPr lang="en-GB" sz="2800" smtClean="0">
                <a:solidFill>
                  <a:srgbClr val="FF0000"/>
                </a:solidFill>
                <a:ea typeface="ＭＳ Ｐゴシック" pitchFamily="34" charset="-128"/>
              </a:rPr>
              <a:t>faz</a:t>
            </a:r>
            <a:r>
              <a:rPr lang="en-GB" sz="2800" smtClean="0">
                <a:ea typeface="ＭＳ Ｐゴシック" pitchFamily="34" charset="-128"/>
              </a:rPr>
              <a:t> ou </a:t>
            </a:r>
            <a:r>
              <a:rPr lang="en-GB" sz="2800" smtClean="0">
                <a:solidFill>
                  <a:srgbClr val="008000"/>
                </a:solidFill>
                <a:ea typeface="ＭＳ Ｐゴシック" pitchFamily="34" charset="-128"/>
              </a:rPr>
              <a:t>sabe: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solidFill>
                <a:srgbClr val="008000"/>
              </a:solidFill>
              <a:ea typeface="ＭＳ Ｐゴシック" pitchFamily="34" charset="-128"/>
            </a:endParaRP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O que um objeto faz = ação que ele realiza!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O que um objeto sabe = conhecimento que ele mantém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3" descr="ChargeVerdadeiroProgramad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5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386638" cy="4548188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lnSpc>
                <a:spcPts val="31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Identifique as responsabilidades das classes Cachorro e Carteiro</a:t>
            </a:r>
          </a:p>
          <a:p>
            <a:pPr marL="336550" indent="-336550">
              <a:lnSpc>
                <a:spcPts val="31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1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Identifique as responsabilidades das classes Pessoa e Ponto Gráfico</a:t>
            </a:r>
          </a:p>
          <a:p>
            <a:pPr marL="336550" indent="-336550">
              <a:lnSpc>
                <a:spcPts val="31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1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Tempo: 05m</a:t>
            </a:r>
          </a:p>
          <a:p>
            <a:pPr marL="336550" indent="-336550">
              <a:lnSpc>
                <a:spcPts val="31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1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Em grupo de 3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2"/>
          <p:cNvSpPr txBox="1">
            <a:spLocks noChangeArrowheads="1"/>
          </p:cNvSpPr>
          <p:nvPr/>
        </p:nvSpPr>
        <p:spPr bwMode="auto">
          <a:xfrm>
            <a:off x="990600" y="990600"/>
            <a:ext cx="51054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9144000" cy="641350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ea typeface="ＭＳ Ｐゴシック" pitchFamily="34" charset="-128"/>
              </a:rPr>
              <a:t>Uma Solução da Atividade 5 </a:t>
            </a: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4267200" cy="4143375"/>
          </a:xfrm>
          <a:ln w="9360">
            <a:solidFill>
              <a:srgbClr val="000000"/>
            </a:solidFill>
          </a:ln>
        </p:spPr>
        <p:txBody>
          <a:bodyPr>
            <a:spAutoFit/>
          </a:bodyPr>
          <a:lstStyle/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Cachorro protege casa</a:t>
            </a: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mtClean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Cachorro late</a:t>
            </a: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mtClean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Cachorro ataca carteiro</a:t>
            </a: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…</a:t>
            </a: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mtClean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Carteiro entrega cartas</a:t>
            </a: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mtClean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Carteiro foge de cachorros</a:t>
            </a: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44421" name="Rectangle 5"/>
          <p:cNvSpPr>
            <a:spLocks noGrp="1" noChangeArrowheads="1"/>
          </p:cNvSpPr>
          <p:nvPr>
            <p:ph type="body" idx="2"/>
          </p:nvPr>
        </p:nvSpPr>
        <p:spPr>
          <a:xfrm>
            <a:off x="4759325" y="1524000"/>
            <a:ext cx="4156075" cy="4243388"/>
          </a:xfrm>
          <a:ln w="9360">
            <a:solidFill>
              <a:srgbClr val="000000"/>
            </a:solidFill>
          </a:ln>
        </p:spPr>
        <p:txBody>
          <a:bodyPr>
            <a:spAutoFit/>
          </a:bodyPr>
          <a:lstStyle/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008000"/>
                </a:solidFill>
                <a:latin typeface="Times New Roman" pitchFamily="18" charset="0"/>
                <a:ea typeface="ＭＳ Ｐゴシック" pitchFamily="34" charset="-128"/>
              </a:rPr>
              <a:t>Cachorro</a:t>
            </a:r>
          </a:p>
          <a:p>
            <a:pPr marL="738188" lvl="1" indent="-28098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000000"/>
                </a:solidFill>
                <a:latin typeface="Times New Roman" pitchFamily="18" charset="0"/>
              </a:rPr>
              <a:t>Proteger casa</a:t>
            </a:r>
          </a:p>
          <a:p>
            <a:pPr marL="738188" lvl="1" indent="-28098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000000"/>
                </a:solidFill>
                <a:latin typeface="Times New Roman" pitchFamily="18" charset="0"/>
              </a:rPr>
              <a:t>Latir</a:t>
            </a:r>
          </a:p>
          <a:p>
            <a:pPr marL="738188" lvl="1" indent="-28098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000000"/>
                </a:solidFill>
                <a:latin typeface="Times New Roman" pitchFamily="18" charset="0"/>
              </a:rPr>
              <a:t>Atacar carteiro</a:t>
            </a:r>
          </a:p>
          <a:p>
            <a:pPr marL="738188" lvl="1" indent="-280988">
              <a:lnSpc>
                <a:spcPct val="80000"/>
              </a:lnSpc>
              <a:spcBef>
                <a:spcPct val="0"/>
              </a:spcBef>
              <a:buClr>
                <a:srgbClr val="A50021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A50021"/>
                </a:solidFill>
                <a:latin typeface="Times New Roman" pitchFamily="18" charset="0"/>
              </a:rPr>
              <a:t>Entregar cartas</a:t>
            </a:r>
          </a:p>
          <a:p>
            <a:pPr marL="738188" lvl="1" indent="-280988">
              <a:lnSpc>
                <a:spcPct val="80000"/>
              </a:lnSpc>
              <a:spcBef>
                <a:spcPct val="0"/>
              </a:spcBef>
              <a:buClr>
                <a:srgbClr val="A50021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A50021"/>
                </a:solidFill>
                <a:latin typeface="Times New Roman" pitchFamily="18" charset="0"/>
              </a:rPr>
              <a:t>…</a:t>
            </a:r>
            <a:r>
              <a:rPr lang="en-GB" sz="28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738188" lvl="1" indent="-28098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38138" indent="-3381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008000"/>
                </a:solidFill>
                <a:latin typeface="Times New Roman" pitchFamily="18" charset="0"/>
                <a:ea typeface="ＭＳ Ｐゴシック" pitchFamily="34" charset="-128"/>
              </a:rPr>
              <a:t>Carteiro</a:t>
            </a:r>
          </a:p>
          <a:p>
            <a:pPr marL="738188" lvl="1" indent="-280988">
              <a:lnSpc>
                <a:spcPct val="80000"/>
              </a:lnSpc>
              <a:spcBef>
                <a:spcPct val="0"/>
              </a:spcBef>
              <a:buClr>
                <a:srgbClr val="A50021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A50021"/>
                </a:solidFill>
                <a:latin typeface="Times New Roman" pitchFamily="18" charset="0"/>
              </a:rPr>
              <a:t>Entregar cartas</a:t>
            </a:r>
          </a:p>
          <a:p>
            <a:pPr marL="738188" lvl="1" indent="-28098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000000"/>
                </a:solidFill>
                <a:latin typeface="Times New Roman" pitchFamily="18" charset="0"/>
              </a:rPr>
              <a:t>Fugir de cachorros</a:t>
            </a:r>
          </a:p>
          <a:p>
            <a:pPr marL="738188" lvl="1" indent="-280988">
              <a:lnSpc>
                <a:spcPct val="80000"/>
              </a:lnSpc>
              <a:spcBef>
                <a:spcPct val="0"/>
              </a:spcBef>
              <a:buClr>
                <a:srgbClr val="A50021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A50021"/>
                </a:solidFill>
                <a:latin typeface="Times New Roman" pitchFamily="18" charset="0"/>
              </a:rPr>
              <a:t>…</a:t>
            </a:r>
          </a:p>
          <a:p>
            <a:pPr marL="738188" lvl="1" indent="-280988">
              <a:lnSpc>
                <a:spcPct val="80000"/>
              </a:lnSpc>
              <a:spcBef>
                <a:spcPct val="0"/>
              </a:spcBef>
              <a:buClr>
                <a:srgbClr val="A50021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A50021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4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4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4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4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4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4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4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44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4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4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44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2"/>
          <p:cNvSpPr txBox="1">
            <a:spLocks noChangeArrowheads="1"/>
          </p:cNvSpPr>
          <p:nvPr/>
        </p:nvSpPr>
        <p:spPr bwMode="auto">
          <a:xfrm>
            <a:off x="990600" y="990600"/>
            <a:ext cx="51054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ea typeface="ＭＳ Ｐゴシック" pitchFamily="34" charset="-128"/>
              </a:rPr>
              <a:t>Uma Solução da Atividade 5 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3616325" cy="4106863"/>
          </a:xfrm>
          <a:ln w="9360">
            <a:solidFill>
              <a:srgbClr val="000000"/>
            </a:solidFill>
          </a:ln>
        </p:spPr>
        <p:txBody>
          <a:bodyPr>
            <a:spAutoFit/>
          </a:bodyPr>
          <a:lstStyle/>
          <a:p>
            <a:pPr marL="338138" indent="-338138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smtClean="0">
                <a:ea typeface="ＭＳ Ｐゴシック" pitchFamily="34" charset="-128"/>
              </a:rPr>
              <a:t>Pessoa sabe o nome</a:t>
            </a:r>
          </a:p>
          <a:p>
            <a:pPr marL="338138" indent="-338138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smtClean="0">
                <a:ea typeface="ＭＳ Ｐゴシック" pitchFamily="34" charset="-128"/>
              </a:rPr>
              <a:t>Pessoa sabe a idade</a:t>
            </a:r>
          </a:p>
          <a:p>
            <a:pPr marL="338138" indent="-338138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smtClean="0">
                <a:ea typeface="ＭＳ Ｐゴシック" pitchFamily="34" charset="-128"/>
              </a:rPr>
              <a:t>Pessoa pensa</a:t>
            </a:r>
          </a:p>
          <a:p>
            <a:pPr marL="338138" indent="-338138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smtClean="0">
                <a:ea typeface="ＭＳ Ｐゴシック" pitchFamily="34" charset="-128"/>
              </a:rPr>
              <a:t>Pessoa anda</a:t>
            </a:r>
          </a:p>
          <a:p>
            <a:pPr marL="338138" indent="-338138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smtClean="0">
                <a:ea typeface="ＭＳ Ｐゴシック" pitchFamily="34" charset="-128"/>
              </a:rPr>
              <a:t>... </a:t>
            </a:r>
          </a:p>
          <a:p>
            <a:pPr marL="338138" indent="-338138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smtClean="0">
                <a:ea typeface="ＭＳ Ｐゴシック" pitchFamily="34" charset="-128"/>
              </a:rPr>
              <a:t>Ponto Gráfico Sabe posição</a:t>
            </a:r>
          </a:p>
          <a:p>
            <a:pPr marL="338138" indent="-338138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smtClean="0">
                <a:ea typeface="ＭＳ Ｐゴシック" pitchFamily="34" charset="-128"/>
              </a:rPr>
              <a:t>Ponto Gráfico sabe cor</a:t>
            </a:r>
          </a:p>
          <a:p>
            <a:pPr marL="338138" indent="-338138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smtClean="0">
                <a:ea typeface="ＭＳ Ｐゴシック" pitchFamily="34" charset="-128"/>
              </a:rPr>
              <a:t>Ponto Gráfico move-se</a:t>
            </a:r>
          </a:p>
          <a:p>
            <a:pPr marL="338138" indent="-338138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smtClean="0">
                <a:ea typeface="ＭＳ Ｐゴシック" pitchFamily="34" charset="-128"/>
              </a:rPr>
              <a:t>Ponto Gráfico compara-se</a:t>
            </a:r>
          </a:p>
          <a:p>
            <a:pPr marL="338138" indent="-338138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smtClean="0">
                <a:ea typeface="ＭＳ Ｐゴシック" pitchFamily="34" charset="-128"/>
              </a:rPr>
              <a:t>...</a:t>
            </a:r>
            <a:endParaRPr lang="en-GB" sz="2000" smtClean="0">
              <a:ea typeface="ＭＳ Ｐゴシック" pitchFamily="34" charset="-128"/>
            </a:endParaRPr>
          </a:p>
        </p:txBody>
      </p:sp>
      <p:sp>
        <p:nvSpPr>
          <p:cNvPr id="471045" name="Rectangle 5"/>
          <p:cNvSpPr>
            <a:spLocks noGrp="1" noChangeArrowheads="1"/>
          </p:cNvSpPr>
          <p:nvPr>
            <p:ph type="body" idx="2"/>
          </p:nvPr>
        </p:nvSpPr>
        <p:spPr>
          <a:xfrm>
            <a:off x="4759325" y="1524000"/>
            <a:ext cx="3617913" cy="4041775"/>
          </a:xfrm>
          <a:ln w="9360">
            <a:solidFill>
              <a:srgbClr val="000000"/>
            </a:solidFill>
          </a:ln>
        </p:spPr>
        <p:txBody>
          <a:bodyPr>
            <a:spAutoFit/>
          </a:bodyPr>
          <a:lstStyle/>
          <a:p>
            <a:pPr marL="338138" indent="-338138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008000"/>
                </a:solidFill>
                <a:latin typeface="Times New Roman" pitchFamily="18" charset="0"/>
                <a:ea typeface="ＭＳ Ｐゴシック" pitchFamily="34" charset="-128"/>
              </a:rPr>
              <a:t>Pessoa</a:t>
            </a:r>
          </a:p>
          <a:p>
            <a:pPr marL="738188" lvl="1" indent="-280988">
              <a:lnSpc>
                <a:spcPts val="2500"/>
              </a:lnSpc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Sabe o nome</a:t>
            </a:r>
          </a:p>
          <a:p>
            <a:pPr marL="738188" lvl="1" indent="-280988">
              <a:lnSpc>
                <a:spcPts val="2500"/>
              </a:lnSpc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Sabe a idade</a:t>
            </a:r>
          </a:p>
          <a:p>
            <a:pPr marL="738188" lvl="1" indent="-280988">
              <a:lnSpc>
                <a:spcPts val="2500"/>
              </a:lnSpc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Pensa</a:t>
            </a:r>
            <a:endParaRPr lang="en-GB" sz="2800" smtClean="0">
              <a:solidFill>
                <a:srgbClr val="A50021"/>
              </a:solidFill>
              <a:latin typeface="Times New Roman" pitchFamily="18" charset="0"/>
            </a:endParaRPr>
          </a:p>
          <a:p>
            <a:pPr marL="738188" lvl="1" indent="-280988">
              <a:lnSpc>
                <a:spcPts val="2500"/>
              </a:lnSpc>
              <a:spcBef>
                <a:spcPct val="0"/>
              </a:spcBef>
              <a:buClr>
                <a:srgbClr val="A50021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A50021"/>
                </a:solidFill>
                <a:latin typeface="Times New Roman" pitchFamily="18" charset="0"/>
              </a:rPr>
              <a:t>...</a:t>
            </a:r>
            <a:r>
              <a:rPr lang="en-GB" sz="28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738188" lvl="1" indent="-280988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38138" indent="-338138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008000"/>
                </a:solidFill>
                <a:latin typeface="Times New Roman" pitchFamily="18" charset="0"/>
                <a:ea typeface="ＭＳ Ｐゴシック" pitchFamily="34" charset="-128"/>
              </a:rPr>
              <a:t>Ponto Gráfico</a:t>
            </a:r>
          </a:p>
          <a:p>
            <a:pPr marL="738188" lvl="1" indent="-280988">
              <a:lnSpc>
                <a:spcPts val="2500"/>
              </a:lnSpc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Sabe posição</a:t>
            </a:r>
          </a:p>
          <a:p>
            <a:pPr marL="738188" lvl="1" indent="-280988">
              <a:lnSpc>
                <a:spcPts val="2500"/>
              </a:lnSpc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Sabe cor</a:t>
            </a:r>
          </a:p>
          <a:p>
            <a:pPr marL="738188" lvl="1" indent="-280988">
              <a:lnSpc>
                <a:spcPts val="2500"/>
              </a:lnSpc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Move-se</a:t>
            </a:r>
          </a:p>
          <a:p>
            <a:pPr marL="738188" lvl="1" indent="-280988">
              <a:lnSpc>
                <a:spcPts val="2500"/>
              </a:lnSpc>
              <a:spcBef>
                <a:spcPct val="0"/>
              </a:spcBef>
              <a:buClr>
                <a:srgbClr val="A50021"/>
              </a:buClr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8938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A50021"/>
                </a:solidFill>
                <a:latin typeface="Times New Roman" pitchFamily="18" charset="0"/>
              </a:rPr>
              <a:t>...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1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1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1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10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10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710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710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6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86638" cy="3276600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Identifique as responsabilidades da classe Carta (de baralho)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Tempo: 3m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Em grupo de 3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Uma Solução para a Atividade 6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848600" cy="4560888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Sabe o naipe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Sabe o valor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Sabe a cor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Sabe se está virada para baixo ou para cima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Vira para cima ou para baixo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Desenha a parte de cima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Desenha a parte de baixo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...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7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86638" cy="3276600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Identifique as responsabilidades da classe Conta Corrente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Tempo: 03m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Em grupo de 3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Uma Solução para a Atividade 7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86638" cy="3354388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Sabe o número da conta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Sabe o valor do saldo atual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Credita valor ao saldo atual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Debita valor do saldo atual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É possível retirar determinado valor?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7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9788"/>
            <a:ext cx="8229600" cy="4951412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lnSpc>
                <a:spcPct val="150000"/>
              </a:lnSpc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Identifique a lógica ou as ações das seguintes responsabilidades da classe Conta Corrente:</a:t>
            </a:r>
          </a:p>
          <a:p>
            <a:pPr marL="736600" lvl="1" indent="-279400">
              <a:lnSpc>
                <a:spcPct val="150000"/>
              </a:lnSpc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Credita valor ao saldo atual</a:t>
            </a:r>
          </a:p>
          <a:p>
            <a:pPr marL="736600" lvl="1" indent="-279400">
              <a:lnSpc>
                <a:spcPct val="150000"/>
              </a:lnSpc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Debita valor do saldo atual</a:t>
            </a:r>
          </a:p>
          <a:p>
            <a:pPr marL="736600" lvl="1" indent="-279400">
              <a:lnSpc>
                <a:spcPct val="150000"/>
              </a:lnSpc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É possível retirar determinado valor?</a:t>
            </a:r>
          </a:p>
          <a:p>
            <a:pPr marL="336550" indent="-336550"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Tempo: 05m</a:t>
            </a:r>
          </a:p>
          <a:p>
            <a:pPr marL="336550" indent="-336550"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Em grupo de 3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8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86638" cy="3276600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Identifique as responsabilidades da Classe Banco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Tempo: 3m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Em grupo de 3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Uma Solução para a Atividade 8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86638" cy="4318000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Sabe as contas ativas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Registra uma conta nova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Apresenta os números das contas ativas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Obtém o saldo total do Banco</a:t>
            </a: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4648200" cy="2362200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fontAlgn="auto">
              <a:lnSpc>
                <a:spcPct val="93000"/>
              </a:lnSpc>
              <a:spcAft>
                <a:spcPts val="0"/>
              </a:spcAft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dirty="0" smtClean="0"/>
              <a:t>Engenheira de Computação, a nova profissão da Barbie lançada em 2010 </a:t>
            </a:r>
            <a:endParaRPr lang="en-GB" dirty="0"/>
          </a:p>
        </p:txBody>
      </p:sp>
      <p:pic>
        <p:nvPicPr>
          <p:cNvPr id="20482" name="Picture 4" descr="image_preview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2100" y="685800"/>
            <a:ext cx="37719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9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066800"/>
            <a:ext cx="7386637" cy="4675188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lnSpc>
                <a:spcPct val="150000"/>
              </a:lnSpc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Dada a Classe Banco, que congrega diversas contas, identifique a lógica das seguintes responsabilidades:</a:t>
            </a:r>
          </a:p>
          <a:p>
            <a:pPr marL="736600" lvl="1" indent="-279400">
              <a:lnSpc>
                <a:spcPct val="150000"/>
              </a:lnSpc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Apresenta os números das contas ativas</a:t>
            </a:r>
          </a:p>
          <a:p>
            <a:pPr marL="736600" lvl="1" indent="-279400">
              <a:lnSpc>
                <a:spcPct val="150000"/>
              </a:lnSpc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Obtém o Saldo Total do Banco</a:t>
            </a:r>
          </a:p>
          <a:p>
            <a:pPr marL="336550" indent="-336550"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336550" indent="-336550"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Tempo: 05m</a:t>
            </a:r>
          </a:p>
          <a:p>
            <a:pPr marL="336550" indent="-336550">
              <a:spcBef>
                <a:spcPct val="0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Em grupo de 3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Uma Solução para a Atividade 9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303713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Apresenta os números das contas ativas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O objeto Banco, através da responsabilidade “</a:t>
            </a:r>
            <a:r>
              <a:rPr lang="en-GB" smtClean="0">
                <a:solidFill>
                  <a:srgbClr val="008000"/>
                </a:solidFill>
              </a:rPr>
              <a:t>Sabe as contas ativas</a:t>
            </a:r>
            <a:r>
              <a:rPr lang="en-GB" smtClean="0"/>
              <a:t>” do próprio objeto, fica sabendo quais são as contas correntes ativas. Para cada </a:t>
            </a:r>
            <a:r>
              <a:rPr lang="en-GB" smtClean="0">
                <a:solidFill>
                  <a:srgbClr val="FF0000"/>
                </a:solidFill>
              </a:rPr>
              <a:t>conta ativa</a:t>
            </a:r>
            <a:r>
              <a:rPr lang="en-GB" smtClean="0"/>
              <a:t>, ele pede que ela lhe informe o seu nr. de conta, uma vez que cada conta corrente “</a:t>
            </a:r>
            <a:r>
              <a:rPr lang="en-GB" smtClean="0">
                <a:solidFill>
                  <a:srgbClr val="008000"/>
                </a:solidFill>
              </a:rPr>
              <a:t>sabe o número da conta</a:t>
            </a:r>
            <a:r>
              <a:rPr lang="en-GB" smtClean="0"/>
              <a:t>”! Então o objeto apresenta o número da conta obtido e passa para outra conta, se houver!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Uma Solução para a Atividade 9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2875"/>
            <a:ext cx="8915400" cy="4303713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Obtém o saldo total do Banco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O objeto Banco, através da responsabilidade “</a:t>
            </a:r>
            <a:r>
              <a:rPr lang="en-GB" smtClean="0">
                <a:solidFill>
                  <a:srgbClr val="008000"/>
                </a:solidFill>
              </a:rPr>
              <a:t>Sabe as contas ativas</a:t>
            </a:r>
            <a:r>
              <a:rPr lang="en-GB" smtClean="0"/>
              <a:t>” do próprio objeto, fica sabendo quais são as contas correntes ativas. Para cada conta ativa, ele pede que ela lhe informe o seu saldo de conta atual, uma vez que cada conta corrente “</a:t>
            </a:r>
            <a:r>
              <a:rPr lang="en-GB" smtClean="0">
                <a:solidFill>
                  <a:srgbClr val="008000"/>
                </a:solidFill>
              </a:rPr>
              <a:t>Sabe o valor do saldo atual</a:t>
            </a:r>
            <a:r>
              <a:rPr lang="en-GB" smtClean="0"/>
              <a:t>”! Então o objeto usa esse valor para calcular o saldo total e passa para outra conta, se houver!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318375" cy="708025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smtClean="0">
                <a:solidFill>
                  <a:srgbClr val="A50021"/>
                </a:solidFill>
              </a:rPr>
              <a:t>COLABORAÇÃO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86638" cy="4148138"/>
          </a:xfrm>
        </p:spPr>
        <p:txBody>
          <a:bodyPr>
            <a:spAutoFit/>
          </a:bodyPr>
          <a:lstStyle/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ea typeface="ＭＳ Ｐゴシック" pitchFamily="34" charset="-128"/>
              </a:rPr>
              <a:t>Para realizar a lógica de uma dada responsabilidade: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smtClean="0">
              <a:ea typeface="ＭＳ Ｐゴシック" pitchFamily="34" charset="-128"/>
            </a:endParaRP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Um objeto da classe pode realizar a tarefa sozinha</a:t>
            </a:r>
          </a:p>
          <a:p>
            <a:pPr marL="736600" lvl="1" indent="-279400">
              <a:spcBef>
                <a:spcPts val="1188"/>
              </a:spcBef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solidFill>
                  <a:srgbClr val="008000"/>
                </a:solidFill>
              </a:rPr>
              <a:t>ou</a:t>
            </a:r>
          </a:p>
          <a:p>
            <a:pPr marL="736600" lvl="1" indent="-279400">
              <a:spcBef>
                <a:spcPts val="1188"/>
              </a:spcBef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solidFill>
                  <a:srgbClr val="FF0000"/>
                </a:solidFill>
              </a:rPr>
              <a:t>Solicitar a colaboração de objetos de outra(s) classe(s)</a:t>
            </a:r>
            <a:endParaRPr lang="en-GB" smtClean="0"/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34963"/>
            <a:ext cx="7318375" cy="708025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smtClean="0">
                <a:solidFill>
                  <a:srgbClr val="A50021"/>
                </a:solidFill>
              </a:rPr>
              <a:t>Atividade 10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86638" cy="4298613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>
                <a:ea typeface="ＭＳ Ｐゴシック" pitchFamily="34" charset="-128"/>
              </a:rPr>
              <a:t>Olhando</a:t>
            </a:r>
            <a:r>
              <a:rPr lang="en-GB" sz="2800" dirty="0" smtClean="0">
                <a:ea typeface="ＭＳ Ｐゴシック" pitchFamily="34" charset="-128"/>
              </a:rPr>
              <a:t> a </a:t>
            </a:r>
            <a:r>
              <a:rPr lang="en-GB" sz="2800" dirty="0" err="1" smtClean="0">
                <a:ea typeface="ＭＳ Ｐゴシック" pitchFamily="34" charset="-128"/>
              </a:rPr>
              <a:t>solução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da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Atividade</a:t>
            </a:r>
            <a:r>
              <a:rPr lang="en-GB" sz="2800" dirty="0" smtClean="0">
                <a:ea typeface="ＭＳ Ｐゴシック" pitchFamily="34" charset="-128"/>
              </a:rPr>
              <a:t> 9, </a:t>
            </a:r>
            <a:r>
              <a:rPr lang="en-GB" sz="2800" dirty="0" err="1" smtClean="0">
                <a:ea typeface="ＭＳ Ｐゴシック" pitchFamily="34" charset="-128"/>
              </a:rPr>
              <a:t>uma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colaboração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corresponde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efetivamente</a:t>
            </a:r>
            <a:r>
              <a:rPr lang="en-GB" sz="2800" dirty="0" smtClean="0">
                <a:ea typeface="ＭＳ Ｐゴシック" pitchFamily="34" charset="-128"/>
              </a:rPr>
              <a:t> a </a:t>
            </a:r>
            <a:r>
              <a:rPr lang="en-GB" sz="2800" dirty="0" err="1" smtClean="0">
                <a:ea typeface="ＭＳ Ｐゴシック" pitchFamily="34" charset="-128"/>
              </a:rPr>
              <a:t>que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em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termos</a:t>
            </a:r>
            <a:r>
              <a:rPr lang="en-GB" sz="2800" dirty="0" smtClean="0">
                <a:ea typeface="ＭＳ Ｐゴシック" pitchFamily="34" charset="-128"/>
              </a:rPr>
              <a:t> de classes e </a:t>
            </a:r>
            <a:r>
              <a:rPr lang="en-GB" sz="2800" dirty="0" err="1" smtClean="0">
                <a:ea typeface="ＭＳ Ｐゴシック" pitchFamily="34" charset="-128"/>
              </a:rPr>
              <a:t>responsabilidades</a:t>
            </a:r>
            <a:r>
              <a:rPr lang="en-GB" sz="2800" dirty="0" smtClean="0">
                <a:ea typeface="ＭＳ Ｐゴシック" pitchFamily="34" charset="-128"/>
              </a:rPr>
              <a:t>?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>
                <a:ea typeface="ＭＳ Ｐゴシック" pitchFamily="34" charset="-128"/>
              </a:rPr>
              <a:t>Exemplifique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duas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colaborações</a:t>
            </a:r>
            <a:r>
              <a:rPr lang="en-GB" sz="2800" dirty="0" smtClean="0">
                <a:ea typeface="ＭＳ Ｐゴシック" pitchFamily="34" charset="-128"/>
              </a:rPr>
              <a:t> de </a:t>
            </a:r>
            <a:r>
              <a:rPr lang="en-GB" sz="2800" dirty="0" err="1" smtClean="0">
                <a:ea typeface="ＭＳ Ｐゴシック" pitchFamily="34" charset="-128"/>
              </a:rPr>
              <a:t>uma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responsabilidade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da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classe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Banco</a:t>
            </a:r>
            <a:endParaRPr lang="en-GB" sz="2800" dirty="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>
                <a:ea typeface="ＭＳ Ｐゴシック" pitchFamily="34" charset="-128"/>
              </a:rPr>
              <a:t>Tempo: 5m - Individual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A50021"/>
                </a:solidFill>
              </a:rPr>
              <a:t>Uma Solução para a Atividade 10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4126258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ea typeface="ＭＳ Ｐゴシック" pitchFamily="34" charset="-128"/>
              </a:rPr>
              <a:t>	</a:t>
            </a: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1" dirty="0" err="1" smtClean="0">
                <a:ea typeface="ＭＳ Ｐゴシック" pitchFamily="34" charset="-128"/>
              </a:rPr>
              <a:t>Uma</a:t>
            </a:r>
            <a:r>
              <a:rPr lang="en-GB" sz="2800" b="1" dirty="0" smtClean="0">
                <a:ea typeface="ＭＳ Ｐゴシック" pitchFamily="34" charset="-128"/>
              </a:rPr>
              <a:t> </a:t>
            </a:r>
            <a:r>
              <a:rPr lang="en-GB" sz="2800" b="1" dirty="0" err="1" smtClean="0">
                <a:ea typeface="ＭＳ Ｐゴシック" pitchFamily="34" charset="-128"/>
              </a:rPr>
              <a:t>colaboração</a:t>
            </a:r>
            <a:r>
              <a:rPr lang="en-GB" sz="2800" b="1" dirty="0" smtClean="0">
                <a:ea typeface="ＭＳ Ｐゴシック" pitchFamily="34" charset="-128"/>
              </a:rPr>
              <a:t> </a:t>
            </a:r>
            <a:r>
              <a:rPr lang="en-GB" sz="2800" b="1" dirty="0" err="1" smtClean="0">
                <a:ea typeface="ＭＳ Ｐゴシック" pitchFamily="34" charset="-128"/>
              </a:rPr>
              <a:t>corresponde</a:t>
            </a:r>
            <a:r>
              <a:rPr lang="en-GB" sz="2800" b="1" dirty="0" smtClean="0">
                <a:ea typeface="ＭＳ Ｐゴシック" pitchFamily="34" charset="-128"/>
              </a:rPr>
              <a:t> a </a:t>
            </a:r>
            <a:r>
              <a:rPr lang="en-GB" sz="2800" b="1" dirty="0" err="1" smtClean="0">
                <a:ea typeface="ＭＳ Ｐゴシック" pitchFamily="34" charset="-128"/>
              </a:rPr>
              <a:t>uma</a:t>
            </a:r>
            <a:r>
              <a:rPr lang="en-GB" sz="2800" b="1" dirty="0" smtClean="0">
                <a:ea typeface="ＭＳ Ｐゴシック" pitchFamily="34" charset="-128"/>
              </a:rPr>
              <a:t> </a:t>
            </a:r>
            <a:r>
              <a:rPr lang="en-GB" sz="2800" b="1" dirty="0" err="1" smtClean="0">
                <a:ea typeface="ＭＳ Ｐゴシック" pitchFamily="34" charset="-128"/>
              </a:rPr>
              <a:t>responsabilidade</a:t>
            </a:r>
            <a:r>
              <a:rPr lang="en-GB" sz="2800" b="1" dirty="0" smtClean="0">
                <a:ea typeface="ＭＳ Ｐゴシック" pitchFamily="34" charset="-128"/>
              </a:rPr>
              <a:t> de </a:t>
            </a:r>
            <a:r>
              <a:rPr lang="en-GB" sz="2800" b="1" dirty="0" err="1" smtClean="0">
                <a:ea typeface="ＭＳ Ｐゴシック" pitchFamily="34" charset="-128"/>
              </a:rPr>
              <a:t>classe</a:t>
            </a:r>
            <a:r>
              <a:rPr lang="en-GB" sz="2800" b="1" dirty="0" smtClean="0">
                <a:ea typeface="ＭＳ Ｐゴシック" pitchFamily="34" charset="-128"/>
              </a:rPr>
              <a:t> </a:t>
            </a:r>
            <a:r>
              <a:rPr lang="en-GB" sz="2800" b="1" dirty="0" err="1" smtClean="0">
                <a:ea typeface="ＭＳ Ｐゴシック" pitchFamily="34" charset="-128"/>
              </a:rPr>
              <a:t>servidora</a:t>
            </a:r>
            <a:endParaRPr lang="en-GB" sz="2800" b="1" dirty="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>
              <a:ea typeface="ＭＳ Ｐゴシック" pitchFamily="34" charset="-128"/>
            </a:endParaRPr>
          </a:p>
          <a:p>
            <a:pPr marL="336550" indent="-336550">
              <a:lnSpc>
                <a:spcPts val="3225"/>
              </a:lnSpc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>
                <a:ea typeface="ＭＳ Ｐゴシック" pitchFamily="34" charset="-128"/>
              </a:rPr>
              <a:t>A </a:t>
            </a:r>
            <a:r>
              <a:rPr lang="en-GB" sz="2800" dirty="0" err="1" smtClean="0">
                <a:ea typeface="ＭＳ Ｐゴシック" pitchFamily="34" charset="-128"/>
              </a:rPr>
              <a:t>responsabilidade</a:t>
            </a:r>
            <a:r>
              <a:rPr lang="en-GB" sz="2800" dirty="0" smtClean="0">
                <a:ea typeface="ＭＳ Ｐゴシック" pitchFamily="34" charset="-128"/>
              </a:rPr>
              <a:t> “</a:t>
            </a:r>
            <a:r>
              <a:rPr lang="en-GB" sz="2800" dirty="0" err="1" smtClean="0">
                <a:solidFill>
                  <a:srgbClr val="660066"/>
                </a:solidFill>
                <a:ea typeface="ＭＳ Ｐゴシック" pitchFamily="34" charset="-128"/>
              </a:rPr>
              <a:t>Obtém</a:t>
            </a:r>
            <a:r>
              <a:rPr lang="en-GB" sz="2800" dirty="0" smtClean="0">
                <a:solidFill>
                  <a:srgbClr val="660066"/>
                </a:solidFill>
                <a:ea typeface="ＭＳ Ｐゴシック" pitchFamily="34" charset="-128"/>
              </a:rPr>
              <a:t> o </a:t>
            </a:r>
            <a:r>
              <a:rPr lang="en-GB" sz="2800" dirty="0" err="1" smtClean="0">
                <a:solidFill>
                  <a:srgbClr val="660066"/>
                </a:solidFill>
                <a:ea typeface="ＭＳ Ｐゴシック" pitchFamily="34" charset="-128"/>
              </a:rPr>
              <a:t>saldo</a:t>
            </a:r>
            <a:r>
              <a:rPr lang="en-GB" sz="2800" dirty="0" smtClean="0">
                <a:solidFill>
                  <a:srgbClr val="660066"/>
                </a:solidFill>
                <a:ea typeface="ＭＳ Ｐゴシック" pitchFamily="34" charset="-128"/>
              </a:rPr>
              <a:t> total do </a:t>
            </a:r>
            <a:r>
              <a:rPr lang="en-GB" sz="2800" dirty="0" err="1" smtClean="0">
                <a:solidFill>
                  <a:srgbClr val="660066"/>
                </a:solidFill>
                <a:ea typeface="ＭＳ Ｐゴシック" pitchFamily="34" charset="-128"/>
              </a:rPr>
              <a:t>Banco</a:t>
            </a:r>
            <a:r>
              <a:rPr lang="en-GB" sz="2800" dirty="0" smtClean="0">
                <a:ea typeface="ＭＳ Ｐゴシック" pitchFamily="34" charset="-128"/>
              </a:rPr>
              <a:t>” do </a:t>
            </a:r>
            <a:r>
              <a:rPr lang="en-GB" sz="2800" dirty="0" err="1" smtClean="0">
                <a:ea typeface="ＭＳ Ｐゴシック" pitchFamily="34" charset="-128"/>
              </a:rPr>
              <a:t>objeto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Banco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faz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uso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da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responsabilidade</a:t>
            </a:r>
            <a:r>
              <a:rPr lang="en-GB" sz="2800" dirty="0" smtClean="0">
                <a:ea typeface="ＭＳ Ｐゴシック" pitchFamily="34" charset="-128"/>
              </a:rPr>
              <a:t> “</a:t>
            </a:r>
            <a:r>
              <a:rPr lang="en-GB" sz="2800" dirty="0" err="1" smtClean="0">
                <a:solidFill>
                  <a:srgbClr val="008000"/>
                </a:solidFill>
                <a:ea typeface="ＭＳ Ｐゴシック" pitchFamily="34" charset="-128"/>
              </a:rPr>
              <a:t>Sabe</a:t>
            </a:r>
            <a:r>
              <a:rPr lang="en-GB" sz="2800" dirty="0" smtClean="0">
                <a:solidFill>
                  <a:srgbClr val="008000"/>
                </a:solidFill>
                <a:ea typeface="ＭＳ Ｐゴシック" pitchFamily="34" charset="-128"/>
              </a:rPr>
              <a:t> as </a:t>
            </a:r>
            <a:r>
              <a:rPr lang="en-GB" sz="2800" dirty="0" err="1" smtClean="0">
                <a:solidFill>
                  <a:srgbClr val="008000"/>
                </a:solidFill>
                <a:ea typeface="ＭＳ Ｐゴシック" pitchFamily="34" charset="-128"/>
              </a:rPr>
              <a:t>contas</a:t>
            </a:r>
            <a:r>
              <a:rPr lang="en-GB" sz="2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en-GB" sz="2800" dirty="0" err="1" smtClean="0">
                <a:solidFill>
                  <a:srgbClr val="008000"/>
                </a:solidFill>
                <a:ea typeface="ＭＳ Ｐゴシック" pitchFamily="34" charset="-128"/>
              </a:rPr>
              <a:t>ativas</a:t>
            </a:r>
            <a:r>
              <a:rPr lang="en-GB" sz="2800" dirty="0" smtClean="0">
                <a:ea typeface="ＭＳ Ｐゴシック" pitchFamily="34" charset="-128"/>
              </a:rPr>
              <a:t>” </a:t>
            </a:r>
            <a:r>
              <a:rPr lang="en-GB" sz="2800" dirty="0" err="1" smtClean="0">
                <a:ea typeface="ＭＳ Ｐゴシック" pitchFamily="34" charset="-128"/>
              </a:rPr>
              <a:t>da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própria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classe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Banco</a:t>
            </a:r>
            <a:r>
              <a:rPr lang="en-GB" sz="2800" dirty="0" smtClean="0">
                <a:ea typeface="ＭＳ Ｐゴシック" pitchFamily="34" charset="-128"/>
              </a:rPr>
              <a:t> e </a:t>
            </a:r>
            <a:r>
              <a:rPr lang="en-GB" sz="2800" dirty="0" err="1" smtClean="0">
                <a:ea typeface="ＭＳ Ｐゴシック" pitchFamily="34" charset="-128"/>
              </a:rPr>
              <a:t>da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responsabilidade</a:t>
            </a:r>
            <a:r>
              <a:rPr lang="en-GB" sz="2800" dirty="0" smtClean="0">
                <a:ea typeface="ＭＳ Ｐゴシック" pitchFamily="34" charset="-128"/>
              </a:rPr>
              <a:t> “</a:t>
            </a:r>
            <a:r>
              <a:rPr lang="en-GB" sz="2800" dirty="0" err="1" smtClean="0">
                <a:solidFill>
                  <a:srgbClr val="008000"/>
                </a:solidFill>
                <a:ea typeface="ＭＳ Ｐゴシック" pitchFamily="34" charset="-128"/>
              </a:rPr>
              <a:t>Sabe</a:t>
            </a:r>
            <a:r>
              <a:rPr lang="en-GB" sz="2800" dirty="0" smtClean="0">
                <a:solidFill>
                  <a:srgbClr val="008000"/>
                </a:solidFill>
                <a:ea typeface="ＭＳ Ｐゴシック" pitchFamily="34" charset="-128"/>
              </a:rPr>
              <a:t> o </a:t>
            </a:r>
            <a:r>
              <a:rPr lang="en-GB" sz="2800" dirty="0" err="1" smtClean="0">
                <a:solidFill>
                  <a:srgbClr val="008000"/>
                </a:solidFill>
                <a:ea typeface="ＭＳ Ｐゴシック" pitchFamily="34" charset="-128"/>
              </a:rPr>
              <a:t>valor</a:t>
            </a:r>
            <a:r>
              <a:rPr lang="en-GB" sz="2800" dirty="0" smtClean="0">
                <a:solidFill>
                  <a:srgbClr val="008000"/>
                </a:solidFill>
                <a:ea typeface="ＭＳ Ｐゴシック" pitchFamily="34" charset="-128"/>
              </a:rPr>
              <a:t> do </a:t>
            </a:r>
            <a:r>
              <a:rPr lang="en-GB" sz="2800" dirty="0" err="1" smtClean="0">
                <a:solidFill>
                  <a:srgbClr val="008000"/>
                </a:solidFill>
                <a:ea typeface="ＭＳ Ｐゴシック" pitchFamily="34" charset="-128"/>
              </a:rPr>
              <a:t>saldo</a:t>
            </a:r>
            <a:r>
              <a:rPr lang="en-GB" sz="2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en-GB" sz="2800" dirty="0" err="1" smtClean="0">
                <a:solidFill>
                  <a:srgbClr val="008000"/>
                </a:solidFill>
                <a:ea typeface="ＭＳ Ｐゴシック" pitchFamily="34" charset="-128"/>
              </a:rPr>
              <a:t>atual</a:t>
            </a:r>
            <a:r>
              <a:rPr lang="en-GB" sz="2800" dirty="0" smtClean="0">
                <a:ea typeface="ＭＳ Ｐゴシック" pitchFamily="34" charset="-128"/>
              </a:rPr>
              <a:t>” </a:t>
            </a:r>
            <a:r>
              <a:rPr lang="en-GB" sz="2800" dirty="0" err="1" smtClean="0">
                <a:ea typeface="ＭＳ Ｐゴシック" pitchFamily="34" charset="-128"/>
              </a:rPr>
              <a:t>da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classe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Conta</a:t>
            </a:r>
            <a:r>
              <a:rPr lang="en-GB" sz="2800" dirty="0" smtClean="0">
                <a:ea typeface="ＭＳ Ｐゴシック" pitchFamily="34" charset="-128"/>
              </a:rPr>
              <a:t> </a:t>
            </a:r>
            <a:r>
              <a:rPr lang="en-GB" sz="2800" dirty="0" err="1" smtClean="0">
                <a:ea typeface="ＭＳ Ｐゴシック" pitchFamily="34" charset="-128"/>
              </a:rPr>
              <a:t>Corrente</a:t>
            </a:r>
            <a:r>
              <a:rPr lang="en-GB" sz="2800" dirty="0" smtClean="0">
                <a:ea typeface="ＭＳ Ｐゴシック" pitchFamily="34" charset="-128"/>
              </a:rPr>
              <a:t>!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286000"/>
            <a:ext cx="9144000" cy="1755775"/>
          </a:xfrm>
        </p:spPr>
        <p:txBody>
          <a:bodyPr lIns="90000" tIns="46800" rIns="90000" bIns="46800" anchor="t"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5400" b="1" smtClean="0">
                <a:solidFill>
                  <a:srgbClr val="800000"/>
                </a:solidFill>
                <a:latin typeface="Courier New" pitchFamily="49" charset="0"/>
              </a:rPr>
              <a:t>Diagrama de Classes</a:t>
            </a:r>
            <a:br>
              <a:rPr lang="en-GB" sz="5400" b="1" smtClean="0">
                <a:solidFill>
                  <a:srgbClr val="800000"/>
                </a:solidFill>
                <a:latin typeface="Courier New" pitchFamily="49" charset="0"/>
              </a:rPr>
            </a:br>
            <a:r>
              <a:rPr lang="en-GB" sz="5400" b="1" smtClean="0">
                <a:solidFill>
                  <a:srgbClr val="800000"/>
                </a:solidFill>
                <a:latin typeface="Courier New" pitchFamily="49" charset="0"/>
              </a:rPr>
              <a:t>UML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68263"/>
            <a:ext cx="7313613" cy="106680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smtClean="0"/>
              <a:t>Classe em UML:</a:t>
            </a:r>
            <a:br>
              <a:rPr lang="en-GB" sz="3200" smtClean="0"/>
            </a:br>
            <a:r>
              <a:rPr lang="en-GB" sz="3200" smtClean="0">
                <a:solidFill>
                  <a:srgbClr val="3333CC"/>
                </a:solidFill>
              </a:rPr>
              <a:t>uma Forma de Representação</a:t>
            </a:r>
          </a:p>
        </p:txBody>
      </p:sp>
      <p:grpSp>
        <p:nvGrpSpPr>
          <p:cNvPr id="86018" name="Group 2"/>
          <p:cNvGrpSpPr>
            <a:grpSpLocks/>
          </p:cNvGrpSpPr>
          <p:nvPr/>
        </p:nvGrpSpPr>
        <p:grpSpPr bwMode="auto">
          <a:xfrm>
            <a:off x="111125" y="1116013"/>
            <a:ext cx="9002713" cy="5591175"/>
            <a:chOff x="521" y="799"/>
            <a:chExt cx="4858" cy="3029"/>
          </a:xfrm>
        </p:grpSpPr>
        <p:grpSp>
          <p:nvGrpSpPr>
            <p:cNvPr id="86019" name="Group 3"/>
            <p:cNvGrpSpPr>
              <a:grpSpLocks/>
            </p:cNvGrpSpPr>
            <p:nvPr/>
          </p:nvGrpSpPr>
          <p:grpSpPr bwMode="auto">
            <a:xfrm>
              <a:off x="521" y="799"/>
              <a:ext cx="4858" cy="3029"/>
              <a:chOff x="521" y="799"/>
              <a:chExt cx="4858" cy="3029"/>
            </a:xfrm>
          </p:grpSpPr>
          <p:grpSp>
            <p:nvGrpSpPr>
              <p:cNvPr id="86021" name="Group 4"/>
              <p:cNvGrpSpPr>
                <a:grpSpLocks/>
              </p:cNvGrpSpPr>
              <p:nvPr/>
            </p:nvGrpSpPr>
            <p:grpSpPr bwMode="auto">
              <a:xfrm>
                <a:off x="2764" y="845"/>
                <a:ext cx="2615" cy="2983"/>
                <a:chOff x="2764" y="845"/>
                <a:chExt cx="2615" cy="2983"/>
              </a:xfrm>
            </p:grpSpPr>
            <p:sp>
              <p:nvSpPr>
                <p:cNvPr id="86028" name="Rectangle 5"/>
                <p:cNvSpPr>
                  <a:spLocks noChangeArrowheads="1"/>
                </p:cNvSpPr>
                <p:nvPr/>
              </p:nvSpPr>
              <p:spPr bwMode="auto">
                <a:xfrm>
                  <a:off x="2764" y="845"/>
                  <a:ext cx="2590" cy="278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990033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86029" name="Rectangle 6"/>
                <p:cNvSpPr>
                  <a:spLocks noChangeArrowheads="1"/>
                </p:cNvSpPr>
                <p:nvPr/>
              </p:nvSpPr>
              <p:spPr bwMode="auto">
                <a:xfrm>
                  <a:off x="3760" y="913"/>
                  <a:ext cx="370" cy="154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>
                      <a:solidFill>
                        <a:srgbClr val="000000"/>
                      </a:solidFill>
                    </a:rPr>
                    <a:t>Venda</a:t>
                  </a:r>
                </a:p>
              </p:txBody>
            </p:sp>
            <p:sp>
              <p:nvSpPr>
                <p:cNvPr id="86030" name="Rectangle 7"/>
                <p:cNvSpPr>
                  <a:spLocks noChangeArrowheads="1"/>
                </p:cNvSpPr>
                <p:nvPr/>
              </p:nvSpPr>
              <p:spPr bwMode="auto">
                <a:xfrm>
                  <a:off x="2764" y="1112"/>
                  <a:ext cx="2590" cy="2538"/>
                </a:xfrm>
                <a:prstGeom prst="rect">
                  <a:avLst/>
                </a:prstGeom>
                <a:noFill/>
                <a:ln w="9525">
                  <a:solidFill>
                    <a:srgbClr val="990033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86031" name="Rectangle 8"/>
                <p:cNvSpPr>
                  <a:spLocks noChangeArrowheads="1"/>
                </p:cNvSpPr>
                <p:nvPr/>
              </p:nvSpPr>
              <p:spPr bwMode="auto">
                <a:xfrm>
                  <a:off x="2764" y="1722"/>
                  <a:ext cx="2590" cy="1928"/>
                </a:xfrm>
                <a:prstGeom prst="rect">
                  <a:avLst/>
                </a:prstGeom>
                <a:noFill/>
                <a:ln w="9525">
                  <a:solidFill>
                    <a:srgbClr val="990033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latin typeface="Calibri" pitchFamily="34" charset="0"/>
                  </a:endParaRPr>
                </a:p>
              </p:txBody>
            </p:sp>
            <p:sp>
              <p:nvSpPr>
                <p:cNvPr id="86032" name="Rectangle 9"/>
                <p:cNvSpPr>
                  <a:spLocks noChangeArrowheads="1"/>
                </p:cNvSpPr>
                <p:nvPr/>
              </p:nvSpPr>
              <p:spPr bwMode="auto">
                <a:xfrm>
                  <a:off x="2799" y="1124"/>
                  <a:ext cx="1708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- Forma de Pagamento</a:t>
                  </a:r>
                </a:p>
              </p:txBody>
            </p:sp>
            <p:sp>
              <p:nvSpPr>
                <p:cNvPr id="86033" name="Rectangle 10"/>
                <p:cNvSpPr>
                  <a:spLocks noChangeArrowheads="1"/>
                </p:cNvSpPr>
                <p:nvPr/>
              </p:nvSpPr>
              <p:spPr bwMode="auto">
                <a:xfrm>
                  <a:off x="2799" y="1301"/>
                  <a:ext cx="477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- Valor</a:t>
                  </a:r>
                </a:p>
              </p:txBody>
            </p:sp>
            <p:sp>
              <p:nvSpPr>
                <p:cNvPr id="86034" name="Rectangle 11"/>
                <p:cNvSpPr>
                  <a:spLocks noChangeArrowheads="1"/>
                </p:cNvSpPr>
                <p:nvPr/>
              </p:nvSpPr>
              <p:spPr bwMode="auto">
                <a:xfrm>
                  <a:off x="2799" y="1479"/>
                  <a:ext cx="452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- Data</a:t>
                  </a:r>
                </a:p>
              </p:txBody>
            </p:sp>
            <p:sp>
              <p:nvSpPr>
                <p:cNvPr id="86035" name="Rectangle 12"/>
                <p:cNvSpPr>
                  <a:spLocks noChangeArrowheads="1"/>
                </p:cNvSpPr>
                <p:nvPr/>
              </p:nvSpPr>
              <p:spPr bwMode="auto">
                <a:xfrm>
                  <a:off x="2799" y="1833"/>
                  <a:ext cx="1602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+ Inserir Item Venda()</a:t>
                  </a:r>
                </a:p>
              </p:txBody>
            </p:sp>
            <p:sp>
              <p:nvSpPr>
                <p:cNvPr id="86036" name="Rectangle 13"/>
                <p:cNvSpPr>
                  <a:spLocks noChangeArrowheads="1"/>
                </p:cNvSpPr>
                <p:nvPr/>
              </p:nvSpPr>
              <p:spPr bwMode="auto">
                <a:xfrm>
                  <a:off x="2799" y="2010"/>
                  <a:ext cx="869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+ Totalizar()</a:t>
                  </a:r>
                </a:p>
              </p:txBody>
            </p:sp>
            <p:sp>
              <p:nvSpPr>
                <p:cNvPr id="86037" name="Rectangle 14"/>
                <p:cNvSpPr>
                  <a:spLocks noChangeArrowheads="1"/>
                </p:cNvSpPr>
                <p:nvPr/>
              </p:nvSpPr>
              <p:spPr bwMode="auto">
                <a:xfrm>
                  <a:off x="2799" y="2188"/>
                  <a:ext cx="1158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+ Emitir Ticket()</a:t>
                  </a:r>
                </a:p>
              </p:txBody>
            </p:sp>
            <p:sp>
              <p:nvSpPr>
                <p:cNvPr id="86038" name="Rectangle 15"/>
                <p:cNvSpPr>
                  <a:spLocks noChangeArrowheads="1"/>
                </p:cNvSpPr>
                <p:nvPr/>
              </p:nvSpPr>
              <p:spPr bwMode="auto">
                <a:xfrm>
                  <a:off x="2799" y="2365"/>
                  <a:ext cx="1555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+ Emitir Nota Fiscal()</a:t>
                  </a:r>
                </a:p>
              </p:txBody>
            </p:sp>
            <p:sp>
              <p:nvSpPr>
                <p:cNvPr id="86039" name="Rectangle 16"/>
                <p:cNvSpPr>
                  <a:spLocks noChangeArrowheads="1"/>
                </p:cNvSpPr>
                <p:nvPr/>
              </p:nvSpPr>
              <p:spPr bwMode="auto">
                <a:xfrm>
                  <a:off x="2799" y="2542"/>
                  <a:ext cx="1730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+ Imprimir Nota Fiscal()</a:t>
                  </a:r>
                </a:p>
              </p:txBody>
            </p:sp>
            <p:sp>
              <p:nvSpPr>
                <p:cNvPr id="86040" name="Rectangle 17"/>
                <p:cNvSpPr>
                  <a:spLocks noChangeArrowheads="1"/>
                </p:cNvSpPr>
                <p:nvPr/>
              </p:nvSpPr>
              <p:spPr bwMode="auto">
                <a:xfrm>
                  <a:off x="2799" y="2719"/>
                  <a:ext cx="2580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+ Finalizar Impressão Nota Fiscal()</a:t>
                  </a:r>
                </a:p>
              </p:txBody>
            </p:sp>
            <p:sp>
              <p:nvSpPr>
                <p:cNvPr id="86041" name="Rectangle 18"/>
                <p:cNvSpPr>
                  <a:spLocks noChangeArrowheads="1"/>
                </p:cNvSpPr>
                <p:nvPr/>
              </p:nvSpPr>
              <p:spPr bwMode="auto">
                <a:xfrm>
                  <a:off x="2799" y="2897"/>
                  <a:ext cx="1589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+ Totalizar Impostos()</a:t>
                  </a:r>
                </a:p>
              </p:txBody>
            </p:sp>
            <p:sp>
              <p:nvSpPr>
                <p:cNvPr id="86042" name="Rectangle 19"/>
                <p:cNvSpPr>
                  <a:spLocks noChangeArrowheads="1"/>
                </p:cNvSpPr>
                <p:nvPr/>
              </p:nvSpPr>
              <p:spPr bwMode="auto">
                <a:xfrm>
                  <a:off x="2799" y="3074"/>
                  <a:ext cx="2183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+ Finalizar Impressão Ticket()</a:t>
                  </a:r>
                </a:p>
              </p:txBody>
            </p:sp>
            <p:sp>
              <p:nvSpPr>
                <p:cNvPr id="86043" name="Rectangle 20"/>
                <p:cNvSpPr>
                  <a:spLocks noChangeArrowheads="1"/>
                </p:cNvSpPr>
                <p:nvPr/>
              </p:nvSpPr>
              <p:spPr bwMode="auto">
                <a:xfrm>
                  <a:off x="2799" y="3252"/>
                  <a:ext cx="1361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+ Exibir Interface()</a:t>
                  </a:r>
                </a:p>
              </p:txBody>
            </p:sp>
            <p:sp>
              <p:nvSpPr>
                <p:cNvPr id="86044" name="Rectangle 21"/>
                <p:cNvSpPr>
                  <a:spLocks noChangeArrowheads="1"/>
                </p:cNvSpPr>
                <p:nvPr/>
              </p:nvSpPr>
              <p:spPr bwMode="auto">
                <a:xfrm>
                  <a:off x="2799" y="3429"/>
                  <a:ext cx="1638" cy="2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Font typeface="Arial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400">
                      <a:solidFill>
                        <a:srgbClr val="000000"/>
                      </a:solidFill>
                    </a:rPr>
                    <a:t>+ Excluir Item Venda()</a:t>
                  </a:r>
                </a:p>
              </p:txBody>
            </p:sp>
            <p:sp>
              <p:nvSpPr>
                <p:cNvPr id="86045" name="Rectangle 22"/>
                <p:cNvSpPr>
                  <a:spLocks noChangeArrowheads="1"/>
                </p:cNvSpPr>
                <p:nvPr/>
              </p:nvSpPr>
              <p:spPr bwMode="auto">
                <a:xfrm>
                  <a:off x="5313" y="3635"/>
                  <a:ext cx="41" cy="193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2000">
                      <a:solidFill>
                        <a:srgbClr val="000000"/>
                      </a:solidFill>
                      <a:latin typeface="Calibri" pitchFamily="34" charset="0"/>
                    </a:rPr>
                    <a:t> </a:t>
                  </a:r>
                </a:p>
              </p:txBody>
            </p:sp>
          </p:grpSp>
          <p:sp>
            <p:nvSpPr>
              <p:cNvPr id="86022" name="Text Box 23"/>
              <p:cNvSpPr txBox="1">
                <a:spLocks noChangeArrowheads="1"/>
              </p:cNvSpPr>
              <p:nvPr/>
            </p:nvSpPr>
            <p:spPr bwMode="auto">
              <a:xfrm>
                <a:off x="521" y="799"/>
                <a:ext cx="1406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1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800">
                    <a:solidFill>
                      <a:srgbClr val="000000"/>
                    </a:solidFill>
                    <a:latin typeface="Calibri" pitchFamily="34" charset="0"/>
                  </a:rPr>
                  <a:t>Nome da Classe</a:t>
                </a:r>
              </a:p>
            </p:txBody>
          </p:sp>
          <p:sp>
            <p:nvSpPr>
              <p:cNvPr id="86023" name="Text Box 24"/>
              <p:cNvSpPr txBox="1">
                <a:spLocks noChangeArrowheads="1"/>
              </p:cNvSpPr>
              <p:nvPr/>
            </p:nvSpPr>
            <p:spPr bwMode="auto">
              <a:xfrm>
                <a:off x="521" y="1086"/>
                <a:ext cx="1497" cy="51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1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800">
                    <a:solidFill>
                      <a:srgbClr val="000000"/>
                    </a:solidFill>
                    <a:latin typeface="Calibri" pitchFamily="34" charset="0"/>
                  </a:rPr>
                  <a:t>Atributos e Relacionamentos</a:t>
                </a:r>
              </a:p>
            </p:txBody>
          </p:sp>
          <p:sp>
            <p:nvSpPr>
              <p:cNvPr id="86024" name="Text Box 25"/>
              <p:cNvSpPr txBox="1">
                <a:spLocks noChangeArrowheads="1"/>
              </p:cNvSpPr>
              <p:nvPr/>
            </p:nvSpPr>
            <p:spPr bwMode="auto">
              <a:xfrm>
                <a:off x="521" y="1680"/>
                <a:ext cx="1724" cy="62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1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800">
                    <a:solidFill>
                      <a:srgbClr val="000000"/>
                    </a:solidFill>
                    <a:latin typeface="Calibri" pitchFamily="34" charset="0"/>
                  </a:rPr>
                  <a:t>Responsabilidades</a:t>
                </a:r>
              </a:p>
              <a:p>
                <a:pPr>
                  <a:spcBef>
                    <a:spcPts val="1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800">
                    <a:solidFill>
                      <a:srgbClr val="000000"/>
                    </a:solidFill>
                    <a:latin typeface="Calibri" pitchFamily="34" charset="0"/>
                  </a:rPr>
                  <a:t>ou Métodos</a:t>
                </a:r>
              </a:p>
            </p:txBody>
          </p:sp>
          <p:sp>
            <p:nvSpPr>
              <p:cNvPr id="86025" name="Line 26"/>
              <p:cNvSpPr>
                <a:spLocks noChangeShapeType="1"/>
              </p:cNvSpPr>
              <p:nvPr/>
            </p:nvSpPr>
            <p:spPr bwMode="auto">
              <a:xfrm>
                <a:off x="567" y="1071"/>
                <a:ext cx="2177" cy="1"/>
              </a:xfrm>
              <a:prstGeom prst="line">
                <a:avLst/>
              </a:prstGeom>
              <a:noFill/>
              <a:ln w="38160">
                <a:solidFill>
                  <a:srgbClr val="FF000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6026" name="Line 27"/>
              <p:cNvSpPr>
                <a:spLocks noChangeShapeType="1"/>
              </p:cNvSpPr>
              <p:nvPr/>
            </p:nvSpPr>
            <p:spPr bwMode="auto">
              <a:xfrm>
                <a:off x="567" y="1592"/>
                <a:ext cx="2177" cy="1"/>
              </a:xfrm>
              <a:prstGeom prst="line">
                <a:avLst/>
              </a:prstGeom>
              <a:noFill/>
              <a:ln w="38160">
                <a:solidFill>
                  <a:srgbClr val="000099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6027" name="Line 28"/>
              <p:cNvSpPr>
                <a:spLocks noChangeShapeType="1"/>
              </p:cNvSpPr>
              <p:nvPr/>
            </p:nvSpPr>
            <p:spPr bwMode="auto">
              <a:xfrm>
                <a:off x="567" y="2296"/>
                <a:ext cx="2177" cy="1"/>
              </a:xfrm>
              <a:prstGeom prst="line">
                <a:avLst/>
              </a:prstGeom>
              <a:noFill/>
              <a:ln w="38160">
                <a:solidFill>
                  <a:srgbClr val="00660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6020" name="Text Box 29"/>
            <p:cNvSpPr txBox="1">
              <a:spLocks noChangeArrowheads="1"/>
            </p:cNvSpPr>
            <p:nvPr/>
          </p:nvSpPr>
          <p:spPr bwMode="auto">
            <a:xfrm>
              <a:off x="657" y="2750"/>
              <a:ext cx="1769" cy="9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500"/>
                </a:spcBef>
                <a:buClr>
                  <a:srgbClr val="99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990000"/>
                  </a:solidFill>
                  <a:latin typeface="Calibri" pitchFamily="34" charset="0"/>
                </a:rPr>
                <a:t>Legenda:</a:t>
              </a:r>
            </a:p>
            <a:p>
              <a:pPr lvl="1">
                <a:spcBef>
                  <a:spcPts val="1500"/>
                </a:spcBef>
                <a:buClr>
                  <a:srgbClr val="99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990000"/>
                  </a:solidFill>
                  <a:latin typeface="Calibri" pitchFamily="34" charset="0"/>
                </a:rPr>
                <a:t>- Privado</a:t>
              </a:r>
            </a:p>
            <a:p>
              <a:pPr lvl="1">
                <a:spcBef>
                  <a:spcPts val="1500"/>
                </a:spcBef>
                <a:buClr>
                  <a:srgbClr val="99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990000"/>
                  </a:solidFill>
                  <a:latin typeface="Calibri" pitchFamily="34" charset="0"/>
                </a:rPr>
                <a:t>+ Público</a:t>
              </a:r>
            </a:p>
          </p:txBody>
        </p:sp>
      </p:grp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04775"/>
            <a:ext cx="7313613" cy="106680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smtClean="0"/>
              <a:t>Classe em UML:</a:t>
            </a:r>
            <a:br>
              <a:rPr lang="en-GB" sz="3200" smtClean="0"/>
            </a:br>
            <a:r>
              <a:rPr lang="en-GB" sz="3200" smtClean="0"/>
              <a:t> </a:t>
            </a:r>
            <a:r>
              <a:rPr lang="en-GB" sz="3200" smtClean="0">
                <a:solidFill>
                  <a:srgbClr val="3333CC"/>
                </a:solidFill>
              </a:rPr>
              <a:t>Outras Formas de Representação</a:t>
            </a:r>
          </a:p>
        </p:txBody>
      </p:sp>
      <p:grpSp>
        <p:nvGrpSpPr>
          <p:cNvPr id="88066" name="Group 2"/>
          <p:cNvGrpSpPr>
            <a:grpSpLocks/>
          </p:cNvGrpSpPr>
          <p:nvPr/>
        </p:nvGrpSpPr>
        <p:grpSpPr bwMode="auto">
          <a:xfrm>
            <a:off x="2833688" y="1427163"/>
            <a:ext cx="3392487" cy="4427537"/>
            <a:chOff x="1785" y="899"/>
            <a:chExt cx="2137" cy="2789"/>
          </a:xfrm>
        </p:grpSpPr>
        <p:pic>
          <p:nvPicPr>
            <p:cNvPr id="8806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85" y="1281"/>
              <a:ext cx="2138" cy="115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88068" name="Rectangle 4"/>
            <p:cNvSpPr>
              <a:spLocks noChangeArrowheads="1"/>
            </p:cNvSpPr>
            <p:nvPr/>
          </p:nvSpPr>
          <p:spPr bwMode="auto">
            <a:xfrm>
              <a:off x="1864" y="899"/>
              <a:ext cx="1951" cy="272"/>
            </a:xfrm>
            <a:prstGeom prst="rect">
              <a:avLst/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  <a:latin typeface="Calibri" pitchFamily="34" charset="0"/>
                </a:rPr>
                <a:t>Venda</a:t>
              </a:r>
            </a:p>
          </p:txBody>
        </p:sp>
        <p:grpSp>
          <p:nvGrpSpPr>
            <p:cNvPr id="88069" name="Group 5"/>
            <p:cNvGrpSpPr>
              <a:grpSpLocks/>
            </p:cNvGrpSpPr>
            <p:nvPr/>
          </p:nvGrpSpPr>
          <p:grpSpPr bwMode="auto">
            <a:xfrm>
              <a:off x="1864" y="2555"/>
              <a:ext cx="1950" cy="1133"/>
              <a:chOff x="1864" y="2555"/>
              <a:chExt cx="1950" cy="1133"/>
            </a:xfrm>
          </p:grpSpPr>
          <p:sp>
            <p:nvSpPr>
              <p:cNvPr id="88070" name="Rectangle 6"/>
              <p:cNvSpPr>
                <a:spLocks noChangeArrowheads="1"/>
              </p:cNvSpPr>
              <p:nvPr/>
            </p:nvSpPr>
            <p:spPr bwMode="auto">
              <a:xfrm>
                <a:off x="1864" y="2555"/>
                <a:ext cx="1951" cy="272"/>
              </a:xfrm>
              <a:prstGeom prst="rect">
                <a:avLst/>
              </a:prstGeom>
              <a:solidFill>
                <a:srgbClr val="66FF3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rgbClr val="000000"/>
                    </a:solidFill>
                    <a:latin typeface="Calibri" pitchFamily="34" charset="0"/>
                  </a:rPr>
                  <a:t>Venda</a:t>
                </a:r>
              </a:p>
            </p:txBody>
          </p:sp>
          <p:sp>
            <p:nvSpPr>
              <p:cNvPr id="88071" name="Rectangle 7"/>
              <p:cNvSpPr>
                <a:spLocks noChangeArrowheads="1"/>
              </p:cNvSpPr>
              <p:nvPr/>
            </p:nvSpPr>
            <p:spPr bwMode="auto">
              <a:xfrm>
                <a:off x="1864" y="2825"/>
                <a:ext cx="1951" cy="272"/>
              </a:xfrm>
              <a:prstGeom prst="rect">
                <a:avLst/>
              </a:prstGeom>
              <a:solidFill>
                <a:srgbClr val="66FF3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88072" name="Rectangle 8"/>
              <p:cNvSpPr>
                <a:spLocks noChangeArrowheads="1"/>
              </p:cNvSpPr>
              <p:nvPr/>
            </p:nvSpPr>
            <p:spPr bwMode="auto">
              <a:xfrm>
                <a:off x="1864" y="3087"/>
                <a:ext cx="1951" cy="602"/>
              </a:xfrm>
              <a:prstGeom prst="rect">
                <a:avLst/>
              </a:prstGeom>
              <a:solidFill>
                <a:srgbClr val="66FF3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lnSpc>
                    <a:spcPct val="80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rgbClr val="000000"/>
                    </a:solidFill>
                    <a:latin typeface="Calibri" pitchFamily="34" charset="0"/>
                  </a:rPr>
                  <a:t>+ Inserir Item Venda ( )</a:t>
                </a:r>
              </a:p>
              <a:p>
                <a:pPr>
                  <a:lnSpc>
                    <a:spcPct val="80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rgbClr val="000000"/>
                    </a:solidFill>
                    <a:latin typeface="Calibri" pitchFamily="34" charset="0"/>
                  </a:rPr>
                  <a:t>+ Totalizar ( )</a:t>
                </a:r>
              </a:p>
              <a:p>
                <a:pPr>
                  <a:lnSpc>
                    <a:spcPct val="80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>
                    <a:solidFill>
                      <a:srgbClr val="000000"/>
                    </a:solidFill>
                    <a:latin typeface="Calibri" pitchFamily="34" charset="0"/>
                  </a:rPr>
                  <a:t>...</a:t>
                </a:r>
              </a:p>
            </p:txBody>
          </p:sp>
        </p:grpSp>
      </p:grp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3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9011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pic>
          <p:nvPicPr>
            <p:cNvPr id="9011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650"/>
              <a:ext cx="5760" cy="36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90117" name="Text Box 4"/>
            <p:cNvSpPr txBox="1">
              <a:spLocks noChangeArrowheads="1"/>
            </p:cNvSpPr>
            <p:nvPr/>
          </p:nvSpPr>
          <p:spPr bwMode="auto">
            <a:xfrm>
              <a:off x="2835" y="890"/>
              <a:ext cx="1406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500"/>
                </a:spcBef>
                <a:buClr>
                  <a:srgbClr val="0066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>
                  <a:solidFill>
                    <a:srgbClr val="006600"/>
                  </a:solidFill>
                  <a:latin typeface="Calibri" pitchFamily="34" charset="0"/>
                </a:rPr>
                <a:t>Classe Abstrata</a:t>
              </a:r>
            </a:p>
          </p:txBody>
        </p:sp>
        <p:sp>
          <p:nvSpPr>
            <p:cNvPr id="90118" name="Text Box 5"/>
            <p:cNvSpPr txBox="1">
              <a:spLocks noChangeArrowheads="1"/>
            </p:cNvSpPr>
            <p:nvPr/>
          </p:nvSpPr>
          <p:spPr bwMode="auto">
            <a:xfrm>
              <a:off x="4105" y="1781"/>
              <a:ext cx="1655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500"/>
                </a:spcBef>
                <a:buClr>
                  <a:srgbClr val="FF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>
                  <a:solidFill>
                    <a:srgbClr val="FF0000"/>
                  </a:solidFill>
                  <a:latin typeface="Calibri" pitchFamily="34" charset="0"/>
                </a:rPr>
                <a:t>Classes Concretas</a:t>
              </a:r>
            </a:p>
          </p:txBody>
        </p:sp>
      </p:grpSp>
      <p:sp>
        <p:nvSpPr>
          <p:cNvPr id="9011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42888"/>
            <a:ext cx="7313613" cy="579437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smtClean="0"/>
              <a:t>Diagrama de Herança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8" y="-3175"/>
            <a:ext cx="9134475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1" name="Group 22"/>
          <p:cNvGrpSpPr>
            <a:grpSpLocks/>
          </p:cNvGrpSpPr>
          <p:nvPr/>
        </p:nvGrpSpPr>
        <p:grpSpPr bwMode="auto">
          <a:xfrm>
            <a:off x="611188" y="1052513"/>
            <a:ext cx="7993062" cy="5083175"/>
            <a:chOff x="385" y="663"/>
            <a:chExt cx="5035" cy="3202"/>
          </a:xfrm>
        </p:grpSpPr>
        <p:pic>
          <p:nvPicPr>
            <p:cNvPr id="92165" name="Picture 1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" y="663"/>
              <a:ext cx="5035" cy="3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166" name="Line 10"/>
            <p:cNvSpPr>
              <a:spLocks noChangeShapeType="1"/>
            </p:cNvSpPr>
            <p:nvPr/>
          </p:nvSpPr>
          <p:spPr bwMode="auto">
            <a:xfrm flipH="1" flipV="1">
              <a:off x="2200" y="3067"/>
              <a:ext cx="771" cy="681"/>
            </a:xfrm>
            <a:prstGeom prst="line">
              <a:avLst/>
            </a:prstGeom>
            <a:noFill/>
            <a:ln w="28440" cap="rnd">
              <a:solidFill>
                <a:srgbClr val="FF000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167" name="Line 11"/>
            <p:cNvSpPr>
              <a:spLocks noChangeShapeType="1"/>
            </p:cNvSpPr>
            <p:nvPr/>
          </p:nvSpPr>
          <p:spPr bwMode="auto">
            <a:xfrm flipV="1">
              <a:off x="2971" y="3158"/>
              <a:ext cx="816" cy="590"/>
            </a:xfrm>
            <a:prstGeom prst="line">
              <a:avLst/>
            </a:prstGeom>
            <a:noFill/>
            <a:ln w="28440" cap="rnd">
              <a:solidFill>
                <a:srgbClr val="FF000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168" name="Line 15"/>
            <p:cNvSpPr>
              <a:spLocks noChangeShapeType="1"/>
            </p:cNvSpPr>
            <p:nvPr/>
          </p:nvSpPr>
          <p:spPr bwMode="auto">
            <a:xfrm flipH="1">
              <a:off x="3007" y="2099"/>
              <a:ext cx="140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216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9938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800000"/>
                </a:solidFill>
              </a:rPr>
              <a:t>Exemplo de Diagrama de Herança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736975" y="5949950"/>
            <a:ext cx="1944688" cy="600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ts val="2000"/>
              </a:lnSpc>
              <a:spcBef>
                <a:spcPts val="13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0000"/>
                </a:solidFill>
                <a:latin typeface="Courier New" pitchFamily="49" charset="0"/>
              </a:rPr>
              <a:t>Classes concretas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962650" y="2900363"/>
            <a:ext cx="3203575" cy="600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lnSpc>
                <a:spcPts val="2000"/>
              </a:lnSpc>
              <a:spcBef>
                <a:spcPts val="1300"/>
              </a:spcBef>
              <a:spcAft>
                <a:spcPts val="0"/>
              </a:spcAft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rgbClr val="FF0000"/>
                </a:solidFill>
                <a:latin typeface="Courier New" charset="0"/>
                <a:ea typeface="Lucida Sans Unicode" charset="-52"/>
                <a:cs typeface="Lucida Sans Unicode" charset="-52"/>
              </a:rPr>
              <a:t>Relacionamento </a:t>
            </a:r>
            <a:r>
              <a:rPr lang="en-GB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Lucida Sans Unicode" charset="-52"/>
                <a:cs typeface="Lucida Sans Unicode" charset="-52"/>
              </a:rPr>
              <a:t>é-um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43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/>
      <p:bldP spid="14345" grpId="1"/>
      <p:bldP spid="14349" grpId="0"/>
      <p:bldP spid="14349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9938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800000"/>
                </a:solidFill>
              </a:rPr>
              <a:t>Identificação dos Relacionamentos</a:t>
            </a:r>
          </a:p>
        </p:txBody>
      </p:sp>
      <p:sp>
        <p:nvSpPr>
          <p:cNvPr id="94210" name="Rectangle 3"/>
          <p:cNvSpPr>
            <a:spLocks noChangeArrowheads="1"/>
          </p:cNvSpPr>
          <p:nvPr/>
        </p:nvSpPr>
        <p:spPr bwMode="auto">
          <a:xfrm>
            <a:off x="1724025" y="6321425"/>
            <a:ext cx="230188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94211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5425" y="1484313"/>
            <a:ext cx="8594725" cy="5353050"/>
          </a:xfrm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11188" y="2276475"/>
            <a:ext cx="6481762" cy="3168650"/>
            <a:chOff x="385" y="1434"/>
            <a:chExt cx="4083" cy="1996"/>
          </a:xfrm>
        </p:grpSpPr>
        <p:sp>
          <p:nvSpPr>
            <p:cNvPr id="94213" name="Text Box 15"/>
            <p:cNvSpPr txBox="1">
              <a:spLocks noChangeArrowheads="1"/>
            </p:cNvSpPr>
            <p:nvPr/>
          </p:nvSpPr>
          <p:spPr bwMode="auto">
            <a:xfrm>
              <a:off x="385" y="1434"/>
              <a:ext cx="1315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99"/>
                  </a:solidFill>
                  <a:latin typeface="Courier New" pitchFamily="49" charset="0"/>
                </a:rPr>
                <a:t>Associação</a:t>
              </a:r>
              <a:endParaRPr lang="pt-BR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  <p:sp>
          <p:nvSpPr>
            <p:cNvPr id="94214" name="Line 16"/>
            <p:cNvSpPr>
              <a:spLocks noChangeShapeType="1"/>
            </p:cNvSpPr>
            <p:nvPr/>
          </p:nvSpPr>
          <p:spPr bwMode="auto">
            <a:xfrm>
              <a:off x="1020" y="1752"/>
              <a:ext cx="1815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4215" name="Line 17"/>
            <p:cNvSpPr>
              <a:spLocks noChangeShapeType="1"/>
            </p:cNvSpPr>
            <p:nvPr/>
          </p:nvSpPr>
          <p:spPr bwMode="auto">
            <a:xfrm>
              <a:off x="1020" y="1752"/>
              <a:ext cx="1089" cy="11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4216" name="Line 18"/>
            <p:cNvSpPr>
              <a:spLocks noChangeShapeType="1"/>
            </p:cNvSpPr>
            <p:nvPr/>
          </p:nvSpPr>
          <p:spPr bwMode="auto">
            <a:xfrm>
              <a:off x="1020" y="1752"/>
              <a:ext cx="3448" cy="12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4217" name="Line 19"/>
            <p:cNvSpPr>
              <a:spLocks noChangeShapeType="1"/>
            </p:cNvSpPr>
            <p:nvPr/>
          </p:nvSpPr>
          <p:spPr bwMode="auto">
            <a:xfrm>
              <a:off x="1020" y="1752"/>
              <a:ext cx="1452" cy="167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4218" name="Line 20"/>
            <p:cNvSpPr>
              <a:spLocks noChangeShapeType="1"/>
            </p:cNvSpPr>
            <p:nvPr/>
          </p:nvSpPr>
          <p:spPr bwMode="auto">
            <a:xfrm>
              <a:off x="1020" y="1752"/>
              <a:ext cx="227" cy="12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3"/>
          <p:cNvSpPr>
            <a:spLocks noChangeArrowheads="1"/>
          </p:cNvSpPr>
          <p:nvPr/>
        </p:nvSpPr>
        <p:spPr bwMode="auto">
          <a:xfrm>
            <a:off x="1724025" y="6321425"/>
            <a:ext cx="230188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9625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5425" y="1484313"/>
            <a:ext cx="8594725" cy="5353050"/>
          </a:xfrm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276600" y="3068638"/>
            <a:ext cx="4102100" cy="2736850"/>
            <a:chOff x="2064" y="1933"/>
            <a:chExt cx="2584" cy="1724"/>
          </a:xfrm>
        </p:grpSpPr>
        <p:sp>
          <p:nvSpPr>
            <p:cNvPr id="96270" name="Rectangle 13"/>
            <p:cNvSpPr>
              <a:spLocks noChangeArrowheads="1"/>
            </p:cNvSpPr>
            <p:nvPr/>
          </p:nvSpPr>
          <p:spPr bwMode="auto">
            <a:xfrm>
              <a:off x="2835" y="1933"/>
              <a:ext cx="226" cy="136"/>
            </a:xfrm>
            <a:prstGeom prst="rect">
              <a:avLst/>
            </a:prstGeom>
            <a:solidFill>
              <a:srgbClr val="00B8FF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6271" name="Rectangle 14"/>
            <p:cNvSpPr>
              <a:spLocks noChangeArrowheads="1"/>
            </p:cNvSpPr>
            <p:nvPr/>
          </p:nvSpPr>
          <p:spPr bwMode="auto">
            <a:xfrm>
              <a:off x="4422" y="2840"/>
              <a:ext cx="226" cy="136"/>
            </a:xfrm>
            <a:prstGeom prst="rect">
              <a:avLst/>
            </a:prstGeom>
            <a:solidFill>
              <a:srgbClr val="00B8FF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6272" name="Rectangle 15"/>
            <p:cNvSpPr>
              <a:spLocks noChangeArrowheads="1"/>
            </p:cNvSpPr>
            <p:nvPr/>
          </p:nvSpPr>
          <p:spPr bwMode="auto">
            <a:xfrm>
              <a:off x="2064" y="3521"/>
              <a:ext cx="226" cy="136"/>
            </a:xfrm>
            <a:prstGeom prst="rect">
              <a:avLst/>
            </a:prstGeom>
            <a:solidFill>
              <a:srgbClr val="00B8FF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6273" name="Rectangle 16"/>
            <p:cNvSpPr>
              <a:spLocks noChangeArrowheads="1"/>
            </p:cNvSpPr>
            <p:nvPr/>
          </p:nvSpPr>
          <p:spPr bwMode="auto">
            <a:xfrm>
              <a:off x="2835" y="3249"/>
              <a:ext cx="226" cy="136"/>
            </a:xfrm>
            <a:prstGeom prst="rect">
              <a:avLst/>
            </a:prstGeom>
            <a:solidFill>
              <a:srgbClr val="00B8FF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635375" y="3284538"/>
            <a:ext cx="4106863" cy="3176587"/>
            <a:chOff x="2290" y="2069"/>
            <a:chExt cx="2587" cy="2001"/>
          </a:xfrm>
        </p:grpSpPr>
        <p:sp>
          <p:nvSpPr>
            <p:cNvPr id="96265" name="Text Box 18"/>
            <p:cNvSpPr txBox="1">
              <a:spLocks noChangeArrowheads="1"/>
            </p:cNvSpPr>
            <p:nvPr/>
          </p:nvSpPr>
          <p:spPr bwMode="auto">
            <a:xfrm>
              <a:off x="3470" y="3793"/>
              <a:ext cx="1407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6600"/>
                  </a:solidFill>
                  <a:latin typeface="Calibri" pitchFamily="34" charset="0"/>
                </a:rPr>
                <a:t>Multiplicidade</a:t>
              </a:r>
              <a:endParaRPr lang="pt-BR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sp>
          <p:nvSpPr>
            <p:cNvPr id="96266" name="Line 19"/>
            <p:cNvSpPr>
              <a:spLocks noChangeShapeType="1"/>
            </p:cNvSpPr>
            <p:nvPr/>
          </p:nvSpPr>
          <p:spPr bwMode="auto">
            <a:xfrm flipV="1">
              <a:off x="4150" y="2976"/>
              <a:ext cx="408" cy="77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dash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6267" name="Line 20"/>
            <p:cNvSpPr>
              <a:spLocks noChangeShapeType="1"/>
            </p:cNvSpPr>
            <p:nvPr/>
          </p:nvSpPr>
          <p:spPr bwMode="auto">
            <a:xfrm flipH="1" flipV="1">
              <a:off x="2971" y="2069"/>
              <a:ext cx="1179" cy="1679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dash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6268" name="Line 21"/>
            <p:cNvSpPr>
              <a:spLocks noChangeShapeType="1"/>
            </p:cNvSpPr>
            <p:nvPr/>
          </p:nvSpPr>
          <p:spPr bwMode="auto">
            <a:xfrm flipH="1" flipV="1">
              <a:off x="3061" y="3339"/>
              <a:ext cx="1089" cy="409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dash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6269" name="Line 22"/>
            <p:cNvSpPr>
              <a:spLocks noChangeShapeType="1"/>
            </p:cNvSpPr>
            <p:nvPr/>
          </p:nvSpPr>
          <p:spPr bwMode="auto">
            <a:xfrm flipH="1" flipV="1">
              <a:off x="2290" y="3566"/>
              <a:ext cx="1860" cy="18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dash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997325" y="5373688"/>
            <a:ext cx="1654175" cy="1439862"/>
            <a:chOff x="2518" y="3385"/>
            <a:chExt cx="1042" cy="907"/>
          </a:xfrm>
        </p:grpSpPr>
        <p:sp>
          <p:nvSpPr>
            <p:cNvPr id="96263" name="Text Box 24"/>
            <p:cNvSpPr txBox="1">
              <a:spLocks noChangeArrowheads="1"/>
            </p:cNvSpPr>
            <p:nvPr/>
          </p:nvSpPr>
          <p:spPr bwMode="auto">
            <a:xfrm>
              <a:off x="2518" y="4015"/>
              <a:ext cx="1042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Calibri" pitchFamily="34" charset="0"/>
                </a:rPr>
                <a:t>Obrigatória</a:t>
              </a:r>
              <a:endParaRPr lang="pt-BR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96264" name="Line 27"/>
            <p:cNvSpPr>
              <a:spLocks noChangeShapeType="1"/>
            </p:cNvSpPr>
            <p:nvPr/>
          </p:nvSpPr>
          <p:spPr bwMode="auto">
            <a:xfrm flipH="1" flipV="1">
              <a:off x="2971" y="3385"/>
              <a:ext cx="0" cy="6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626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9938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800000"/>
                </a:solidFill>
              </a:rPr>
              <a:t>Identificação dos Relacionamentos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98306" name="Group 3"/>
          <p:cNvGrpSpPr>
            <a:grpSpLocks/>
          </p:cNvGrpSpPr>
          <p:nvPr/>
        </p:nvGrpSpPr>
        <p:grpSpPr bwMode="auto">
          <a:xfrm>
            <a:off x="250825" y="1801813"/>
            <a:ext cx="8891588" cy="5011737"/>
            <a:chOff x="158" y="984"/>
            <a:chExt cx="5601" cy="3157"/>
          </a:xfrm>
        </p:grpSpPr>
        <p:sp>
          <p:nvSpPr>
            <p:cNvPr id="98308" name="Rectangle 4"/>
            <p:cNvSpPr>
              <a:spLocks noChangeArrowheads="1"/>
            </p:cNvSpPr>
            <p:nvPr/>
          </p:nvSpPr>
          <p:spPr bwMode="auto">
            <a:xfrm>
              <a:off x="4425" y="984"/>
              <a:ext cx="993" cy="50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8309" name="Rectangle 5"/>
            <p:cNvSpPr>
              <a:spLocks noChangeArrowheads="1"/>
            </p:cNvSpPr>
            <p:nvPr/>
          </p:nvSpPr>
          <p:spPr bwMode="auto">
            <a:xfrm>
              <a:off x="4524" y="1045"/>
              <a:ext cx="853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Mercadoria</a:t>
              </a:r>
            </a:p>
          </p:txBody>
        </p:sp>
        <p:sp>
          <p:nvSpPr>
            <p:cNvPr id="98310" name="Rectangle 6"/>
            <p:cNvSpPr>
              <a:spLocks noChangeArrowheads="1"/>
            </p:cNvSpPr>
            <p:nvPr/>
          </p:nvSpPr>
          <p:spPr bwMode="auto">
            <a:xfrm>
              <a:off x="158" y="984"/>
              <a:ext cx="844" cy="50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8311" name="Rectangle 7"/>
            <p:cNvSpPr>
              <a:spLocks noChangeArrowheads="1"/>
            </p:cNvSpPr>
            <p:nvPr/>
          </p:nvSpPr>
          <p:spPr bwMode="auto">
            <a:xfrm>
              <a:off x="259" y="1045"/>
              <a:ext cx="676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Empresa</a:t>
              </a:r>
            </a:p>
          </p:txBody>
        </p:sp>
        <p:sp>
          <p:nvSpPr>
            <p:cNvPr id="98312" name="Line 8"/>
            <p:cNvSpPr>
              <a:spLocks noChangeShapeType="1"/>
            </p:cNvSpPr>
            <p:nvPr/>
          </p:nvSpPr>
          <p:spPr bwMode="auto">
            <a:xfrm flipH="1">
              <a:off x="1014" y="1251"/>
              <a:ext cx="1699" cy="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8313" name="Rectangle 9"/>
            <p:cNvSpPr>
              <a:spLocks noChangeArrowheads="1"/>
            </p:cNvSpPr>
            <p:nvPr/>
          </p:nvSpPr>
          <p:spPr bwMode="auto">
            <a:xfrm>
              <a:off x="1379" y="1429"/>
              <a:ext cx="1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1400">
                <a:solidFill>
                  <a:srgbClr val="000000"/>
                </a:solidFill>
              </a:endParaRPr>
            </a:p>
          </p:txBody>
        </p:sp>
        <p:sp>
          <p:nvSpPr>
            <p:cNvPr id="98314" name="Line 10"/>
            <p:cNvSpPr>
              <a:spLocks noChangeShapeType="1"/>
            </p:cNvSpPr>
            <p:nvPr/>
          </p:nvSpPr>
          <p:spPr bwMode="auto">
            <a:xfrm>
              <a:off x="2712" y="1251"/>
              <a:ext cx="1699" cy="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8315" name="Rectangle 11"/>
            <p:cNvSpPr>
              <a:spLocks noChangeArrowheads="1"/>
            </p:cNvSpPr>
            <p:nvPr/>
          </p:nvSpPr>
          <p:spPr bwMode="auto">
            <a:xfrm>
              <a:off x="3871" y="1326"/>
              <a:ext cx="1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1400">
                <a:solidFill>
                  <a:srgbClr val="000000"/>
                </a:solidFill>
              </a:endParaRP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1379" y="1429"/>
              <a:ext cx="1" cy="192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2000" b="1">
                <a:solidFill>
                  <a:srgbClr val="000000"/>
                </a:solidFill>
              </a:endParaRPr>
            </a:p>
          </p:txBody>
        </p:sp>
        <p:sp>
          <p:nvSpPr>
            <p:cNvPr id="98317" name="Rectangle 13"/>
            <p:cNvSpPr>
              <a:spLocks noChangeArrowheads="1"/>
            </p:cNvSpPr>
            <p:nvPr/>
          </p:nvSpPr>
          <p:spPr bwMode="auto">
            <a:xfrm>
              <a:off x="3871" y="1326"/>
              <a:ext cx="1" cy="192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2000" b="1">
                <a:solidFill>
                  <a:srgbClr val="000000"/>
                </a:solidFill>
              </a:endParaRPr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2926" y="3492"/>
              <a:ext cx="932" cy="5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3116" y="3550"/>
              <a:ext cx="562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Pessoa</a:t>
              </a:r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>
              <a:off x="1983" y="2497"/>
              <a:ext cx="1107" cy="994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3053" y="3077"/>
              <a:ext cx="1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1400">
                <a:solidFill>
                  <a:srgbClr val="000000"/>
                </a:solidFill>
              </a:endParaRPr>
            </a:p>
          </p:txBody>
        </p:sp>
        <p:sp>
          <p:nvSpPr>
            <p:cNvPr id="98322" name="Line 18"/>
            <p:cNvSpPr>
              <a:spLocks noChangeShapeType="1"/>
            </p:cNvSpPr>
            <p:nvPr/>
          </p:nvSpPr>
          <p:spPr bwMode="auto">
            <a:xfrm flipH="1" flipV="1">
              <a:off x="875" y="1502"/>
              <a:ext cx="1109" cy="996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8323" name="Rectangle 19"/>
            <p:cNvSpPr>
              <a:spLocks noChangeArrowheads="1"/>
            </p:cNvSpPr>
            <p:nvPr/>
          </p:nvSpPr>
          <p:spPr bwMode="auto">
            <a:xfrm>
              <a:off x="1656" y="1800"/>
              <a:ext cx="1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1400">
                <a:solidFill>
                  <a:srgbClr val="000000"/>
                </a:solidFill>
              </a:endParaRPr>
            </a:p>
          </p:txBody>
        </p:sp>
        <p:sp>
          <p:nvSpPr>
            <p:cNvPr id="98324" name="Rectangle 20"/>
            <p:cNvSpPr>
              <a:spLocks noChangeArrowheads="1"/>
            </p:cNvSpPr>
            <p:nvPr/>
          </p:nvSpPr>
          <p:spPr bwMode="auto">
            <a:xfrm>
              <a:off x="3053" y="3077"/>
              <a:ext cx="1" cy="192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2000" b="1">
                <a:solidFill>
                  <a:srgbClr val="000000"/>
                </a:solidFill>
              </a:endParaRPr>
            </a:p>
          </p:txBody>
        </p:sp>
        <p:sp>
          <p:nvSpPr>
            <p:cNvPr id="98325" name="Rectangle 21"/>
            <p:cNvSpPr>
              <a:spLocks noChangeArrowheads="1"/>
            </p:cNvSpPr>
            <p:nvPr/>
          </p:nvSpPr>
          <p:spPr bwMode="auto">
            <a:xfrm>
              <a:off x="1656" y="1800"/>
              <a:ext cx="1" cy="192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2000" b="1">
                <a:solidFill>
                  <a:srgbClr val="000000"/>
                </a:solidFill>
              </a:endParaRPr>
            </a:p>
          </p:txBody>
        </p:sp>
        <p:sp>
          <p:nvSpPr>
            <p:cNvPr id="98326" name="Rectangle 22"/>
            <p:cNvSpPr>
              <a:spLocks noChangeArrowheads="1"/>
            </p:cNvSpPr>
            <p:nvPr/>
          </p:nvSpPr>
          <p:spPr bwMode="auto">
            <a:xfrm>
              <a:off x="5727" y="3987"/>
              <a:ext cx="32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Calibri" pitchFamily="34" charset="0"/>
                </a:rPr>
                <a:t> </a:t>
              </a:r>
            </a:p>
          </p:txBody>
        </p:sp>
      </p:grpSp>
      <p:sp>
        <p:nvSpPr>
          <p:cNvPr id="98307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0813"/>
            <a:ext cx="7313613" cy="106680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smtClean="0"/>
              <a:t>Atividade 1: </a:t>
            </a:r>
            <a:r>
              <a:rPr lang="en-GB" sz="3200" smtClean="0">
                <a:solidFill>
                  <a:srgbClr val="000099"/>
                </a:solidFill>
              </a:rPr>
              <a:t>Definir as associações e as multiplicidades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00354" name="Group 4"/>
          <p:cNvGrpSpPr>
            <a:grpSpLocks/>
          </p:cNvGrpSpPr>
          <p:nvPr/>
        </p:nvGrpSpPr>
        <p:grpSpPr bwMode="auto">
          <a:xfrm>
            <a:off x="250825" y="1562100"/>
            <a:ext cx="8891588" cy="5011738"/>
            <a:chOff x="158" y="984"/>
            <a:chExt cx="5601" cy="3157"/>
          </a:xfrm>
        </p:grpSpPr>
        <p:sp>
          <p:nvSpPr>
            <p:cNvPr id="100360" name="Rectangle 5"/>
            <p:cNvSpPr>
              <a:spLocks noChangeArrowheads="1"/>
            </p:cNvSpPr>
            <p:nvPr/>
          </p:nvSpPr>
          <p:spPr bwMode="auto">
            <a:xfrm>
              <a:off x="4425" y="984"/>
              <a:ext cx="993" cy="50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0361" name="Rectangle 6"/>
            <p:cNvSpPr>
              <a:spLocks noChangeArrowheads="1"/>
            </p:cNvSpPr>
            <p:nvPr/>
          </p:nvSpPr>
          <p:spPr bwMode="auto">
            <a:xfrm>
              <a:off x="4524" y="1045"/>
              <a:ext cx="853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Mercadoria</a:t>
              </a:r>
            </a:p>
          </p:txBody>
        </p:sp>
        <p:sp>
          <p:nvSpPr>
            <p:cNvPr id="100362" name="Rectangle 7"/>
            <p:cNvSpPr>
              <a:spLocks noChangeArrowheads="1"/>
            </p:cNvSpPr>
            <p:nvPr/>
          </p:nvSpPr>
          <p:spPr bwMode="auto">
            <a:xfrm>
              <a:off x="158" y="984"/>
              <a:ext cx="844" cy="50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0363" name="Rectangle 8"/>
            <p:cNvSpPr>
              <a:spLocks noChangeArrowheads="1"/>
            </p:cNvSpPr>
            <p:nvPr/>
          </p:nvSpPr>
          <p:spPr bwMode="auto">
            <a:xfrm>
              <a:off x="259" y="1045"/>
              <a:ext cx="676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Empresa</a:t>
              </a:r>
            </a:p>
          </p:txBody>
        </p:sp>
        <p:sp>
          <p:nvSpPr>
            <p:cNvPr id="100364" name="Line 9"/>
            <p:cNvSpPr>
              <a:spLocks noChangeShapeType="1"/>
            </p:cNvSpPr>
            <p:nvPr/>
          </p:nvSpPr>
          <p:spPr bwMode="auto">
            <a:xfrm flipH="1">
              <a:off x="1014" y="1251"/>
              <a:ext cx="1699" cy="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0365" name="Rectangle 10"/>
            <p:cNvSpPr>
              <a:spLocks noChangeArrowheads="1"/>
            </p:cNvSpPr>
            <p:nvPr/>
          </p:nvSpPr>
          <p:spPr bwMode="auto">
            <a:xfrm>
              <a:off x="1379" y="1429"/>
              <a:ext cx="16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0..*</a:t>
              </a:r>
            </a:p>
          </p:txBody>
        </p:sp>
        <p:sp>
          <p:nvSpPr>
            <p:cNvPr id="100366" name="Line 11"/>
            <p:cNvSpPr>
              <a:spLocks noChangeShapeType="1"/>
            </p:cNvSpPr>
            <p:nvPr/>
          </p:nvSpPr>
          <p:spPr bwMode="auto">
            <a:xfrm>
              <a:off x="2712" y="1251"/>
              <a:ext cx="1699" cy="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0367" name="Rectangle 12"/>
            <p:cNvSpPr>
              <a:spLocks noChangeArrowheads="1"/>
            </p:cNvSpPr>
            <p:nvPr/>
          </p:nvSpPr>
          <p:spPr bwMode="auto">
            <a:xfrm>
              <a:off x="3871" y="1326"/>
              <a:ext cx="16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0..*</a:t>
              </a:r>
            </a:p>
          </p:txBody>
        </p:sp>
        <p:sp>
          <p:nvSpPr>
            <p:cNvPr id="100368" name="Rectangle 13"/>
            <p:cNvSpPr>
              <a:spLocks noChangeArrowheads="1"/>
            </p:cNvSpPr>
            <p:nvPr/>
          </p:nvSpPr>
          <p:spPr bwMode="auto">
            <a:xfrm>
              <a:off x="1379" y="1429"/>
              <a:ext cx="239" cy="192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1..*</a:t>
              </a:r>
            </a:p>
          </p:txBody>
        </p:sp>
        <p:sp>
          <p:nvSpPr>
            <p:cNvPr id="100369" name="Rectangle 14"/>
            <p:cNvSpPr>
              <a:spLocks noChangeArrowheads="1"/>
            </p:cNvSpPr>
            <p:nvPr/>
          </p:nvSpPr>
          <p:spPr bwMode="auto">
            <a:xfrm>
              <a:off x="3871" y="1326"/>
              <a:ext cx="239" cy="192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0..*</a:t>
              </a:r>
            </a:p>
          </p:txBody>
        </p:sp>
        <p:sp>
          <p:nvSpPr>
            <p:cNvPr id="100370" name="Rectangle 15"/>
            <p:cNvSpPr>
              <a:spLocks noChangeArrowheads="1"/>
            </p:cNvSpPr>
            <p:nvPr/>
          </p:nvSpPr>
          <p:spPr bwMode="auto">
            <a:xfrm>
              <a:off x="2926" y="3492"/>
              <a:ext cx="932" cy="5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0371" name="Rectangle 16"/>
            <p:cNvSpPr>
              <a:spLocks noChangeArrowheads="1"/>
            </p:cNvSpPr>
            <p:nvPr/>
          </p:nvSpPr>
          <p:spPr bwMode="auto">
            <a:xfrm>
              <a:off x="3116" y="3550"/>
              <a:ext cx="562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Pessoa</a:t>
              </a:r>
            </a:p>
          </p:txBody>
        </p:sp>
        <p:sp>
          <p:nvSpPr>
            <p:cNvPr id="100372" name="Line 17"/>
            <p:cNvSpPr>
              <a:spLocks noChangeShapeType="1"/>
            </p:cNvSpPr>
            <p:nvPr/>
          </p:nvSpPr>
          <p:spPr bwMode="auto">
            <a:xfrm>
              <a:off x="1983" y="2497"/>
              <a:ext cx="1107" cy="994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0373" name="Rectangle 18"/>
            <p:cNvSpPr>
              <a:spLocks noChangeArrowheads="1"/>
            </p:cNvSpPr>
            <p:nvPr/>
          </p:nvSpPr>
          <p:spPr bwMode="auto">
            <a:xfrm>
              <a:off x="3053" y="3077"/>
              <a:ext cx="16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1..*</a:t>
              </a:r>
            </a:p>
          </p:txBody>
        </p:sp>
        <p:sp>
          <p:nvSpPr>
            <p:cNvPr id="100374" name="Line 19"/>
            <p:cNvSpPr>
              <a:spLocks noChangeShapeType="1"/>
            </p:cNvSpPr>
            <p:nvPr/>
          </p:nvSpPr>
          <p:spPr bwMode="auto">
            <a:xfrm flipH="1" flipV="1">
              <a:off x="875" y="1502"/>
              <a:ext cx="1109" cy="996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0375" name="Rectangle 20"/>
            <p:cNvSpPr>
              <a:spLocks noChangeArrowheads="1"/>
            </p:cNvSpPr>
            <p:nvPr/>
          </p:nvSpPr>
          <p:spPr bwMode="auto">
            <a:xfrm>
              <a:off x="1656" y="1800"/>
              <a:ext cx="186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0..1</a:t>
              </a:r>
            </a:p>
          </p:txBody>
        </p:sp>
        <p:sp>
          <p:nvSpPr>
            <p:cNvPr id="100376" name="Rectangle 21"/>
            <p:cNvSpPr>
              <a:spLocks noChangeArrowheads="1"/>
            </p:cNvSpPr>
            <p:nvPr/>
          </p:nvSpPr>
          <p:spPr bwMode="auto">
            <a:xfrm>
              <a:off x="3053" y="3077"/>
              <a:ext cx="239" cy="192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1..*</a:t>
              </a:r>
            </a:p>
          </p:txBody>
        </p:sp>
        <p:sp>
          <p:nvSpPr>
            <p:cNvPr id="100377" name="Rectangle 22"/>
            <p:cNvSpPr>
              <a:spLocks noChangeArrowheads="1"/>
            </p:cNvSpPr>
            <p:nvPr/>
          </p:nvSpPr>
          <p:spPr bwMode="auto">
            <a:xfrm>
              <a:off x="1656" y="1800"/>
              <a:ext cx="266" cy="192"/>
            </a:xfrm>
            <a:prstGeom prst="rect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0..1</a:t>
              </a:r>
            </a:p>
          </p:txBody>
        </p:sp>
        <p:sp>
          <p:nvSpPr>
            <p:cNvPr id="100378" name="Rectangle 23"/>
            <p:cNvSpPr>
              <a:spLocks noChangeArrowheads="1"/>
            </p:cNvSpPr>
            <p:nvPr/>
          </p:nvSpPr>
          <p:spPr bwMode="auto">
            <a:xfrm>
              <a:off x="5727" y="3987"/>
              <a:ext cx="32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Calibri" pitchFamily="34" charset="0"/>
                </a:rPr>
                <a:t> </a:t>
              </a:r>
            </a:p>
          </p:txBody>
        </p:sp>
      </p:grpSp>
      <p:sp>
        <p:nvSpPr>
          <p:cNvPr id="100355" name="Text Box 24"/>
          <p:cNvSpPr txBox="1">
            <a:spLocks noChangeArrowheads="1"/>
          </p:cNvSpPr>
          <p:nvPr/>
        </p:nvSpPr>
        <p:spPr bwMode="auto">
          <a:xfrm>
            <a:off x="2405063" y="1412875"/>
            <a:ext cx="17446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000000"/>
                </a:solidFill>
                <a:latin typeface="Calibri" pitchFamily="34" charset="0"/>
              </a:rPr>
              <a:t>produz</a:t>
            </a:r>
          </a:p>
        </p:txBody>
      </p:sp>
      <p:sp>
        <p:nvSpPr>
          <p:cNvPr id="100356" name="Text Box 25"/>
          <p:cNvSpPr txBox="1">
            <a:spLocks noChangeArrowheads="1"/>
          </p:cNvSpPr>
          <p:nvPr/>
        </p:nvSpPr>
        <p:spPr bwMode="auto">
          <a:xfrm rot="2520000">
            <a:off x="1193800" y="3094038"/>
            <a:ext cx="1743075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000000"/>
                </a:solidFill>
                <a:latin typeface="Calibri" pitchFamily="34" charset="0"/>
              </a:rPr>
              <a:t>contrata</a:t>
            </a:r>
          </a:p>
        </p:txBody>
      </p:sp>
      <p:sp>
        <p:nvSpPr>
          <p:cNvPr id="100357" name="Text Box 26"/>
          <p:cNvSpPr txBox="1">
            <a:spLocks noChangeArrowheads="1"/>
          </p:cNvSpPr>
          <p:nvPr/>
        </p:nvSpPr>
        <p:spPr bwMode="auto">
          <a:xfrm rot="2460000">
            <a:off x="2697163" y="4683125"/>
            <a:ext cx="2116137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000000"/>
                </a:solidFill>
                <a:latin typeface="Calibri" pitchFamily="34" charset="0"/>
              </a:rPr>
              <a:t>trabalha para</a:t>
            </a:r>
          </a:p>
        </p:txBody>
      </p:sp>
      <p:sp>
        <p:nvSpPr>
          <p:cNvPr id="100358" name="Rectangle 27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313613" cy="579438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smtClean="0"/>
              <a:t>Uma Solução para a Atividade 1</a:t>
            </a:r>
            <a:endParaRPr lang="en-GB" sz="3200" smtClean="0">
              <a:solidFill>
                <a:srgbClr val="0000CC"/>
              </a:solidFill>
            </a:endParaRPr>
          </a:p>
        </p:txBody>
      </p:sp>
      <p:sp>
        <p:nvSpPr>
          <p:cNvPr id="100359" name="Text Box 28"/>
          <p:cNvSpPr txBox="1">
            <a:spLocks noChangeArrowheads="1"/>
          </p:cNvSpPr>
          <p:nvPr/>
        </p:nvSpPr>
        <p:spPr bwMode="auto">
          <a:xfrm>
            <a:off x="4930775" y="1412875"/>
            <a:ext cx="2089150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4D4D4D"/>
                </a:solidFill>
                <a:latin typeface="Calibri" pitchFamily="34" charset="0"/>
              </a:rPr>
              <a:t>é produzida por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0" y="0"/>
            <a:ext cx="9144000" cy="6021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1187450" y="1557338"/>
            <a:ext cx="6480175" cy="1373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val="3333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3333CC"/>
                </a:solidFill>
              </a:rPr>
              <a:t>Defina o tipo de associação entre as classes Carro e Roda e suas multiplicidades!</a:t>
            </a: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65125"/>
            <a:ext cx="7313613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2</a:t>
            </a:r>
          </a:p>
        </p:txBody>
      </p:sp>
      <p:pic>
        <p:nvPicPr>
          <p:cNvPr id="102404" name="Picture 1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9850" y="3621088"/>
            <a:ext cx="8997950" cy="1560512"/>
          </a:xfrm>
        </p:spPr>
      </p:pic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pt-BR" smtClean="0">
                <a:solidFill>
                  <a:srgbClr val="800000"/>
                </a:solidFill>
              </a:rPr>
              <a:t>Uma Solução para a Atividade 2</a:t>
            </a:r>
          </a:p>
        </p:txBody>
      </p:sp>
      <p:sp>
        <p:nvSpPr>
          <p:cNvPr id="12" name="Rectangle 14"/>
          <p:cNvSpPr txBox="1">
            <a:spLocks noChangeArrowheads="1"/>
          </p:cNvSpPr>
          <p:nvPr/>
        </p:nvSpPr>
        <p:spPr>
          <a:xfrm>
            <a:off x="14288" y="6011863"/>
            <a:ext cx="9129712" cy="7699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Aft>
                <a:spcPts val="0"/>
              </a:spcAft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400">
                <a:latin typeface="+mj-lt"/>
                <a:ea typeface="+mj-ea"/>
                <a:cs typeface="+mj-cs"/>
              </a:rPr>
              <a:t>Agregação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104451" name="Group 27"/>
          <p:cNvGrpSpPr>
            <a:grpSpLocks/>
          </p:cNvGrpSpPr>
          <p:nvPr/>
        </p:nvGrpSpPr>
        <p:grpSpPr bwMode="auto">
          <a:xfrm>
            <a:off x="69850" y="2590800"/>
            <a:ext cx="8997950" cy="1560513"/>
            <a:chOff x="69352" y="2590800"/>
            <a:chExt cx="8998448" cy="1560512"/>
          </a:xfrm>
        </p:grpSpPr>
        <p:pic>
          <p:nvPicPr>
            <p:cNvPr id="104456" name="Picture 1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352" y="2590800"/>
              <a:ext cx="8998448" cy="1560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457" name="TextBox 26"/>
            <p:cNvSpPr txBox="1">
              <a:spLocks noChangeArrowheads="1"/>
            </p:cNvSpPr>
            <p:nvPr/>
          </p:nvSpPr>
          <p:spPr bwMode="auto">
            <a:xfrm>
              <a:off x="2514600" y="2801968"/>
              <a:ext cx="4038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800">
                  <a:latin typeface="Calibri" pitchFamily="34" charset="0"/>
                </a:rPr>
                <a:t>                   tem                   4 </a:t>
              </a:r>
            </a:p>
          </p:txBody>
        </p:sp>
      </p:grpSp>
      <p:grpSp>
        <p:nvGrpSpPr>
          <p:cNvPr id="104452" name="Group 31"/>
          <p:cNvGrpSpPr>
            <a:grpSpLocks/>
          </p:cNvGrpSpPr>
          <p:nvPr/>
        </p:nvGrpSpPr>
        <p:grpSpPr bwMode="auto">
          <a:xfrm>
            <a:off x="2514600" y="2916238"/>
            <a:ext cx="2743200" cy="893762"/>
            <a:chOff x="2514601" y="2916884"/>
            <a:chExt cx="2743200" cy="893116"/>
          </a:xfrm>
        </p:grpSpPr>
        <p:sp>
          <p:nvSpPr>
            <p:cNvPr id="29" name="Isosceles Triangle 28"/>
            <p:cNvSpPr/>
            <p:nvPr/>
          </p:nvSpPr>
          <p:spPr>
            <a:xfrm rot="5400000">
              <a:off x="4781675" y="2935810"/>
              <a:ext cx="342652" cy="304800"/>
            </a:xfrm>
            <a:prstGeom prst="triangl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30" name="Isosceles Triangle 29"/>
            <p:cNvSpPr/>
            <p:nvPr/>
          </p:nvSpPr>
          <p:spPr>
            <a:xfrm rot="16200000">
              <a:off x="3443413" y="3486274"/>
              <a:ext cx="342652" cy="304800"/>
            </a:xfrm>
            <a:prstGeom prst="triangl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04455" name="TextBox 30"/>
            <p:cNvSpPr txBox="1">
              <a:spLocks noChangeArrowheads="1"/>
            </p:cNvSpPr>
            <p:nvPr/>
          </p:nvSpPr>
          <p:spPr bwMode="auto">
            <a:xfrm>
              <a:off x="2514601" y="3286780"/>
              <a:ext cx="2743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800">
                  <a:latin typeface="Calibri" pitchFamily="34" charset="0"/>
                </a:rPr>
                <a:t>1             pertence</a:t>
              </a: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pt-BR" smtClean="0">
                <a:solidFill>
                  <a:srgbClr val="800000"/>
                </a:solidFill>
              </a:rPr>
              <a:t>Uma Solução para a Atividade 2</a:t>
            </a:r>
          </a:p>
        </p:txBody>
      </p:sp>
      <p:sp>
        <p:nvSpPr>
          <p:cNvPr id="12" name="Rectangle 14"/>
          <p:cNvSpPr txBox="1">
            <a:spLocks noChangeArrowheads="1"/>
          </p:cNvSpPr>
          <p:nvPr/>
        </p:nvSpPr>
        <p:spPr>
          <a:xfrm>
            <a:off x="14288" y="6011863"/>
            <a:ext cx="9129712" cy="7699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Aft>
                <a:spcPts val="0"/>
              </a:spcAft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400">
                <a:latin typeface="+mj-lt"/>
                <a:ea typeface="+mj-ea"/>
                <a:cs typeface="+mj-cs"/>
              </a:rPr>
              <a:t>Agregação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05475" name="Picture 15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2881313"/>
            <a:ext cx="8534400" cy="1811337"/>
          </a:xfrm>
        </p:spPr>
      </p:pic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209800" y="3556000"/>
            <a:ext cx="1724025" cy="2082800"/>
            <a:chOff x="2209800" y="3556408"/>
            <a:chExt cx="1723602" cy="2082392"/>
          </a:xfrm>
        </p:grpSpPr>
        <p:sp>
          <p:nvSpPr>
            <p:cNvPr id="105486" name="Text Box 10"/>
            <p:cNvSpPr txBox="1">
              <a:spLocks noChangeArrowheads="1"/>
            </p:cNvSpPr>
            <p:nvPr/>
          </p:nvSpPr>
          <p:spPr bwMode="auto">
            <a:xfrm>
              <a:off x="2209800" y="4962609"/>
              <a:ext cx="1723602" cy="67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400">
                  <a:solidFill>
                    <a:srgbClr val="FF0000"/>
                  </a:solidFill>
                  <a:latin typeface="Calibri" pitchFamily="34" charset="0"/>
                </a:rPr>
                <a:t>opcional</a:t>
              </a:r>
              <a:endParaRPr lang="en-US" sz="240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05487" name="Line 11"/>
            <p:cNvSpPr>
              <a:spLocks noChangeShapeType="1"/>
            </p:cNvSpPr>
            <p:nvPr/>
          </p:nvSpPr>
          <p:spPr bwMode="auto">
            <a:xfrm flipV="1">
              <a:off x="3054770" y="3556408"/>
              <a:ext cx="119722" cy="14764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864100" y="3514725"/>
            <a:ext cx="1981200" cy="2047875"/>
            <a:chOff x="4863888" y="3514554"/>
            <a:chExt cx="1982049" cy="2048046"/>
          </a:xfrm>
        </p:grpSpPr>
        <p:sp>
          <p:nvSpPr>
            <p:cNvPr id="105484" name="Text Box 12"/>
            <p:cNvSpPr txBox="1">
              <a:spLocks noChangeArrowheads="1"/>
            </p:cNvSpPr>
            <p:nvPr/>
          </p:nvSpPr>
          <p:spPr bwMode="auto">
            <a:xfrm>
              <a:off x="4863888" y="4886409"/>
              <a:ext cx="1982049" cy="67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400">
                  <a:solidFill>
                    <a:srgbClr val="FF0000"/>
                  </a:solidFill>
                  <a:latin typeface="Calibri" pitchFamily="34" charset="0"/>
                </a:rPr>
                <a:t>obrigatório</a:t>
              </a:r>
              <a:endParaRPr lang="en-US" sz="240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05485" name="Line 13"/>
            <p:cNvSpPr>
              <a:spLocks noChangeShapeType="1"/>
            </p:cNvSpPr>
            <p:nvPr/>
          </p:nvSpPr>
          <p:spPr bwMode="auto">
            <a:xfrm flipV="1">
              <a:off x="5692433" y="3514554"/>
              <a:ext cx="636613" cy="14764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429000" y="1828800"/>
            <a:ext cx="2411413" cy="1370013"/>
            <a:chOff x="3571660" y="1828800"/>
            <a:chExt cx="2411525" cy="1369530"/>
          </a:xfrm>
        </p:grpSpPr>
        <p:sp>
          <p:nvSpPr>
            <p:cNvPr id="105482" name="Text Box 17"/>
            <p:cNvSpPr txBox="1">
              <a:spLocks noChangeArrowheads="1"/>
            </p:cNvSpPr>
            <p:nvPr/>
          </p:nvSpPr>
          <p:spPr bwMode="auto">
            <a:xfrm>
              <a:off x="3571660" y="1828800"/>
              <a:ext cx="2411525" cy="67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400">
                  <a:solidFill>
                    <a:srgbClr val="FF0000"/>
                  </a:solidFill>
                  <a:latin typeface="Calibri" pitchFamily="34" charset="0"/>
                </a:rPr>
                <a:t>desnecessário</a:t>
              </a:r>
              <a:endParaRPr lang="en-US" sz="240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05483" name="Line 18"/>
            <p:cNvSpPr>
              <a:spLocks noChangeShapeType="1"/>
            </p:cNvSpPr>
            <p:nvPr/>
          </p:nvSpPr>
          <p:spPr bwMode="auto">
            <a:xfrm flipH="1">
              <a:off x="4645237" y="2354290"/>
              <a:ext cx="45719" cy="8440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5479" name="Rectangle 19"/>
          <p:cNvSpPr>
            <a:spLocks noChangeArrowheads="1"/>
          </p:cNvSpPr>
          <p:nvPr/>
        </p:nvSpPr>
        <p:spPr bwMode="auto">
          <a:xfrm>
            <a:off x="4260850" y="3198813"/>
            <a:ext cx="688975" cy="422275"/>
          </a:xfrm>
          <a:prstGeom prst="rect">
            <a:avLst/>
          </a:prstGeom>
          <a:solidFill>
            <a:srgbClr val="00B8FF">
              <a:alpha val="1490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05480" name="TextBox 22"/>
          <p:cNvSpPr txBox="1">
            <a:spLocks noChangeArrowheads="1"/>
          </p:cNvSpPr>
          <p:nvPr/>
        </p:nvSpPr>
        <p:spPr bwMode="auto">
          <a:xfrm>
            <a:off x="3767138" y="3590925"/>
            <a:ext cx="1490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>
                <a:latin typeface="Calibri" pitchFamily="34" charset="0"/>
              </a:rPr>
              <a:t>pertence</a:t>
            </a:r>
          </a:p>
        </p:txBody>
      </p:sp>
      <p:sp>
        <p:nvSpPr>
          <p:cNvPr id="105481" name="Line 18"/>
          <p:cNvSpPr>
            <a:spLocks noChangeShapeType="1"/>
          </p:cNvSpPr>
          <p:nvPr/>
        </p:nvSpPr>
        <p:spPr bwMode="auto">
          <a:xfrm flipH="1">
            <a:off x="4119563" y="2362200"/>
            <a:ext cx="395287" cy="1447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7" name="Group 25"/>
          <p:cNvGrpSpPr>
            <a:grpSpLocks/>
          </p:cNvGrpSpPr>
          <p:nvPr/>
        </p:nvGrpSpPr>
        <p:grpSpPr bwMode="auto">
          <a:xfrm>
            <a:off x="304800" y="2895600"/>
            <a:ext cx="8534400" cy="1801813"/>
            <a:chOff x="1066800" y="4471908"/>
            <a:chExt cx="6934200" cy="1471692"/>
          </a:xfrm>
        </p:grpSpPr>
        <p:pic>
          <p:nvPicPr>
            <p:cNvPr id="106504" name="Picture 1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4471908"/>
              <a:ext cx="6934200" cy="1471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Rectangle 27"/>
            <p:cNvSpPr/>
            <p:nvPr/>
          </p:nvSpPr>
          <p:spPr>
            <a:xfrm>
              <a:off x="3280172" y="4681964"/>
              <a:ext cx="1901230" cy="424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sp>
        <p:nvSpPr>
          <p:cNvPr id="10649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pt-BR" smtClean="0">
                <a:solidFill>
                  <a:srgbClr val="800000"/>
                </a:solidFill>
              </a:rPr>
              <a:t>Uma Solução para a Atividade 2</a:t>
            </a:r>
          </a:p>
        </p:txBody>
      </p:sp>
      <p:sp>
        <p:nvSpPr>
          <p:cNvPr id="106499" name="Rectangle 19"/>
          <p:cNvSpPr>
            <a:spLocks noChangeArrowheads="1"/>
          </p:cNvSpPr>
          <p:nvPr/>
        </p:nvSpPr>
        <p:spPr bwMode="auto">
          <a:xfrm>
            <a:off x="4260850" y="3198813"/>
            <a:ext cx="688975" cy="422275"/>
          </a:xfrm>
          <a:prstGeom prst="rect">
            <a:avLst/>
          </a:prstGeom>
          <a:solidFill>
            <a:srgbClr val="00B8FF">
              <a:alpha val="1490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-1128713" y="3914775"/>
            <a:ext cx="9129713" cy="2417763"/>
            <a:chOff x="-1128712" y="3914799"/>
            <a:chExt cx="9129712" cy="2417242"/>
          </a:xfrm>
        </p:grpSpPr>
        <p:sp>
          <p:nvSpPr>
            <p:cNvPr id="12" name="Rectangle 14"/>
            <p:cNvSpPr txBox="1">
              <a:spLocks noChangeArrowheads="1"/>
            </p:cNvSpPr>
            <p:nvPr/>
          </p:nvSpPr>
          <p:spPr>
            <a:xfrm>
              <a:off x="-1128712" y="5562269"/>
              <a:ext cx="9129712" cy="769772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 fontAlgn="auto">
                <a:spcAft>
                  <a:spcPts val="0"/>
                </a:spcAft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 sz="4400" dirty="0" err="1">
                  <a:latin typeface="+mj-lt"/>
                  <a:ea typeface="+mj-ea"/>
                  <a:cs typeface="+mj-cs"/>
                </a:rPr>
                <a:t>Agregação</a:t>
              </a:r>
              <a:endParaRPr lang="en-GB" sz="44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3" name="Striped Right Arrow 22"/>
            <p:cNvSpPr/>
            <p:nvPr/>
          </p:nvSpPr>
          <p:spPr>
            <a:xfrm rot="15408337">
              <a:off x="2306017" y="4413896"/>
              <a:ext cx="1599855" cy="601662"/>
            </a:xfrm>
            <a:prstGeom prst="strip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048000" y="3198813"/>
            <a:ext cx="1901825" cy="422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3"/>
          <p:cNvSpPr>
            <a:spLocks noChangeArrowheads="1"/>
          </p:cNvSpPr>
          <p:nvPr/>
        </p:nvSpPr>
        <p:spPr bwMode="auto">
          <a:xfrm>
            <a:off x="14288" y="0"/>
            <a:ext cx="9144000" cy="6021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07522" name="Text Box 5"/>
          <p:cNvSpPr txBox="1">
            <a:spLocks noChangeArrowheads="1"/>
          </p:cNvSpPr>
          <p:nvPr/>
        </p:nvSpPr>
        <p:spPr bwMode="auto">
          <a:xfrm>
            <a:off x="827088" y="1268413"/>
            <a:ext cx="7561262" cy="2798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val="3333CC"/>
              </a:buClr>
              <a:buFont typeface="Times New Roman" pitchFamily="18" charset="0"/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EAEAEA"/>
                </a:solidFill>
                <a:latin typeface="Calibri" pitchFamily="34" charset="0"/>
              </a:rPr>
              <a:t> </a:t>
            </a:r>
            <a:r>
              <a:rPr lang="en-GB" sz="2800">
                <a:solidFill>
                  <a:srgbClr val="3333CC"/>
                </a:solidFill>
              </a:rPr>
              <a:t>Tipo especial de associação</a:t>
            </a:r>
          </a:p>
          <a:p>
            <a:pPr>
              <a:spcBef>
                <a:spcPts val="1500"/>
              </a:spcBef>
              <a:buClr>
                <a:srgbClr val="3333CC"/>
              </a:buClr>
              <a:buFont typeface="Times New Roman" pitchFamily="18" charset="0"/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3333CC"/>
                </a:solidFill>
              </a:rPr>
              <a:t> Relacionamento </a:t>
            </a:r>
            <a:r>
              <a:rPr lang="en-GB" sz="2800" i="1">
                <a:solidFill>
                  <a:srgbClr val="FF0000"/>
                </a:solidFill>
              </a:rPr>
              <a:t>tem-um</a:t>
            </a:r>
            <a:r>
              <a:rPr lang="en-GB" sz="2800" i="1">
                <a:solidFill>
                  <a:srgbClr val="3333CC"/>
                </a:solidFill>
              </a:rPr>
              <a:t> </a:t>
            </a:r>
            <a:r>
              <a:rPr lang="en-GB" sz="2800">
                <a:solidFill>
                  <a:srgbClr val="3333CC"/>
                </a:solidFill>
              </a:rPr>
              <a:t>ou </a:t>
            </a:r>
            <a:r>
              <a:rPr lang="en-GB" sz="2800" i="1">
                <a:solidFill>
                  <a:srgbClr val="3333CC"/>
                </a:solidFill>
              </a:rPr>
              <a:t>todo-parte</a:t>
            </a:r>
            <a:r>
              <a:rPr lang="en-GB" sz="2800">
                <a:solidFill>
                  <a:srgbClr val="3333CC"/>
                </a:solidFill>
              </a:rPr>
              <a:t>!</a:t>
            </a:r>
          </a:p>
          <a:p>
            <a:pPr>
              <a:spcBef>
                <a:spcPts val="1500"/>
              </a:spcBef>
              <a:buClr>
                <a:srgbClr val="3333CC"/>
              </a:buClr>
              <a:buFont typeface="Times New Roman" pitchFamily="18" charset="0"/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3333CC"/>
                </a:solidFill>
              </a:rPr>
              <a:t> Multiplicidade da classe </a:t>
            </a:r>
            <a:r>
              <a:rPr lang="en-GB" sz="2800" i="1">
                <a:solidFill>
                  <a:srgbClr val="3333CC"/>
                </a:solidFill>
              </a:rPr>
              <a:t>todo</a:t>
            </a:r>
            <a:r>
              <a:rPr lang="en-GB" sz="2800">
                <a:solidFill>
                  <a:srgbClr val="3333CC"/>
                </a:solidFill>
              </a:rPr>
              <a:t> igual a 1!</a:t>
            </a:r>
          </a:p>
          <a:p>
            <a:pPr>
              <a:spcBef>
                <a:spcPts val="1500"/>
              </a:spcBef>
              <a:buClr>
                <a:srgbClr val="3333CC"/>
              </a:buClr>
              <a:buFont typeface="Times New Roman" pitchFamily="18" charset="0"/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i="1">
                <a:solidFill>
                  <a:srgbClr val="EAEAEA"/>
                </a:solidFill>
              </a:rPr>
              <a:t> </a:t>
            </a:r>
            <a:r>
              <a:rPr lang="en-GB" sz="2800">
                <a:solidFill>
                  <a:srgbClr val="006600"/>
                </a:solidFill>
              </a:rPr>
              <a:t>Objeto </a:t>
            </a:r>
            <a:r>
              <a:rPr lang="en-GB" sz="2800" i="1">
                <a:solidFill>
                  <a:srgbClr val="006600"/>
                </a:solidFill>
              </a:rPr>
              <a:t>parte</a:t>
            </a:r>
            <a:r>
              <a:rPr lang="en-GB" sz="2800">
                <a:solidFill>
                  <a:srgbClr val="006600"/>
                </a:solidFill>
              </a:rPr>
              <a:t> tem vida independente do objeto </a:t>
            </a:r>
            <a:r>
              <a:rPr lang="en-GB" sz="2800" i="1">
                <a:solidFill>
                  <a:srgbClr val="006600"/>
                </a:solidFill>
              </a:rPr>
              <a:t>todo</a:t>
            </a:r>
            <a:r>
              <a:rPr lang="en-GB" sz="2800">
                <a:solidFill>
                  <a:srgbClr val="006600"/>
                </a:solidFill>
              </a:rPr>
              <a:t>!</a:t>
            </a:r>
          </a:p>
        </p:txBody>
      </p:sp>
      <p:sp>
        <p:nvSpPr>
          <p:cNvPr id="107523" name="Rectangle 14"/>
          <p:cNvSpPr>
            <a:spLocks noGrp="1" noChangeArrowheads="1"/>
          </p:cNvSpPr>
          <p:nvPr>
            <p:ph type="title"/>
          </p:nvPr>
        </p:nvSpPr>
        <p:spPr>
          <a:xfrm>
            <a:off x="14288" y="115888"/>
            <a:ext cx="9129712" cy="769937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Agregação</a:t>
            </a:r>
          </a:p>
        </p:txBody>
      </p:sp>
      <p:grpSp>
        <p:nvGrpSpPr>
          <p:cNvPr id="107524" name="Group 15"/>
          <p:cNvGrpSpPr>
            <a:grpSpLocks/>
          </p:cNvGrpSpPr>
          <p:nvPr/>
        </p:nvGrpSpPr>
        <p:grpSpPr bwMode="auto">
          <a:xfrm>
            <a:off x="1066800" y="4471988"/>
            <a:ext cx="6934200" cy="1471612"/>
            <a:chOff x="1066800" y="4471908"/>
            <a:chExt cx="6934200" cy="1471692"/>
          </a:xfrm>
        </p:grpSpPr>
        <p:pic>
          <p:nvPicPr>
            <p:cNvPr id="107526" name="Picture 1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66800" y="4471908"/>
              <a:ext cx="6934200" cy="1471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14"/>
            <p:cNvSpPr/>
            <p:nvPr/>
          </p:nvSpPr>
          <p:spPr>
            <a:xfrm>
              <a:off x="3279775" y="4681469"/>
              <a:ext cx="1901825" cy="423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4288" y="6181725"/>
            <a:ext cx="91313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>
                <a:solidFill>
                  <a:srgbClr val="FF0000"/>
                </a:solidFill>
                <a:latin typeface="Calibri" pitchFamily="34" charset="0"/>
              </a:rPr>
              <a:t>Qual é o código implícito ou arquitetural da agregação?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8" y="-3175"/>
            <a:ext cx="9134475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3"/>
          <p:cNvSpPr>
            <a:spLocks noChangeArrowheads="1"/>
          </p:cNvSpPr>
          <p:nvPr/>
        </p:nvSpPr>
        <p:spPr bwMode="auto">
          <a:xfrm>
            <a:off x="14288" y="0"/>
            <a:ext cx="9144000" cy="6021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09570" name="Text Box 5"/>
          <p:cNvSpPr txBox="1">
            <a:spLocks noChangeArrowheads="1"/>
          </p:cNvSpPr>
          <p:nvPr/>
        </p:nvSpPr>
        <p:spPr bwMode="auto">
          <a:xfrm>
            <a:off x="304800" y="1268413"/>
            <a:ext cx="8610600" cy="4403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GB">
                <a:solidFill>
                  <a:srgbClr val="EAEAEA"/>
                </a:solidFill>
                <a:latin typeface="Calibri" pitchFamily="34" charset="0"/>
              </a:rPr>
              <a:t> </a:t>
            </a:r>
            <a:r>
              <a:rPr lang="en-US" sz="2800" b="1">
                <a:latin typeface="Calibri" pitchFamily="34" charset="0"/>
              </a:rPr>
              <a:t>public class Carro{</a:t>
            </a:r>
          </a:p>
          <a:p>
            <a:r>
              <a:rPr lang="en-US" sz="2800" b="1">
                <a:latin typeface="Calibri" pitchFamily="34" charset="0"/>
              </a:rPr>
              <a:t>	public Carro (Roda r1, Roda r2, Roda r3, Roda r4){</a:t>
            </a:r>
          </a:p>
          <a:p>
            <a:r>
              <a:rPr lang="en-US" sz="2800">
                <a:latin typeface="Calibri" pitchFamily="34" charset="0"/>
              </a:rPr>
              <a:t>		_r1 = r1;</a:t>
            </a:r>
          </a:p>
          <a:p>
            <a:r>
              <a:rPr lang="en-US" sz="2800">
                <a:latin typeface="Calibri" pitchFamily="34" charset="0"/>
              </a:rPr>
              <a:t>		_r2 = r2;</a:t>
            </a:r>
          </a:p>
          <a:p>
            <a:r>
              <a:rPr lang="en-US" sz="2800">
                <a:latin typeface="Calibri" pitchFamily="34" charset="0"/>
              </a:rPr>
              <a:t>		_r3 = r3;</a:t>
            </a:r>
          </a:p>
          <a:p>
            <a:r>
              <a:rPr lang="en-US" sz="2800">
                <a:latin typeface="Calibri" pitchFamily="34" charset="0"/>
              </a:rPr>
              <a:t>		_r4 = r4;</a:t>
            </a:r>
          </a:p>
          <a:p>
            <a:r>
              <a:rPr lang="en-US" sz="2800">
                <a:latin typeface="Calibri" pitchFamily="34" charset="0"/>
              </a:rPr>
              <a:t>	}</a:t>
            </a:r>
          </a:p>
          <a:p>
            <a:r>
              <a:rPr lang="en-US" sz="2800">
                <a:latin typeface="Calibri" pitchFamily="34" charset="0"/>
              </a:rPr>
              <a:t>	...</a:t>
            </a:r>
          </a:p>
          <a:p>
            <a:r>
              <a:rPr lang="en-US" sz="2800">
                <a:latin typeface="Calibri" pitchFamily="34" charset="0"/>
              </a:rPr>
              <a:t>	private Roda _r1, _r2, _r3, _r4;</a:t>
            </a:r>
          </a:p>
          <a:p>
            <a:r>
              <a:rPr lang="en-US" sz="2800">
                <a:latin typeface="Calibri" pitchFamily="34" charset="0"/>
              </a:rPr>
              <a:t>}</a:t>
            </a:r>
            <a:endParaRPr lang="en-GB" sz="2800">
              <a:solidFill>
                <a:srgbClr val="006600"/>
              </a:solidFill>
            </a:endParaRPr>
          </a:p>
        </p:txBody>
      </p:sp>
      <p:sp>
        <p:nvSpPr>
          <p:cNvPr id="109571" name="Rectangle 14"/>
          <p:cNvSpPr>
            <a:spLocks noGrp="1" noChangeArrowheads="1"/>
          </p:cNvSpPr>
          <p:nvPr>
            <p:ph type="title"/>
          </p:nvPr>
        </p:nvSpPr>
        <p:spPr>
          <a:xfrm>
            <a:off x="14288" y="115888"/>
            <a:ext cx="9129712" cy="769937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Agregação: </a:t>
            </a:r>
            <a:r>
              <a:rPr lang="en-GB" smtClean="0">
                <a:solidFill>
                  <a:srgbClr val="800000"/>
                </a:solidFill>
              </a:rPr>
              <a:t>Código Implícito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ChangeArrowheads="1"/>
          </p:cNvSpPr>
          <p:nvPr/>
        </p:nvSpPr>
        <p:spPr bwMode="auto">
          <a:xfrm>
            <a:off x="0" y="0"/>
            <a:ext cx="9144000" cy="6021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11618" name="Text Box 3"/>
          <p:cNvSpPr txBox="1">
            <a:spLocks noChangeArrowheads="1"/>
          </p:cNvSpPr>
          <p:nvPr/>
        </p:nvSpPr>
        <p:spPr bwMode="auto">
          <a:xfrm>
            <a:off x="533400" y="1557338"/>
            <a:ext cx="8610600" cy="955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val="3333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3333CC"/>
                </a:solidFill>
              </a:rPr>
              <a:t>Defina o tipo de associação entre as classes Livro e Capítulo </a:t>
            </a:r>
            <a:r>
              <a:rPr lang="en-GB" sz="2800">
                <a:solidFill>
                  <a:schemeClr val="accent2"/>
                </a:solidFill>
              </a:rPr>
              <a:t>e suas multiplicidades!</a:t>
            </a:r>
          </a:p>
        </p:txBody>
      </p:sp>
      <p:sp>
        <p:nvSpPr>
          <p:cNvPr id="111619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3613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3</a:t>
            </a:r>
          </a:p>
        </p:txBody>
      </p:sp>
      <p:pic>
        <p:nvPicPr>
          <p:cNvPr id="111620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28675" y="3621088"/>
            <a:ext cx="7559675" cy="1311275"/>
          </a:xfrm>
        </p:spPr>
      </p:pic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pt-BR" smtClean="0">
                <a:solidFill>
                  <a:srgbClr val="800000"/>
                </a:solidFill>
              </a:rPr>
              <a:t>Uma Solução para a Atividade 3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288" y="4945063"/>
            <a:ext cx="9129712" cy="7699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Aft>
                <a:spcPts val="0"/>
              </a:spcAft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400" dirty="0" err="1">
                <a:latin typeface="+mj-lt"/>
                <a:ea typeface="+mj-ea"/>
                <a:cs typeface="+mj-cs"/>
              </a:rPr>
              <a:t>Composição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113667" name="Group 8"/>
          <p:cNvGrpSpPr>
            <a:grpSpLocks/>
          </p:cNvGrpSpPr>
          <p:nvPr/>
        </p:nvGrpSpPr>
        <p:grpSpPr bwMode="auto">
          <a:xfrm>
            <a:off x="128588" y="2438400"/>
            <a:ext cx="8786812" cy="1524000"/>
            <a:chOff x="129337" y="2438400"/>
            <a:chExt cx="8786063" cy="1524000"/>
          </a:xfrm>
        </p:grpSpPr>
        <p:pic>
          <p:nvPicPr>
            <p:cNvPr id="113668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337" y="2438400"/>
              <a:ext cx="8786063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669" name="TextBox 7"/>
            <p:cNvSpPr txBox="1">
              <a:spLocks noChangeArrowheads="1"/>
            </p:cNvSpPr>
            <p:nvPr/>
          </p:nvSpPr>
          <p:spPr bwMode="auto">
            <a:xfrm>
              <a:off x="3581400" y="2677180"/>
              <a:ext cx="2819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800">
                  <a:latin typeface="Calibri" pitchFamily="34" charset="0"/>
                </a:rPr>
                <a:t>tem                   1..* </a:t>
              </a: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pt-BR" smtClean="0">
                <a:solidFill>
                  <a:srgbClr val="800000"/>
                </a:solidFill>
              </a:rPr>
              <a:t>Uma Solução para a Atividade 3</a:t>
            </a:r>
          </a:p>
        </p:txBody>
      </p:sp>
      <p:pic>
        <p:nvPicPr>
          <p:cNvPr id="11469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2438400"/>
            <a:ext cx="87852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4288" y="3305175"/>
            <a:ext cx="6538912" cy="2409825"/>
            <a:chOff x="14288" y="3305199"/>
            <a:chExt cx="6538912" cy="2409801"/>
          </a:xfrm>
        </p:grpSpPr>
        <p:sp>
          <p:nvSpPr>
            <p:cNvPr id="13" name="Rectangle 2"/>
            <p:cNvSpPr txBox="1">
              <a:spLocks noChangeArrowheads="1"/>
            </p:cNvSpPr>
            <p:nvPr/>
          </p:nvSpPr>
          <p:spPr>
            <a:xfrm>
              <a:off x="14288" y="4945071"/>
              <a:ext cx="6538912" cy="769929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 fontAlgn="auto">
                <a:spcAft>
                  <a:spcPts val="0"/>
                </a:spcAft>
                <a:buFont typeface="Times New Roman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 sz="4400" dirty="0" err="1">
                  <a:latin typeface="+mj-lt"/>
                  <a:ea typeface="+mj-ea"/>
                  <a:cs typeface="+mj-cs"/>
                </a:rPr>
                <a:t>Composição</a:t>
              </a:r>
              <a:endParaRPr lang="en-GB" sz="44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5" name="Striped Right Arrow 14"/>
            <p:cNvSpPr/>
            <p:nvPr/>
          </p:nvSpPr>
          <p:spPr>
            <a:xfrm rot="15408337">
              <a:off x="2189965" y="3804459"/>
              <a:ext cx="1600184" cy="601663"/>
            </a:xfrm>
            <a:prstGeom prst="strip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/>
          <p:cNvSpPr>
            <a:spLocks noChangeArrowheads="1"/>
          </p:cNvSpPr>
          <p:nvPr/>
        </p:nvSpPr>
        <p:spPr bwMode="auto">
          <a:xfrm>
            <a:off x="14288" y="0"/>
            <a:ext cx="9144000" cy="6021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8" y="115888"/>
            <a:ext cx="9129712" cy="769937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Composição</a:t>
            </a:r>
          </a:p>
        </p:txBody>
      </p:sp>
      <p:sp>
        <p:nvSpPr>
          <p:cNvPr id="115715" name="Text Box 5"/>
          <p:cNvSpPr txBox="1">
            <a:spLocks noChangeArrowheads="1"/>
          </p:cNvSpPr>
          <p:nvPr/>
        </p:nvSpPr>
        <p:spPr bwMode="auto">
          <a:xfrm>
            <a:off x="755650" y="1268413"/>
            <a:ext cx="7632700" cy="2798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val="3333CC"/>
              </a:buClr>
              <a:buFont typeface="Times New Roman" pitchFamily="18" charset="0"/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EAEAEA"/>
                </a:solidFill>
              </a:rPr>
              <a:t> </a:t>
            </a:r>
            <a:r>
              <a:rPr lang="en-GB" sz="2800">
                <a:solidFill>
                  <a:srgbClr val="3333CC"/>
                </a:solidFill>
              </a:rPr>
              <a:t>Tipo especial de agregação</a:t>
            </a:r>
          </a:p>
          <a:p>
            <a:pPr>
              <a:spcBef>
                <a:spcPts val="1500"/>
              </a:spcBef>
              <a:buClr>
                <a:srgbClr val="3333CC"/>
              </a:buClr>
              <a:buFont typeface="Times New Roman" pitchFamily="18" charset="0"/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3333CC"/>
                </a:solidFill>
              </a:rPr>
              <a:t> Relacionamento </a:t>
            </a:r>
            <a:r>
              <a:rPr lang="en-GB" sz="2800" i="1">
                <a:solidFill>
                  <a:srgbClr val="006600"/>
                </a:solidFill>
              </a:rPr>
              <a:t>tem-um</a:t>
            </a:r>
            <a:r>
              <a:rPr lang="en-GB" sz="2800" i="1">
                <a:solidFill>
                  <a:srgbClr val="3333CC"/>
                </a:solidFill>
              </a:rPr>
              <a:t> </a:t>
            </a:r>
            <a:r>
              <a:rPr lang="en-GB" sz="2800">
                <a:solidFill>
                  <a:srgbClr val="3333CC"/>
                </a:solidFill>
              </a:rPr>
              <a:t>ou </a:t>
            </a:r>
            <a:r>
              <a:rPr lang="en-GB" sz="2800" i="1">
                <a:solidFill>
                  <a:srgbClr val="3333CC"/>
                </a:solidFill>
              </a:rPr>
              <a:t>todo-parte</a:t>
            </a:r>
            <a:r>
              <a:rPr lang="en-GB" sz="2800">
                <a:solidFill>
                  <a:srgbClr val="3333CC"/>
                </a:solidFill>
              </a:rPr>
              <a:t>!</a:t>
            </a:r>
          </a:p>
          <a:p>
            <a:pPr>
              <a:spcBef>
                <a:spcPts val="1500"/>
              </a:spcBef>
              <a:buClr>
                <a:srgbClr val="3333CC"/>
              </a:buClr>
              <a:buFont typeface="Times New Roman" pitchFamily="18" charset="0"/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3333CC"/>
                </a:solidFill>
              </a:rPr>
              <a:t> Multiplicidade da classe </a:t>
            </a:r>
            <a:r>
              <a:rPr lang="en-GB" sz="2800" i="1">
                <a:solidFill>
                  <a:srgbClr val="3333CC"/>
                </a:solidFill>
              </a:rPr>
              <a:t>todo</a:t>
            </a:r>
            <a:r>
              <a:rPr lang="en-GB" sz="2800">
                <a:solidFill>
                  <a:srgbClr val="3333CC"/>
                </a:solidFill>
              </a:rPr>
              <a:t> igual a 1!</a:t>
            </a:r>
          </a:p>
          <a:p>
            <a:pPr>
              <a:spcBef>
                <a:spcPts val="1500"/>
              </a:spcBef>
              <a:buClr>
                <a:srgbClr val="3333CC"/>
              </a:buClr>
              <a:buFont typeface="Times New Roman" pitchFamily="18" charset="0"/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i="1">
                <a:solidFill>
                  <a:srgbClr val="EAEAEA"/>
                </a:solidFill>
              </a:rPr>
              <a:t> </a:t>
            </a:r>
            <a:r>
              <a:rPr lang="en-GB" sz="2800">
                <a:solidFill>
                  <a:srgbClr val="FF0000"/>
                </a:solidFill>
              </a:rPr>
              <a:t>Objeto </a:t>
            </a:r>
            <a:r>
              <a:rPr lang="en-GB" sz="2800" i="1">
                <a:solidFill>
                  <a:srgbClr val="FF0000"/>
                </a:solidFill>
              </a:rPr>
              <a:t>parte</a:t>
            </a:r>
            <a:r>
              <a:rPr lang="en-GB" sz="2800">
                <a:solidFill>
                  <a:srgbClr val="FF0000"/>
                </a:solidFill>
              </a:rPr>
              <a:t> tem vida dependente do objeto </a:t>
            </a:r>
            <a:r>
              <a:rPr lang="en-GB" sz="2800" i="1">
                <a:solidFill>
                  <a:srgbClr val="FF0000"/>
                </a:solidFill>
              </a:rPr>
              <a:t>todo</a:t>
            </a:r>
            <a:r>
              <a:rPr lang="en-GB" sz="280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115716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190500" y="4481513"/>
            <a:ext cx="8877300" cy="1539875"/>
          </a:xfrm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4288" y="6181725"/>
            <a:ext cx="91313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>
                <a:solidFill>
                  <a:srgbClr val="FF0000"/>
                </a:solidFill>
                <a:latin typeface="Calibri" pitchFamily="34" charset="0"/>
              </a:rPr>
              <a:t>Qual é o código implícito ou arquitetural?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3"/>
          <p:cNvSpPr>
            <a:spLocks noChangeArrowheads="1"/>
          </p:cNvSpPr>
          <p:nvPr/>
        </p:nvSpPr>
        <p:spPr bwMode="auto">
          <a:xfrm>
            <a:off x="14288" y="0"/>
            <a:ext cx="9144000" cy="6021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17762" name="Text Box 5"/>
          <p:cNvSpPr txBox="1">
            <a:spLocks noChangeArrowheads="1"/>
          </p:cNvSpPr>
          <p:nvPr/>
        </p:nvSpPr>
        <p:spPr bwMode="auto">
          <a:xfrm>
            <a:off x="304800" y="1268413"/>
            <a:ext cx="8610600" cy="4403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GB">
                <a:solidFill>
                  <a:srgbClr val="EAEAEA"/>
                </a:solidFill>
                <a:latin typeface="Calibri" pitchFamily="34" charset="0"/>
              </a:rPr>
              <a:t> </a:t>
            </a:r>
            <a:r>
              <a:rPr lang="en-US" sz="2800" b="1">
                <a:latin typeface="Calibri" pitchFamily="34" charset="0"/>
              </a:rPr>
              <a:t>public class Livro{</a:t>
            </a:r>
          </a:p>
          <a:p>
            <a:r>
              <a:rPr lang="en-US" sz="2800" b="1">
                <a:latin typeface="Calibri" pitchFamily="34" charset="0"/>
              </a:rPr>
              <a:t>	public Livro (˜){</a:t>
            </a:r>
          </a:p>
          <a:p>
            <a:r>
              <a:rPr lang="en-US" sz="2800">
                <a:latin typeface="Calibri" pitchFamily="34" charset="0"/>
              </a:rPr>
              <a:t>		...</a:t>
            </a:r>
          </a:p>
          <a:p>
            <a:r>
              <a:rPr lang="en-US" sz="2800">
                <a:latin typeface="Calibri" pitchFamily="34" charset="0"/>
              </a:rPr>
              <a:t>	}</a:t>
            </a:r>
          </a:p>
          <a:p>
            <a:r>
              <a:rPr lang="en-US" sz="2800">
                <a:latin typeface="Calibri" pitchFamily="34" charset="0"/>
              </a:rPr>
              <a:t>	...</a:t>
            </a:r>
          </a:p>
          <a:p>
            <a:r>
              <a:rPr lang="en-US" sz="2800">
                <a:latin typeface="Calibri" pitchFamily="34" charset="0"/>
              </a:rPr>
              <a:t>	private Capitulo _r1 = new Capitulo(˜);</a:t>
            </a:r>
          </a:p>
          <a:p>
            <a:r>
              <a:rPr lang="en-US" sz="2800">
                <a:latin typeface="Calibri" pitchFamily="34" charset="0"/>
              </a:rPr>
              <a:t>	private Capitulo _r2 = new Capitulo(˜);</a:t>
            </a:r>
          </a:p>
          <a:p>
            <a:r>
              <a:rPr lang="en-US" sz="2800">
                <a:latin typeface="Calibri" pitchFamily="34" charset="0"/>
              </a:rPr>
              <a:t>	private Capitulo _r3 = new Capitulo(˜);</a:t>
            </a:r>
          </a:p>
          <a:p>
            <a:r>
              <a:rPr lang="en-US" sz="2800">
                <a:latin typeface="Calibri" pitchFamily="34" charset="0"/>
              </a:rPr>
              <a:t>	private Capitulo _r4 = new Capitulo(˜);</a:t>
            </a:r>
          </a:p>
          <a:p>
            <a:r>
              <a:rPr lang="en-US" sz="2800">
                <a:latin typeface="Calibri" pitchFamily="34" charset="0"/>
              </a:rPr>
              <a:t>}</a:t>
            </a:r>
            <a:endParaRPr lang="en-GB" sz="2800">
              <a:solidFill>
                <a:srgbClr val="006600"/>
              </a:solidFill>
            </a:endParaRPr>
          </a:p>
        </p:txBody>
      </p:sp>
      <p:sp>
        <p:nvSpPr>
          <p:cNvPr id="117763" name="Rectangle 14"/>
          <p:cNvSpPr>
            <a:spLocks noGrp="1" noChangeArrowheads="1"/>
          </p:cNvSpPr>
          <p:nvPr>
            <p:ph type="title"/>
          </p:nvPr>
        </p:nvSpPr>
        <p:spPr>
          <a:xfrm>
            <a:off x="14288" y="115888"/>
            <a:ext cx="9129712" cy="769937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Composição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3"/>
          <p:cNvSpPr>
            <a:spLocks noChangeArrowheads="1"/>
          </p:cNvSpPr>
          <p:nvPr/>
        </p:nvSpPr>
        <p:spPr bwMode="auto">
          <a:xfrm>
            <a:off x="14288" y="0"/>
            <a:ext cx="9144000" cy="6021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19810" name="Text Box 5"/>
          <p:cNvSpPr txBox="1">
            <a:spLocks noChangeArrowheads="1"/>
          </p:cNvSpPr>
          <p:nvPr/>
        </p:nvSpPr>
        <p:spPr bwMode="auto">
          <a:xfrm>
            <a:off x="304800" y="1268413"/>
            <a:ext cx="8610600" cy="4833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GB">
                <a:solidFill>
                  <a:srgbClr val="EAEAEA"/>
                </a:solidFill>
                <a:latin typeface="Calibri" pitchFamily="34" charset="0"/>
              </a:rPr>
              <a:t> </a:t>
            </a:r>
            <a:r>
              <a:rPr lang="en-US" sz="2800" b="1">
                <a:latin typeface="Calibri" pitchFamily="34" charset="0"/>
              </a:rPr>
              <a:t>public class Livro{</a:t>
            </a:r>
          </a:p>
          <a:p>
            <a:r>
              <a:rPr lang="en-US" sz="2800" b="1">
                <a:latin typeface="Calibri" pitchFamily="34" charset="0"/>
              </a:rPr>
              <a:t>	public Livro (˜){</a:t>
            </a:r>
          </a:p>
          <a:p>
            <a:r>
              <a:rPr lang="en-US" sz="2800">
                <a:latin typeface="Calibri" pitchFamily="34" charset="0"/>
              </a:rPr>
              <a:t>		_r1 = new Capitulo(˜);</a:t>
            </a:r>
          </a:p>
          <a:p>
            <a:r>
              <a:rPr lang="en-US" sz="2800">
                <a:latin typeface="Calibri" pitchFamily="34" charset="0"/>
              </a:rPr>
              <a:t>		_r2 = new Capitulo(˜);</a:t>
            </a:r>
          </a:p>
          <a:p>
            <a:r>
              <a:rPr lang="en-US" sz="2800">
                <a:latin typeface="Calibri" pitchFamily="34" charset="0"/>
              </a:rPr>
              <a:t>		_r3 = new Capitulo(˜);</a:t>
            </a:r>
          </a:p>
          <a:p>
            <a:r>
              <a:rPr lang="en-US" sz="2800">
                <a:latin typeface="Calibri" pitchFamily="34" charset="0"/>
              </a:rPr>
              <a:t>		_r4 = new Capitulo(˜);</a:t>
            </a:r>
          </a:p>
          <a:p>
            <a:endParaRPr lang="en-US" sz="2800"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	}</a:t>
            </a:r>
          </a:p>
          <a:p>
            <a:r>
              <a:rPr lang="en-US" sz="2800">
                <a:latin typeface="Calibri" pitchFamily="34" charset="0"/>
              </a:rPr>
              <a:t>	...</a:t>
            </a:r>
          </a:p>
          <a:p>
            <a:r>
              <a:rPr lang="en-US" sz="2800">
                <a:latin typeface="Calibri" pitchFamily="34" charset="0"/>
              </a:rPr>
              <a:t>	private Capitulo _r1</a:t>
            </a:r>
            <a:r>
              <a:rPr lang="pt-BR" sz="2800">
                <a:latin typeface="Calibri" pitchFamily="34" charset="0"/>
              </a:rPr>
              <a:t>,</a:t>
            </a:r>
            <a:r>
              <a:rPr lang="en-US" sz="2800">
                <a:latin typeface="Calibri" pitchFamily="34" charset="0"/>
              </a:rPr>
              <a:t> _r2, _r3, _r4;</a:t>
            </a:r>
          </a:p>
          <a:p>
            <a:r>
              <a:rPr lang="en-US" sz="2800">
                <a:latin typeface="Calibri" pitchFamily="34" charset="0"/>
              </a:rPr>
              <a:t>}</a:t>
            </a:r>
            <a:endParaRPr lang="en-GB" sz="2800">
              <a:solidFill>
                <a:srgbClr val="006600"/>
              </a:solidFill>
            </a:endParaRPr>
          </a:p>
        </p:txBody>
      </p:sp>
      <p:sp>
        <p:nvSpPr>
          <p:cNvPr id="119811" name="Rectangle 14"/>
          <p:cNvSpPr>
            <a:spLocks noGrp="1" noChangeArrowheads="1"/>
          </p:cNvSpPr>
          <p:nvPr>
            <p:ph type="title"/>
          </p:nvPr>
        </p:nvSpPr>
        <p:spPr>
          <a:xfrm>
            <a:off x="14288" y="115888"/>
            <a:ext cx="9129712" cy="769937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Composição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Atividade 4</a:t>
            </a:r>
            <a:endParaRPr lang="pt-BR" smtClean="0"/>
          </a:p>
        </p:txBody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/>
              <a:buAutoNum type="arabicPeriod"/>
            </a:pPr>
            <a:r>
              <a:rPr lang="en-US" sz="2800" smtClean="0"/>
              <a:t>O que diferencia agregação de associação em termos práticos?</a:t>
            </a:r>
          </a:p>
          <a:p>
            <a:pPr marL="457200" indent="-457200">
              <a:buFont typeface="Monotype Sorts"/>
              <a:buAutoNum type="arabicPeriod"/>
            </a:pPr>
            <a:endParaRPr lang="en-US" sz="2800" smtClean="0"/>
          </a:p>
          <a:p>
            <a:pPr marL="457200" indent="-457200">
              <a:buFont typeface="Monotype Sorts"/>
              <a:buNone/>
            </a:pPr>
            <a:r>
              <a:rPr lang="en-US" sz="2800" smtClean="0"/>
              <a:t>Individual</a:t>
            </a:r>
          </a:p>
          <a:p>
            <a:pPr marL="457200" indent="-457200">
              <a:buFont typeface="Monotype Sorts"/>
              <a:buNone/>
            </a:pPr>
            <a:endParaRPr lang="en-US" sz="2800" smtClean="0"/>
          </a:p>
          <a:p>
            <a:pPr marL="457200" indent="-457200">
              <a:buFont typeface="Monotype Sorts"/>
              <a:buNone/>
            </a:pPr>
            <a:r>
              <a:rPr lang="en-US" sz="2800" smtClean="0"/>
              <a:t>Tempo: 1m</a:t>
            </a:r>
            <a:endParaRPr lang="pt-BR" sz="2800" smtClean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Uma Solução para a Atividade 4</a:t>
            </a:r>
            <a:endParaRPr lang="pt-BR" smtClean="0"/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41438"/>
            <a:ext cx="7385050" cy="4500562"/>
          </a:xfrm>
        </p:spPr>
        <p:txBody>
          <a:bodyPr/>
          <a:lstStyle/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AutoNum type="arabicPeriod"/>
            </a:pPr>
            <a:r>
              <a:rPr lang="en-US" sz="2800" smtClean="0"/>
              <a:t>O que diferencia agregação de associação em termos práticos?</a:t>
            </a:r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None/>
            </a:pPr>
            <a:endParaRPr lang="en-US" sz="2800" smtClean="0"/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None/>
            </a:pPr>
            <a:r>
              <a:rPr lang="en-US" sz="2800" smtClean="0">
                <a:solidFill>
                  <a:srgbClr val="FF0000"/>
                </a:solidFill>
              </a:rPr>
              <a:t>Resp.: A agregação é um tipo especial de associação em que o relacionamento entre uma classe e outra é do tipo “tem-um”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9938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800000"/>
                </a:solidFill>
              </a:rPr>
              <a:t>Identificação dos Relacionamentos</a:t>
            </a:r>
          </a:p>
        </p:txBody>
      </p:sp>
      <p:sp>
        <p:nvSpPr>
          <p:cNvPr id="123906" name="Rectangle 3"/>
          <p:cNvSpPr>
            <a:spLocks noChangeArrowheads="1"/>
          </p:cNvSpPr>
          <p:nvPr/>
        </p:nvSpPr>
        <p:spPr bwMode="auto">
          <a:xfrm>
            <a:off x="1724025" y="5827713"/>
            <a:ext cx="230188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123907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5425" y="990600"/>
            <a:ext cx="8594725" cy="5353050"/>
          </a:xfrm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11188" y="1782763"/>
            <a:ext cx="6481762" cy="3168650"/>
            <a:chOff x="385" y="1434"/>
            <a:chExt cx="4083" cy="1996"/>
          </a:xfrm>
        </p:grpSpPr>
        <p:sp>
          <p:nvSpPr>
            <p:cNvPr id="123912" name="Text Box 15"/>
            <p:cNvSpPr txBox="1">
              <a:spLocks noChangeArrowheads="1"/>
            </p:cNvSpPr>
            <p:nvPr/>
          </p:nvSpPr>
          <p:spPr bwMode="auto">
            <a:xfrm>
              <a:off x="385" y="1434"/>
              <a:ext cx="1315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99"/>
                  </a:solidFill>
                  <a:latin typeface="Courier New" pitchFamily="49" charset="0"/>
                </a:rPr>
                <a:t>Associação</a:t>
              </a:r>
              <a:endParaRPr lang="pt-BR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  <p:sp>
          <p:nvSpPr>
            <p:cNvPr id="123913" name="Line 16"/>
            <p:cNvSpPr>
              <a:spLocks noChangeShapeType="1"/>
            </p:cNvSpPr>
            <p:nvPr/>
          </p:nvSpPr>
          <p:spPr bwMode="auto">
            <a:xfrm>
              <a:off x="1020" y="1752"/>
              <a:ext cx="1815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914" name="Line 17"/>
            <p:cNvSpPr>
              <a:spLocks noChangeShapeType="1"/>
            </p:cNvSpPr>
            <p:nvPr/>
          </p:nvSpPr>
          <p:spPr bwMode="auto">
            <a:xfrm>
              <a:off x="1020" y="1752"/>
              <a:ext cx="1089" cy="11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915" name="Line 18"/>
            <p:cNvSpPr>
              <a:spLocks noChangeShapeType="1"/>
            </p:cNvSpPr>
            <p:nvPr/>
          </p:nvSpPr>
          <p:spPr bwMode="auto">
            <a:xfrm>
              <a:off x="1020" y="1752"/>
              <a:ext cx="3448" cy="12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916" name="Line 19"/>
            <p:cNvSpPr>
              <a:spLocks noChangeShapeType="1"/>
            </p:cNvSpPr>
            <p:nvPr/>
          </p:nvSpPr>
          <p:spPr bwMode="auto">
            <a:xfrm>
              <a:off x="1020" y="1752"/>
              <a:ext cx="1452" cy="167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917" name="Line 20"/>
            <p:cNvSpPr>
              <a:spLocks noChangeShapeType="1"/>
            </p:cNvSpPr>
            <p:nvPr/>
          </p:nvSpPr>
          <p:spPr bwMode="auto">
            <a:xfrm>
              <a:off x="1020" y="1752"/>
              <a:ext cx="227" cy="12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25425" y="4951413"/>
            <a:ext cx="1754188" cy="1338262"/>
            <a:chOff x="225425" y="5445125"/>
            <a:chExt cx="1754187" cy="1338163"/>
          </a:xfrm>
        </p:grpSpPr>
        <p:sp>
          <p:nvSpPr>
            <p:cNvPr id="123910" name="TextBox 11"/>
            <p:cNvSpPr txBox="1">
              <a:spLocks noChangeArrowheads="1"/>
            </p:cNvSpPr>
            <p:nvPr/>
          </p:nvSpPr>
          <p:spPr bwMode="auto">
            <a:xfrm>
              <a:off x="225425" y="6260068"/>
              <a:ext cx="166934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>
                  <a:solidFill>
                    <a:srgbClr val="008000"/>
                  </a:solidFill>
                  <a:latin typeface="Calibri" pitchFamily="34" charset="0"/>
                </a:rPr>
                <a:t>agregação</a:t>
              </a:r>
            </a:p>
          </p:txBody>
        </p:sp>
        <p:sp>
          <p:nvSpPr>
            <p:cNvPr id="123911" name="Line 16"/>
            <p:cNvSpPr>
              <a:spLocks noChangeShapeType="1"/>
            </p:cNvSpPr>
            <p:nvPr/>
          </p:nvSpPr>
          <p:spPr bwMode="auto">
            <a:xfrm flipV="1">
              <a:off x="914400" y="5445125"/>
              <a:ext cx="1065212" cy="8763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5" name="Rectangle 7"/>
          <p:cNvSpPr>
            <a:spLocks noGrp="1"/>
          </p:cNvSpPr>
          <p:nvPr>
            <p:ph type="title"/>
          </p:nvPr>
        </p:nvSpPr>
        <p:spPr>
          <a:xfrm>
            <a:off x="4211638" y="0"/>
            <a:ext cx="4932362" cy="2065338"/>
          </a:xfrm>
        </p:spPr>
        <p:txBody>
          <a:bodyPr/>
          <a:lstStyle/>
          <a:p>
            <a:pPr algn="l"/>
            <a:r>
              <a:rPr lang="pt-BR" sz="3200" smtClean="0"/>
              <a:t>Soft Eng, não “programmer”</a:t>
            </a:r>
            <a:br>
              <a:rPr lang="pt-BR" sz="3200" smtClean="0"/>
            </a:br>
            <a:r>
              <a:rPr lang="pt-BR" sz="3200" smtClean="0"/>
              <a:t>em 10</a:t>
            </a:r>
            <a:r>
              <a:rPr lang="pt-BR" sz="3200" baseline="30000" smtClean="0"/>
              <a:t>o</a:t>
            </a:r>
            <a:r>
              <a:rPr lang="pt-BR" sz="3200" smtClean="0"/>
              <a:t>: Comp. Sys. Analyst</a:t>
            </a:r>
            <a:br>
              <a:rPr lang="pt-BR" sz="3200" smtClean="0"/>
            </a:br>
            <a:r>
              <a:rPr lang="pt-BR" sz="3200" smtClean="0"/>
              <a:t>em 13</a:t>
            </a:r>
            <a:r>
              <a:rPr lang="pt-BR" sz="3200" baseline="30000" smtClean="0"/>
              <a:t>o</a:t>
            </a:r>
            <a:r>
              <a:rPr lang="pt-BR" sz="3200" smtClean="0"/>
              <a:t>: network admin</a:t>
            </a:r>
          </a:p>
        </p:txBody>
      </p:sp>
      <p:pic>
        <p:nvPicPr>
          <p:cNvPr id="186374" name="Picture 6" descr="best-jobs-infograph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35301"/>
          <a:stretch>
            <a:fillRect/>
          </a:stretch>
        </p:blipFill>
        <p:spPr>
          <a:xfrm>
            <a:off x="0" y="274638"/>
            <a:ext cx="3957638" cy="6453187"/>
          </a:xfrm>
        </p:spPr>
      </p:pic>
      <p:pic>
        <p:nvPicPr>
          <p:cNvPr id="186380" name="Picture 12" descr="best-jobs-infograph"/>
          <p:cNvPicPr>
            <a:picLocks noChangeAspect="1" noChangeArrowheads="1"/>
          </p:cNvPicPr>
          <p:nvPr/>
        </p:nvPicPr>
        <p:blipFill>
          <a:blip r:embed="rId2"/>
          <a:srcRect t="64699"/>
          <a:stretch>
            <a:fillRect/>
          </a:stretch>
        </p:blipFill>
        <p:spPr bwMode="auto">
          <a:xfrm>
            <a:off x="4211638" y="2339975"/>
            <a:ext cx="4932362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Atividade 5</a:t>
            </a:r>
            <a:endParaRPr lang="pt-BR" smtClean="0"/>
          </a:p>
        </p:txBody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/>
              <a:buAutoNum type="arabicPeriod"/>
            </a:pPr>
            <a:r>
              <a:rPr lang="en-US" sz="2800" smtClean="0"/>
              <a:t>O que diferencia agregação de composição em termos práticos?</a:t>
            </a:r>
          </a:p>
          <a:p>
            <a:pPr marL="457200" indent="-457200">
              <a:buFont typeface="Monotype Sorts"/>
              <a:buAutoNum type="arabicPeriod"/>
            </a:pPr>
            <a:endParaRPr lang="en-US" sz="2800" smtClean="0"/>
          </a:p>
          <a:p>
            <a:pPr marL="457200" indent="-457200">
              <a:buFont typeface="Monotype Sorts"/>
              <a:buNone/>
            </a:pPr>
            <a:r>
              <a:rPr lang="en-US" sz="2800" smtClean="0"/>
              <a:t>Grupo: 2</a:t>
            </a:r>
          </a:p>
          <a:p>
            <a:pPr marL="457200" indent="-457200">
              <a:buFont typeface="Monotype Sorts"/>
              <a:buNone/>
            </a:pPr>
            <a:endParaRPr lang="en-US" sz="2800" smtClean="0"/>
          </a:p>
          <a:p>
            <a:pPr marL="457200" indent="-457200">
              <a:buFont typeface="Monotype Sorts"/>
              <a:buNone/>
            </a:pPr>
            <a:r>
              <a:rPr lang="en-US" sz="2800" smtClean="0"/>
              <a:t>Tempo: 3m</a:t>
            </a:r>
            <a:endParaRPr lang="pt-BR" sz="2800" smtClean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Uma Solução para a Atividade 5</a:t>
            </a:r>
            <a:endParaRPr lang="pt-BR" smtClean="0"/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993062" cy="4500562"/>
          </a:xfrm>
        </p:spPr>
        <p:txBody>
          <a:bodyPr/>
          <a:lstStyle/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AutoNum type="arabicPeriod"/>
            </a:pPr>
            <a:r>
              <a:rPr lang="en-US" sz="2800" smtClean="0"/>
              <a:t>O que diferencia agregação de composição em termos práticos?</a:t>
            </a:r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None/>
            </a:pPr>
            <a:endParaRPr lang="en-US" sz="2800" smtClean="0"/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None/>
            </a:pPr>
            <a:r>
              <a:rPr lang="en-US" sz="2800" smtClean="0">
                <a:solidFill>
                  <a:srgbClr val="FF0000"/>
                </a:solidFill>
              </a:rPr>
              <a:t>Resp.: A composição é um tipo especial de agregação; contudo, n</a:t>
            </a:r>
            <a:r>
              <a:rPr lang="en-GB" sz="2800" smtClean="0">
                <a:solidFill>
                  <a:srgbClr val="FF0000"/>
                </a:solidFill>
              </a:rPr>
              <a:t>a agregação o objeto parte tem vida independente do objeto todo, enquanto na composição o objeto parte tem vida dependente do objeto todo!!</a:t>
            </a:r>
            <a:endParaRPr lang="en-US" sz="28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9938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800000"/>
                </a:solidFill>
              </a:rPr>
              <a:t>Identificação dos Relacionamentos</a:t>
            </a:r>
          </a:p>
        </p:txBody>
      </p:sp>
      <p:sp>
        <p:nvSpPr>
          <p:cNvPr id="128002" name="Rectangle 3"/>
          <p:cNvSpPr>
            <a:spLocks noChangeArrowheads="1"/>
          </p:cNvSpPr>
          <p:nvPr/>
        </p:nvSpPr>
        <p:spPr bwMode="auto">
          <a:xfrm>
            <a:off x="1724025" y="5827713"/>
            <a:ext cx="230188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12800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5425" y="990600"/>
            <a:ext cx="8594725" cy="5353050"/>
          </a:xfrm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11188" y="1782763"/>
            <a:ext cx="6481762" cy="3168650"/>
            <a:chOff x="385" y="1434"/>
            <a:chExt cx="4083" cy="1996"/>
          </a:xfrm>
        </p:grpSpPr>
        <p:sp>
          <p:nvSpPr>
            <p:cNvPr id="128012" name="Text Box 15"/>
            <p:cNvSpPr txBox="1">
              <a:spLocks noChangeArrowheads="1"/>
            </p:cNvSpPr>
            <p:nvPr/>
          </p:nvSpPr>
          <p:spPr bwMode="auto">
            <a:xfrm>
              <a:off x="385" y="1434"/>
              <a:ext cx="1315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99"/>
                  </a:solidFill>
                  <a:latin typeface="Courier New" pitchFamily="49" charset="0"/>
                </a:rPr>
                <a:t>Associação</a:t>
              </a:r>
              <a:endParaRPr lang="pt-BR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  <p:sp>
          <p:nvSpPr>
            <p:cNvPr id="128013" name="Line 16"/>
            <p:cNvSpPr>
              <a:spLocks noChangeShapeType="1"/>
            </p:cNvSpPr>
            <p:nvPr/>
          </p:nvSpPr>
          <p:spPr bwMode="auto">
            <a:xfrm>
              <a:off x="1020" y="1752"/>
              <a:ext cx="1815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8014" name="Line 17"/>
            <p:cNvSpPr>
              <a:spLocks noChangeShapeType="1"/>
            </p:cNvSpPr>
            <p:nvPr/>
          </p:nvSpPr>
          <p:spPr bwMode="auto">
            <a:xfrm>
              <a:off x="1020" y="1752"/>
              <a:ext cx="1089" cy="11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8015" name="Line 18"/>
            <p:cNvSpPr>
              <a:spLocks noChangeShapeType="1"/>
            </p:cNvSpPr>
            <p:nvPr/>
          </p:nvSpPr>
          <p:spPr bwMode="auto">
            <a:xfrm>
              <a:off x="1020" y="1752"/>
              <a:ext cx="3448" cy="12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8016" name="Line 19"/>
            <p:cNvSpPr>
              <a:spLocks noChangeShapeType="1"/>
            </p:cNvSpPr>
            <p:nvPr/>
          </p:nvSpPr>
          <p:spPr bwMode="auto">
            <a:xfrm>
              <a:off x="1020" y="1752"/>
              <a:ext cx="1452" cy="167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8017" name="Line 20"/>
            <p:cNvSpPr>
              <a:spLocks noChangeShapeType="1"/>
            </p:cNvSpPr>
            <p:nvPr/>
          </p:nvSpPr>
          <p:spPr bwMode="auto">
            <a:xfrm>
              <a:off x="1020" y="1752"/>
              <a:ext cx="227" cy="12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25425" y="4951413"/>
            <a:ext cx="1754188" cy="1338262"/>
            <a:chOff x="225425" y="5445125"/>
            <a:chExt cx="1754187" cy="1338163"/>
          </a:xfrm>
        </p:grpSpPr>
        <p:sp>
          <p:nvSpPr>
            <p:cNvPr id="128010" name="TextBox 11"/>
            <p:cNvSpPr txBox="1">
              <a:spLocks noChangeArrowheads="1"/>
            </p:cNvSpPr>
            <p:nvPr/>
          </p:nvSpPr>
          <p:spPr bwMode="auto">
            <a:xfrm>
              <a:off x="225425" y="6260068"/>
              <a:ext cx="166934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>
                  <a:solidFill>
                    <a:srgbClr val="008000"/>
                  </a:solidFill>
                  <a:latin typeface="Calibri" pitchFamily="34" charset="0"/>
                </a:rPr>
                <a:t>agregação</a:t>
              </a:r>
            </a:p>
          </p:txBody>
        </p:sp>
        <p:sp>
          <p:nvSpPr>
            <p:cNvPr id="128011" name="Line 16"/>
            <p:cNvSpPr>
              <a:spLocks noChangeShapeType="1"/>
            </p:cNvSpPr>
            <p:nvPr/>
          </p:nvSpPr>
          <p:spPr bwMode="auto">
            <a:xfrm flipV="1">
              <a:off x="914400" y="5445125"/>
              <a:ext cx="1065212" cy="87630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500563" y="3352800"/>
            <a:ext cx="3897312" cy="2667000"/>
            <a:chOff x="4500561" y="3352798"/>
            <a:chExt cx="3897207" cy="2667002"/>
          </a:xfrm>
        </p:grpSpPr>
        <p:sp>
          <p:nvSpPr>
            <p:cNvPr id="128007" name="TextBox 14"/>
            <p:cNvSpPr txBox="1">
              <a:spLocks noChangeArrowheads="1"/>
            </p:cNvSpPr>
            <p:nvPr/>
          </p:nvSpPr>
          <p:spPr bwMode="auto">
            <a:xfrm>
              <a:off x="6477000" y="5496580"/>
              <a:ext cx="192076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>
                  <a:solidFill>
                    <a:srgbClr val="660066"/>
                  </a:solidFill>
                  <a:latin typeface="Calibri" pitchFamily="34" charset="0"/>
                </a:rPr>
                <a:t>composição</a:t>
              </a:r>
            </a:p>
          </p:txBody>
        </p:sp>
        <p:sp>
          <p:nvSpPr>
            <p:cNvPr id="128008" name="Line 16"/>
            <p:cNvSpPr>
              <a:spLocks noChangeShapeType="1"/>
            </p:cNvSpPr>
            <p:nvPr/>
          </p:nvSpPr>
          <p:spPr bwMode="auto">
            <a:xfrm flipH="1" flipV="1">
              <a:off x="4500561" y="5052457"/>
              <a:ext cx="2890836" cy="505480"/>
            </a:xfrm>
            <a:prstGeom prst="line">
              <a:avLst/>
            </a:prstGeom>
            <a:noFill/>
            <a:ln w="57150">
              <a:solidFill>
                <a:srgbClr val="660066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8009" name="Line 16"/>
            <p:cNvSpPr>
              <a:spLocks noChangeShapeType="1"/>
            </p:cNvSpPr>
            <p:nvPr/>
          </p:nvSpPr>
          <p:spPr bwMode="auto">
            <a:xfrm flipH="1" flipV="1">
              <a:off x="4952999" y="3352798"/>
              <a:ext cx="2438399" cy="2205137"/>
            </a:xfrm>
            <a:prstGeom prst="line">
              <a:avLst/>
            </a:prstGeom>
            <a:noFill/>
            <a:ln w="57150">
              <a:solidFill>
                <a:srgbClr val="660066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Atividade 6</a:t>
            </a:r>
            <a:endParaRPr lang="pt-BR" smtClean="0"/>
          </a:p>
        </p:txBody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993062" cy="4176712"/>
          </a:xfrm>
        </p:spPr>
        <p:txBody>
          <a:bodyPr/>
          <a:lstStyle/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AutoNum type="arabicPeriod"/>
            </a:pPr>
            <a:r>
              <a:rPr lang="en-US" sz="2800" smtClean="0"/>
              <a:t>O que significa</a:t>
            </a:r>
            <a:r>
              <a:rPr lang="en-GB" sz="2800" smtClean="0"/>
              <a:t> o objeto parte ter vida independente do objeto todo?</a:t>
            </a:r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AutoNum type="arabicPeriod"/>
            </a:pPr>
            <a:endParaRPr lang="en-GB" sz="2800" smtClean="0"/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AutoNum type="arabicPeriod"/>
            </a:pPr>
            <a:r>
              <a:rPr lang="en-US" sz="2800" smtClean="0"/>
              <a:t>O que significa</a:t>
            </a:r>
            <a:r>
              <a:rPr lang="en-GB" sz="2800" smtClean="0"/>
              <a:t> o objeto parte ter vida dependente do objeto todo!!</a:t>
            </a:r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None/>
            </a:pPr>
            <a:endParaRPr lang="en-US" sz="2800" smtClean="0"/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None/>
            </a:pPr>
            <a:r>
              <a:rPr lang="en-US" sz="2800" smtClean="0"/>
              <a:t>Tempo: 4</a:t>
            </a:r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None/>
            </a:pPr>
            <a:endParaRPr lang="en-US" sz="2800" smtClean="0"/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None/>
            </a:pPr>
            <a:r>
              <a:rPr lang="en-US" sz="2800" smtClean="0"/>
              <a:t>Grupo: 3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Uma Solução para a Atividade 6</a:t>
            </a:r>
            <a:endParaRPr lang="pt-BR" smtClean="0"/>
          </a:p>
        </p:txBody>
      </p:sp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993062" cy="3024187"/>
          </a:xfrm>
        </p:spPr>
        <p:txBody>
          <a:bodyPr/>
          <a:lstStyle/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AutoNum type="arabicPeriod"/>
            </a:pPr>
            <a:r>
              <a:rPr lang="en-US" sz="2800" smtClean="0"/>
              <a:t>O que significa</a:t>
            </a:r>
            <a:r>
              <a:rPr lang="en-GB" sz="2800" smtClean="0"/>
              <a:t> o objeto parte ter vida independente do objeto todo?</a:t>
            </a:r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AutoNum type="arabicPeriod"/>
            </a:pPr>
            <a:endParaRPr lang="en-GB" sz="2800" smtClean="0"/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None/>
            </a:pPr>
            <a:r>
              <a:rPr lang="en-US" sz="2800" smtClean="0">
                <a:solidFill>
                  <a:srgbClr val="FF0000"/>
                </a:solidFill>
              </a:rPr>
              <a:t>Resp.: Se o objeto todo for destruído, as partes continuam sua existência, uma vez que as partes foram criadas </a:t>
            </a:r>
            <a:r>
              <a:rPr lang="en-US" sz="2800" smtClean="0">
                <a:solidFill>
                  <a:srgbClr val="008000"/>
                </a:solidFill>
              </a:rPr>
              <a:t>fora </a:t>
            </a:r>
            <a:r>
              <a:rPr lang="en-US" sz="2800" smtClean="0">
                <a:solidFill>
                  <a:srgbClr val="FF0000"/>
                </a:solidFill>
              </a:rPr>
              <a:t>do objeto todo! 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Uma Solução para a Atividade 6</a:t>
            </a:r>
            <a:endParaRPr lang="pt-BR" smtClean="0"/>
          </a:p>
        </p:txBody>
      </p:sp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5900"/>
            <a:ext cx="7993062" cy="3167063"/>
          </a:xfrm>
        </p:spPr>
        <p:txBody>
          <a:bodyPr/>
          <a:lstStyle/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AutoNum type="arabicPeriod"/>
            </a:pPr>
            <a:r>
              <a:rPr lang="en-US" sz="2800" smtClean="0"/>
              <a:t>O que significa</a:t>
            </a:r>
            <a:r>
              <a:rPr lang="en-GB" sz="2800" smtClean="0"/>
              <a:t> o objeto parte ter vida dependente do objeto todo!!</a:t>
            </a:r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None/>
            </a:pPr>
            <a:endParaRPr lang="en-US" sz="2800" smtClean="0"/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Font typeface="Monotype Sorts"/>
              <a:buNone/>
            </a:pPr>
            <a:r>
              <a:rPr lang="en-US" sz="2800" smtClean="0">
                <a:solidFill>
                  <a:srgbClr val="FF0000"/>
                </a:solidFill>
              </a:rPr>
              <a:t>Resp.: Se o objeto todo for destruído, as partes são destruídas junto com o objeto todo, uma vez que as partes foram criadas </a:t>
            </a:r>
            <a:r>
              <a:rPr lang="en-US" sz="2800" smtClean="0">
                <a:solidFill>
                  <a:srgbClr val="008000"/>
                </a:solidFill>
              </a:rPr>
              <a:t>dentro </a:t>
            </a:r>
            <a:r>
              <a:rPr lang="en-US" sz="2800" smtClean="0">
                <a:solidFill>
                  <a:srgbClr val="FF0000"/>
                </a:solidFill>
              </a:rPr>
              <a:t>do objeto todo!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Atividade 7</a:t>
            </a:r>
            <a:endParaRPr lang="pt-BR" smtClean="0"/>
          </a:p>
        </p:txBody>
      </p:sp>
      <p:sp>
        <p:nvSpPr>
          <p:cNvPr id="133122" name="Rectangle 7"/>
          <p:cNvSpPr>
            <a:spLocks noChangeArrowheads="1"/>
          </p:cNvSpPr>
          <p:nvPr/>
        </p:nvSpPr>
        <p:spPr bwMode="auto">
          <a:xfrm>
            <a:off x="228600" y="1557338"/>
            <a:ext cx="8375650" cy="2663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GB" sz="2800">
                <a:solidFill>
                  <a:srgbClr val="000099"/>
                </a:solidFill>
              </a:rPr>
              <a:t>	</a:t>
            </a:r>
            <a:r>
              <a:rPr lang="pt-BR" sz="2800">
                <a:solidFill>
                  <a:srgbClr val="000099"/>
                </a:solidFill>
              </a:rPr>
              <a:t>Qual o código implícito da classe Empresa, quando se considera a associação abaixo entre as classes Empresa e Mercadoria?</a:t>
            </a:r>
            <a:endParaRPr lang="en-GB" sz="2800">
              <a:solidFill>
                <a:srgbClr val="000099"/>
              </a:solidFill>
            </a:endParaRP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endParaRPr lang="en-US" sz="2800">
              <a:solidFill>
                <a:srgbClr val="000099"/>
              </a:solidFill>
            </a:endParaRP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US" sz="2800">
                <a:solidFill>
                  <a:srgbClr val="000099"/>
                </a:solidFill>
              </a:rPr>
              <a:t>Tempo: 4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US" sz="2800">
                <a:solidFill>
                  <a:srgbClr val="000099"/>
                </a:solidFill>
              </a:rPr>
              <a:t>Grupo: 3</a:t>
            </a:r>
          </a:p>
        </p:txBody>
      </p:sp>
      <p:grpSp>
        <p:nvGrpSpPr>
          <p:cNvPr id="133123" name="Group 9"/>
          <p:cNvGrpSpPr>
            <a:grpSpLocks/>
          </p:cNvGrpSpPr>
          <p:nvPr/>
        </p:nvGrpSpPr>
        <p:grpSpPr bwMode="auto">
          <a:xfrm>
            <a:off x="76200" y="4273550"/>
            <a:ext cx="8915400" cy="1670050"/>
            <a:chOff x="76200" y="4273550"/>
            <a:chExt cx="8915399" cy="1670050"/>
          </a:xfrm>
        </p:grpSpPr>
        <p:grpSp>
          <p:nvGrpSpPr>
            <p:cNvPr id="133127" name="Group 9"/>
            <p:cNvGrpSpPr>
              <a:grpSpLocks/>
            </p:cNvGrpSpPr>
            <p:nvPr/>
          </p:nvGrpSpPr>
          <p:grpSpPr bwMode="auto">
            <a:xfrm>
              <a:off x="76200" y="4273550"/>
              <a:ext cx="8915399" cy="1670050"/>
              <a:chOff x="295" y="2692"/>
              <a:chExt cx="5261" cy="874"/>
            </a:xfrm>
          </p:grpSpPr>
          <p:pic>
            <p:nvPicPr>
              <p:cNvPr id="133130" name="Picture 5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5" y="2692"/>
                <a:ext cx="5261" cy="8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31" name="Rectangle 8"/>
              <p:cNvSpPr>
                <a:spLocks noChangeArrowheads="1"/>
              </p:cNvSpPr>
              <p:nvPr/>
            </p:nvSpPr>
            <p:spPr bwMode="auto">
              <a:xfrm>
                <a:off x="2562" y="2831"/>
                <a:ext cx="1316" cy="2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867399" y="5257800"/>
              <a:ext cx="280988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33129" name="TextBox 7"/>
            <p:cNvSpPr txBox="1">
              <a:spLocks noChangeArrowheads="1"/>
            </p:cNvSpPr>
            <p:nvPr/>
          </p:nvSpPr>
          <p:spPr bwMode="auto">
            <a:xfrm>
              <a:off x="3505200" y="4464562"/>
              <a:ext cx="264282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800">
                  <a:latin typeface="Calibri" pitchFamily="34" charset="0"/>
                </a:rPr>
                <a:t>produz               1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965700" y="4973638"/>
            <a:ext cx="1803400" cy="1646237"/>
            <a:chOff x="4965225" y="4973701"/>
            <a:chExt cx="1804350" cy="1645519"/>
          </a:xfrm>
        </p:grpSpPr>
        <p:sp>
          <p:nvSpPr>
            <p:cNvPr id="133125" name="TextBox 10"/>
            <p:cNvSpPr txBox="1">
              <a:spLocks noChangeArrowheads="1"/>
            </p:cNvSpPr>
            <p:nvPr/>
          </p:nvSpPr>
          <p:spPr bwMode="auto">
            <a:xfrm>
              <a:off x="4965225" y="6096000"/>
              <a:ext cx="18043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>
                  <a:solidFill>
                    <a:srgbClr val="FF0000"/>
                  </a:solidFill>
                  <a:latin typeface="Calibri" pitchFamily="34" charset="0"/>
                </a:rPr>
                <a:t>obrigatório</a:t>
              </a:r>
            </a:p>
          </p:txBody>
        </p:sp>
        <p:cxnSp>
          <p:nvCxnSpPr>
            <p:cNvPr id="13" name="Straight Arrow Connector 12"/>
            <p:cNvCxnSpPr>
              <a:stCxn id="133125" idx="0"/>
            </p:cNvCxnSpPr>
            <p:nvPr/>
          </p:nvCxnSpPr>
          <p:spPr>
            <a:xfrm rot="5400000" flipH="1" flipV="1">
              <a:off x="5306465" y="5534636"/>
              <a:ext cx="1123460" cy="1589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12025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buFont typeface="Times New Roman" charset="0"/>
              <a:buNone/>
              <a:defRPr/>
            </a:pP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Atividade</a:t>
            </a:r>
            <a:r>
              <a:rPr lang="en-US" dirty="0"/>
              <a:t> 7</a:t>
            </a:r>
            <a:endParaRPr lang="pt-BR" dirty="0"/>
          </a:p>
        </p:txBody>
      </p:sp>
      <p:sp>
        <p:nvSpPr>
          <p:cNvPr id="134146" name="Rectangle 3"/>
          <p:cNvSpPr>
            <a:spLocks noChangeArrowheads="1"/>
          </p:cNvSpPr>
          <p:nvPr/>
        </p:nvSpPr>
        <p:spPr bwMode="auto">
          <a:xfrm>
            <a:off x="228600" y="838200"/>
            <a:ext cx="8532813" cy="60198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Class Empresa{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public Empresa (Mercadoria mercadoria){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   this.associaMercadoria(mercadoria);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}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private void associaMercadoria (Mercadoria mercadoria){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   this.mercadoria = mercadoria;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}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public Mercadoria getMercadoria (){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   return mercadoria;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}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...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private Mercadoria mercadoria;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...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}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867400" y="4343400"/>
            <a:ext cx="2894013" cy="1143000"/>
          </a:xfrm>
          <a:prstGeom prst="wedgeRectCallout">
            <a:avLst>
              <a:gd name="adj1" fmla="val -79273"/>
              <a:gd name="adj2" fmla="val -164024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dirty="0">
                <a:solidFill>
                  <a:srgbClr val="660066"/>
                </a:solidFill>
              </a:rPr>
              <a:t>tipo </a:t>
            </a:r>
            <a:r>
              <a:rPr lang="pt-BR" sz="2800" dirty="0" err="1">
                <a:solidFill>
                  <a:srgbClr val="660066"/>
                </a:solidFill>
              </a:rPr>
              <a:t>setter</a:t>
            </a:r>
            <a:endParaRPr lang="pt-BR" sz="2800" dirty="0">
              <a:solidFill>
                <a:srgbClr val="660066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dirty="0" err="1">
                <a:solidFill>
                  <a:srgbClr val="000090"/>
                </a:solidFill>
              </a:rPr>
              <a:t>setMercadoria</a:t>
            </a:r>
            <a:r>
              <a:rPr lang="pt-BR" sz="2800" dirty="0">
                <a:solidFill>
                  <a:srgbClr val="000090"/>
                </a:solidFill>
              </a:rPr>
              <a:t>(˜)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Atividade 7A</a:t>
            </a:r>
            <a:endParaRPr lang="pt-BR" smtClean="0"/>
          </a:p>
        </p:txBody>
      </p:sp>
      <p:sp>
        <p:nvSpPr>
          <p:cNvPr id="135170" name="Rectangle 3"/>
          <p:cNvSpPr>
            <a:spLocks noChangeArrowheads="1"/>
          </p:cNvSpPr>
          <p:nvPr/>
        </p:nvSpPr>
        <p:spPr bwMode="auto">
          <a:xfrm>
            <a:off x="611188" y="1557338"/>
            <a:ext cx="7993062" cy="2663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GB" sz="2800">
                <a:solidFill>
                  <a:srgbClr val="000099"/>
                </a:solidFill>
              </a:rPr>
              <a:t>	</a:t>
            </a:r>
            <a:r>
              <a:rPr lang="pt-BR" sz="2800">
                <a:solidFill>
                  <a:srgbClr val="000099"/>
                </a:solidFill>
              </a:rPr>
              <a:t>Crie uma classe Aplicação, com o objetivo de experimentar a associação das classes Empresa e Mercadoria, criando objetos dessas classes </a:t>
            </a:r>
            <a:endParaRPr lang="en-US" sz="2800">
              <a:solidFill>
                <a:srgbClr val="000099"/>
              </a:solidFill>
            </a:endParaRPr>
          </a:p>
        </p:txBody>
      </p:sp>
      <p:grpSp>
        <p:nvGrpSpPr>
          <p:cNvPr id="135171" name="Group 12"/>
          <p:cNvGrpSpPr>
            <a:grpSpLocks/>
          </p:cNvGrpSpPr>
          <p:nvPr/>
        </p:nvGrpSpPr>
        <p:grpSpPr bwMode="auto">
          <a:xfrm>
            <a:off x="76200" y="4273550"/>
            <a:ext cx="8915400" cy="1670050"/>
            <a:chOff x="76200" y="4273550"/>
            <a:chExt cx="8915399" cy="1670050"/>
          </a:xfrm>
        </p:grpSpPr>
        <p:grpSp>
          <p:nvGrpSpPr>
            <p:cNvPr id="135172" name="Group 9"/>
            <p:cNvGrpSpPr>
              <a:grpSpLocks/>
            </p:cNvGrpSpPr>
            <p:nvPr/>
          </p:nvGrpSpPr>
          <p:grpSpPr bwMode="auto">
            <a:xfrm>
              <a:off x="76200" y="4273550"/>
              <a:ext cx="8915399" cy="1670050"/>
              <a:chOff x="295" y="2692"/>
              <a:chExt cx="5261" cy="874"/>
            </a:xfrm>
          </p:grpSpPr>
          <p:pic>
            <p:nvPicPr>
              <p:cNvPr id="135175" name="Picture 5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5" y="2692"/>
                <a:ext cx="5261" cy="8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5176" name="Rectangle 8"/>
              <p:cNvSpPr>
                <a:spLocks noChangeArrowheads="1"/>
              </p:cNvSpPr>
              <p:nvPr/>
            </p:nvSpPr>
            <p:spPr bwMode="auto">
              <a:xfrm>
                <a:off x="2562" y="2831"/>
                <a:ext cx="1316" cy="2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5867399" y="5257800"/>
              <a:ext cx="280988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35174" name="TextBox 15"/>
            <p:cNvSpPr txBox="1">
              <a:spLocks noChangeArrowheads="1"/>
            </p:cNvSpPr>
            <p:nvPr/>
          </p:nvSpPr>
          <p:spPr bwMode="auto">
            <a:xfrm>
              <a:off x="3505200" y="4464562"/>
              <a:ext cx="264282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800">
                  <a:latin typeface="Calibri" pitchFamily="34" charset="0"/>
                </a:rPr>
                <a:t>produz               1</a:t>
              </a: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Implementação de Associações</a:t>
            </a:r>
            <a:endParaRPr lang="pt-BR" smtClean="0"/>
          </a:p>
        </p:txBody>
      </p:sp>
      <p:sp>
        <p:nvSpPr>
          <p:cNvPr id="136194" name="Rectangle 3"/>
          <p:cNvSpPr>
            <a:spLocks noChangeArrowheads="1"/>
          </p:cNvSpPr>
          <p:nvPr/>
        </p:nvSpPr>
        <p:spPr bwMode="auto">
          <a:xfrm>
            <a:off x="0" y="1143000"/>
            <a:ext cx="86868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GB" sz="2800">
                <a:solidFill>
                  <a:srgbClr val="000099"/>
                </a:solidFill>
              </a:rPr>
              <a:t>	</a:t>
            </a:r>
            <a:r>
              <a:rPr lang="pt-BR" sz="2800">
                <a:solidFill>
                  <a:srgbClr val="000099"/>
                </a:solidFill>
              </a:rPr>
              <a:t>Cada associação deverá criar pelo menos três métodos: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endParaRPr lang="pt-BR" sz="2800">
              <a:solidFill>
                <a:srgbClr val="000099"/>
              </a:solidFill>
            </a:endParaRP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Arial" charset="0"/>
              <a:buChar char="•"/>
            </a:pPr>
            <a:r>
              <a:rPr lang="pt-BR" sz="2800">
                <a:solidFill>
                  <a:srgbClr val="800000"/>
                </a:solidFill>
              </a:rPr>
              <a:t>Método para criar a associação – prefixo associa (1) ou adiciona (*) – método setter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Arial" charset="0"/>
              <a:buChar char="•"/>
            </a:pPr>
            <a:endParaRPr lang="pt-BR" sz="2800">
              <a:solidFill>
                <a:srgbClr val="000099"/>
              </a:solidFill>
            </a:endParaRP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Arial" charset="0"/>
              <a:buChar char="•"/>
            </a:pPr>
            <a:r>
              <a:rPr lang="pt-BR" sz="2800">
                <a:solidFill>
                  <a:srgbClr val="008000"/>
                </a:solidFill>
              </a:rPr>
              <a:t>Método para destruir a associação – inexistente para multiplicidade 1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Arial" charset="0"/>
              <a:buChar char="•"/>
            </a:pPr>
            <a:endParaRPr lang="pt-BR" sz="2800">
              <a:solidFill>
                <a:srgbClr val="000099"/>
              </a:solidFill>
            </a:endParaRP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Arial" charset="0"/>
              <a:buChar char="•"/>
            </a:pPr>
            <a:r>
              <a:rPr lang="pt-BR" sz="2800">
                <a:solidFill>
                  <a:srgbClr val="800000"/>
                </a:solidFill>
              </a:rPr>
              <a:t>Método para obter ou consultar os elementos associados – método getter </a:t>
            </a:r>
            <a:endParaRPr lang="en-US" sz="280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5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1894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9388" y="-20638"/>
            <a:ext cx="8229600" cy="6878638"/>
          </a:xfrm>
          <a:noFill/>
          <a:ln/>
        </p:spPr>
      </p:pic>
      <p:pic>
        <p:nvPicPr>
          <p:cNvPr id="18945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692150"/>
            <a:ext cx="764381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Atividade 8</a:t>
            </a:r>
            <a:endParaRPr lang="pt-BR" smtClean="0"/>
          </a:p>
        </p:txBody>
      </p:sp>
      <p:grpSp>
        <p:nvGrpSpPr>
          <p:cNvPr id="137218" name="Group 10"/>
          <p:cNvGrpSpPr>
            <a:grpSpLocks/>
          </p:cNvGrpSpPr>
          <p:nvPr/>
        </p:nvGrpSpPr>
        <p:grpSpPr bwMode="auto">
          <a:xfrm>
            <a:off x="228600" y="4149725"/>
            <a:ext cx="8458200" cy="2174875"/>
            <a:chOff x="385" y="2614"/>
            <a:chExt cx="4582" cy="794"/>
          </a:xfrm>
        </p:grpSpPr>
        <p:pic>
          <p:nvPicPr>
            <p:cNvPr id="137220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5" y="2614"/>
              <a:ext cx="4582" cy="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7221" name="Rectangle 9"/>
            <p:cNvSpPr>
              <a:spLocks noChangeArrowheads="1"/>
            </p:cNvSpPr>
            <p:nvPr/>
          </p:nvSpPr>
          <p:spPr bwMode="auto">
            <a:xfrm>
              <a:off x="3061" y="2750"/>
              <a:ext cx="681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228600" y="1219200"/>
            <a:ext cx="8375650" cy="3303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GB" sz="2800">
                <a:solidFill>
                  <a:srgbClr val="000099"/>
                </a:solidFill>
              </a:rPr>
              <a:t>	</a:t>
            </a:r>
            <a:r>
              <a:rPr lang="pt-BR" sz="2800">
                <a:solidFill>
                  <a:srgbClr val="000099"/>
                </a:solidFill>
              </a:rPr>
              <a:t>Qual o código implícito da classe Bank, quando se considera a associação abaixo do tipo agregação entre as classes Bank e Account?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endParaRPr lang="en-GB" sz="2800">
              <a:solidFill>
                <a:srgbClr val="000099"/>
              </a:solidFill>
            </a:endParaRP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US" sz="2800">
                <a:solidFill>
                  <a:srgbClr val="000099"/>
                </a:solidFill>
              </a:rPr>
              <a:t>Tempo: 4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US" sz="2800">
                <a:solidFill>
                  <a:srgbClr val="000099"/>
                </a:solidFill>
              </a:rPr>
              <a:t>Grupo: 3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312025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buFont typeface="Times New Roman" charset="0"/>
              <a:buNone/>
              <a:defRPr/>
            </a:pP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Atividade</a:t>
            </a:r>
            <a:r>
              <a:rPr lang="en-US" dirty="0"/>
              <a:t> 8</a:t>
            </a:r>
            <a:endParaRPr lang="pt-BR" dirty="0"/>
          </a:p>
        </p:txBody>
      </p:sp>
      <p:sp>
        <p:nvSpPr>
          <p:cNvPr id="138242" name="Rectangle 3"/>
          <p:cNvSpPr>
            <a:spLocks noChangeArrowheads="1"/>
          </p:cNvSpPr>
          <p:nvPr/>
        </p:nvSpPr>
        <p:spPr bwMode="auto">
          <a:xfrm>
            <a:off x="228600" y="838200"/>
            <a:ext cx="8534400" cy="60198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Class Bank{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public Bank (Account account){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   this.associaAccount(account);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}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private void associaAccount (Account account){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   this.account = account;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}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public Account getAccount (){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   return account;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}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...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private Account account;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...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}</a:t>
            </a:r>
            <a:endParaRPr lang="en-US" sz="240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Atividade 8A</a:t>
            </a:r>
            <a:endParaRPr lang="pt-BR" smtClean="0"/>
          </a:p>
        </p:txBody>
      </p:sp>
      <p:sp>
        <p:nvSpPr>
          <p:cNvPr id="139266" name="Rectangle 3"/>
          <p:cNvSpPr>
            <a:spLocks noChangeArrowheads="1"/>
          </p:cNvSpPr>
          <p:nvPr/>
        </p:nvSpPr>
        <p:spPr bwMode="auto">
          <a:xfrm>
            <a:off x="611188" y="1524000"/>
            <a:ext cx="7993062" cy="335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GB" sz="2800">
                <a:solidFill>
                  <a:srgbClr val="000099"/>
                </a:solidFill>
              </a:rPr>
              <a:t>	Compare a solução da Atividade 8 com a da Atividade 7!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endParaRPr lang="en-GB" sz="2800">
              <a:solidFill>
                <a:srgbClr val="000099"/>
              </a:solidFill>
            </a:endParaRP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GB" sz="2800">
                <a:solidFill>
                  <a:srgbClr val="000099"/>
                </a:solidFill>
              </a:rPr>
              <a:t>	O que você constatou?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endParaRPr lang="en-GB" sz="2800">
              <a:solidFill>
                <a:srgbClr val="000099"/>
              </a:solidFill>
            </a:endParaRP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GB" sz="2800">
                <a:solidFill>
                  <a:srgbClr val="000099"/>
                </a:solidFill>
              </a:rPr>
              <a:t>Tempo: 2m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GB" sz="2800">
                <a:solidFill>
                  <a:srgbClr val="000099"/>
                </a:solidFill>
              </a:rPr>
              <a:t>Individual</a:t>
            </a:r>
            <a:endParaRPr lang="en-US" sz="280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Atividade 8B</a:t>
            </a:r>
            <a:endParaRPr lang="pt-BR" smtClean="0"/>
          </a:p>
        </p:txBody>
      </p:sp>
      <p:sp>
        <p:nvSpPr>
          <p:cNvPr id="140290" name="Rectangle 3"/>
          <p:cNvSpPr>
            <a:spLocks noChangeArrowheads="1"/>
          </p:cNvSpPr>
          <p:nvPr/>
        </p:nvSpPr>
        <p:spPr bwMode="auto">
          <a:xfrm>
            <a:off x="611188" y="1557338"/>
            <a:ext cx="7993062" cy="2663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GB" sz="2800">
                <a:solidFill>
                  <a:srgbClr val="000099"/>
                </a:solidFill>
              </a:rPr>
              <a:t>	</a:t>
            </a:r>
            <a:r>
              <a:rPr lang="pt-BR" sz="2800">
                <a:solidFill>
                  <a:srgbClr val="000099"/>
                </a:solidFill>
              </a:rPr>
              <a:t>Crie uma classe Aplicação, com o objetivo de experimentar a associação do tipo agregação das classes Bank e Account, criando objetos dessas classes. </a:t>
            </a:r>
            <a:endParaRPr lang="en-US" sz="2800">
              <a:solidFill>
                <a:srgbClr val="000099"/>
              </a:solidFill>
            </a:endParaRPr>
          </a:p>
        </p:txBody>
      </p:sp>
      <p:grpSp>
        <p:nvGrpSpPr>
          <p:cNvPr id="140291" name="Group 7"/>
          <p:cNvGrpSpPr>
            <a:grpSpLocks/>
          </p:cNvGrpSpPr>
          <p:nvPr/>
        </p:nvGrpSpPr>
        <p:grpSpPr bwMode="auto">
          <a:xfrm>
            <a:off x="457200" y="4149725"/>
            <a:ext cx="8147050" cy="1641475"/>
            <a:chOff x="385" y="2614"/>
            <a:chExt cx="4582" cy="794"/>
          </a:xfrm>
        </p:grpSpPr>
        <p:pic>
          <p:nvPicPr>
            <p:cNvPr id="140292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5" y="2614"/>
              <a:ext cx="4582" cy="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0293" name="Rectangle 9"/>
            <p:cNvSpPr>
              <a:spLocks noChangeArrowheads="1"/>
            </p:cNvSpPr>
            <p:nvPr/>
          </p:nvSpPr>
          <p:spPr bwMode="auto">
            <a:xfrm>
              <a:off x="3061" y="2750"/>
              <a:ext cx="681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92163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Atividade 9</a:t>
            </a:r>
            <a:endParaRPr lang="pt-BR" smtClean="0"/>
          </a:p>
        </p:txBody>
      </p:sp>
      <p:sp>
        <p:nvSpPr>
          <p:cNvPr id="141314" name="Rectangle 3"/>
          <p:cNvSpPr>
            <a:spLocks noChangeArrowheads="1"/>
          </p:cNvSpPr>
          <p:nvPr/>
        </p:nvSpPr>
        <p:spPr bwMode="auto">
          <a:xfrm>
            <a:off x="304800" y="1143000"/>
            <a:ext cx="8299450" cy="3078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GB" sz="2800">
                <a:solidFill>
                  <a:srgbClr val="000099"/>
                </a:solidFill>
              </a:rPr>
              <a:t>	</a:t>
            </a:r>
            <a:r>
              <a:rPr lang="pt-BR" sz="2800">
                <a:solidFill>
                  <a:srgbClr val="000099"/>
                </a:solidFill>
              </a:rPr>
              <a:t>Qual o código implícito da classe Bank, quando se considera a associação abaixo entre as classes Bank e Account?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endParaRPr lang="en-GB" sz="2800">
              <a:solidFill>
                <a:srgbClr val="000099"/>
              </a:solidFill>
            </a:endParaRP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US" sz="2800">
                <a:solidFill>
                  <a:srgbClr val="000099"/>
                </a:solidFill>
              </a:rPr>
              <a:t>Tempo: 4</a:t>
            </a:r>
          </a:p>
          <a:p>
            <a:pPr marL="457200" indent="-457200" algn="just">
              <a:lnSpc>
                <a:spcPts val="3100"/>
              </a:lnSpc>
              <a:spcBef>
                <a:spcPts val="600"/>
              </a:spcBef>
              <a:buClr>
                <a:srgbClr val="009999"/>
              </a:buClr>
              <a:buFont typeface="Monotype Sorts"/>
              <a:buNone/>
            </a:pPr>
            <a:r>
              <a:rPr lang="en-US" sz="2800">
                <a:solidFill>
                  <a:srgbClr val="000099"/>
                </a:solidFill>
              </a:rPr>
              <a:t>Grupo: 3</a:t>
            </a:r>
          </a:p>
        </p:txBody>
      </p:sp>
      <p:grpSp>
        <p:nvGrpSpPr>
          <p:cNvPr id="141315" name="Group 10"/>
          <p:cNvGrpSpPr>
            <a:grpSpLocks/>
          </p:cNvGrpSpPr>
          <p:nvPr/>
        </p:nvGrpSpPr>
        <p:grpSpPr bwMode="auto">
          <a:xfrm>
            <a:off x="533400" y="4276725"/>
            <a:ext cx="8305800" cy="1895475"/>
            <a:chOff x="521" y="2694"/>
            <a:chExt cx="4763" cy="827"/>
          </a:xfrm>
        </p:grpSpPr>
        <p:pic>
          <p:nvPicPr>
            <p:cNvPr id="141316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1" y="2694"/>
              <a:ext cx="4763" cy="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1317" name="Rectangle 9"/>
            <p:cNvSpPr>
              <a:spLocks noChangeArrowheads="1"/>
            </p:cNvSpPr>
            <p:nvPr/>
          </p:nvSpPr>
          <p:spPr bwMode="auto">
            <a:xfrm>
              <a:off x="3243" y="2840"/>
              <a:ext cx="726" cy="18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312025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buFont typeface="Times New Roman" charset="0"/>
              <a:buNone/>
              <a:defRPr/>
            </a:pP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Atividade</a:t>
            </a:r>
            <a:r>
              <a:rPr lang="en-US" dirty="0"/>
              <a:t> 9</a:t>
            </a:r>
            <a:endParaRPr lang="pt-BR" dirty="0"/>
          </a:p>
        </p:txBody>
      </p:sp>
      <p:sp>
        <p:nvSpPr>
          <p:cNvPr id="142338" name="Rectangle 3"/>
          <p:cNvSpPr>
            <a:spLocks noChangeArrowheads="1"/>
          </p:cNvSpPr>
          <p:nvPr/>
        </p:nvSpPr>
        <p:spPr bwMode="auto">
          <a:xfrm>
            <a:off x="381000" y="838200"/>
            <a:ext cx="8223250" cy="60198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Class Bank{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public Bank (~){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   this.associaAccount(New Account(~));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}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private void associaAccount (Account account){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   this.account = account;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}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public Account getAccount (){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   return account;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}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endParaRPr lang="pt-BR" sz="2400">
              <a:solidFill>
                <a:srgbClr val="000099"/>
              </a:solidFill>
            </a:endParaRP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   private Account account;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...</a:t>
            </a:r>
          </a:p>
          <a:p>
            <a:pPr marL="457200" indent="-457200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</a:pPr>
            <a:r>
              <a:rPr lang="pt-BR" sz="2400">
                <a:solidFill>
                  <a:srgbClr val="000099"/>
                </a:solidFill>
              </a:rPr>
              <a:t>}</a:t>
            </a:r>
            <a:endParaRPr lang="en-US" sz="240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09800"/>
            <a:ext cx="9144000" cy="1570038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smtClean="0">
                <a:solidFill>
                  <a:srgbClr val="FF0000"/>
                </a:solidFill>
              </a:rPr>
              <a:t>Quais são os clientes de uma  dada classe em termos de colaboração?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846138" y="1946275"/>
            <a:ext cx="7386637" cy="3387725"/>
          </a:xfrm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800" smtClean="0"/>
              <a:t>Outras</a:t>
            </a:r>
            <a:r>
              <a:rPr lang="en-GB" sz="2800" smtClean="0"/>
              <a:t> classes</a:t>
            </a:r>
          </a:p>
          <a:p>
            <a:pPr marL="457200" indent="-457200">
              <a:lnSpc>
                <a:spcPct val="110000"/>
              </a:lnSpc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/>
          </a:p>
          <a:p>
            <a:pPr marL="457200" indent="-457200">
              <a:lnSpc>
                <a:spcPct val="110000"/>
              </a:lnSpc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smtClean="0">
                <a:solidFill>
                  <a:srgbClr val="000099"/>
                </a:solidFill>
                <a:latin typeface="Arial" charset="0"/>
              </a:rPr>
              <a:t>Subclasse cliente da superclasse!</a:t>
            </a:r>
            <a:endParaRPr lang="pt-BR" sz="2800" smtClean="0">
              <a:solidFill>
                <a:srgbClr val="000099"/>
              </a:solidFill>
              <a:latin typeface="Arial" charset="0"/>
            </a:endParaRPr>
          </a:p>
          <a:p>
            <a:pPr marL="457200" indent="-457200">
              <a:lnSpc>
                <a:spcPct val="110000"/>
              </a:lnSpc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2800" smtClean="0">
              <a:solidFill>
                <a:srgbClr val="000099"/>
              </a:solidFill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457200" indent="-457200">
              <a:lnSpc>
                <a:spcPct val="110000"/>
              </a:lnSpc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600" smtClean="0">
                <a:solidFill>
                  <a:srgbClr val="000099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A própria classe</a:t>
            </a:r>
          </a:p>
          <a:p>
            <a:pPr marL="457200" indent="-457200">
              <a:lnSpc>
                <a:spcPct val="110000"/>
              </a:lnSpc>
              <a:buFont typeface="Arial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15888"/>
            <a:ext cx="7313613" cy="106680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smtClean="0"/>
              <a:t>Quais são os clientes de uma  dada classe em termos de colaboração?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846138" y="1362075"/>
            <a:ext cx="7386637" cy="2590800"/>
          </a:xfrm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800" smtClean="0"/>
              <a:t>Outras</a:t>
            </a:r>
            <a:r>
              <a:rPr lang="en-GB" sz="2800" smtClean="0"/>
              <a:t> classes</a:t>
            </a:r>
          </a:p>
          <a:p>
            <a:pPr marL="914400" lvl="1" indent="-457200">
              <a:lnSpc>
                <a:spcPct val="110000"/>
              </a:lnSpc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 classe Empresa é cliente da classe Mercadoria</a:t>
            </a:r>
          </a:p>
          <a:p>
            <a:pPr marL="914400" lvl="1" indent="-457200">
              <a:lnSpc>
                <a:spcPct val="110000"/>
              </a:lnSpc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 classe Mercadoria é servidora da classe Empresa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15888"/>
            <a:ext cx="7313613" cy="106680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smtClean="0"/>
              <a:t>Quais são os clientes de uma  dada classe em termos de colaboração?</a:t>
            </a:r>
          </a:p>
        </p:txBody>
      </p:sp>
      <p:grpSp>
        <p:nvGrpSpPr>
          <p:cNvPr id="147459" name="Group 9"/>
          <p:cNvGrpSpPr>
            <a:grpSpLocks/>
          </p:cNvGrpSpPr>
          <p:nvPr/>
        </p:nvGrpSpPr>
        <p:grpSpPr bwMode="auto">
          <a:xfrm>
            <a:off x="395288" y="4292600"/>
            <a:ext cx="8351837" cy="1603375"/>
            <a:chOff x="340" y="2704"/>
            <a:chExt cx="5261" cy="1010"/>
          </a:xfrm>
        </p:grpSpPr>
        <p:grpSp>
          <p:nvGrpSpPr>
            <p:cNvPr id="147461" name="Group 4"/>
            <p:cNvGrpSpPr>
              <a:grpSpLocks/>
            </p:cNvGrpSpPr>
            <p:nvPr/>
          </p:nvGrpSpPr>
          <p:grpSpPr bwMode="auto">
            <a:xfrm>
              <a:off x="340" y="2840"/>
              <a:ext cx="5261" cy="874"/>
              <a:chOff x="295" y="2692"/>
              <a:chExt cx="5261" cy="874"/>
            </a:xfrm>
          </p:grpSpPr>
          <p:pic>
            <p:nvPicPr>
              <p:cNvPr id="147464" name="Picture 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95" y="2692"/>
                <a:ext cx="5261" cy="8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7465" name="Rectangle 6"/>
              <p:cNvSpPr>
                <a:spLocks noChangeArrowheads="1"/>
              </p:cNvSpPr>
              <p:nvPr/>
            </p:nvSpPr>
            <p:spPr bwMode="auto">
              <a:xfrm>
                <a:off x="2562" y="2831"/>
                <a:ext cx="1316" cy="2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sp>
          <p:nvSpPr>
            <p:cNvPr id="147462" name="Text Box 7"/>
            <p:cNvSpPr txBox="1">
              <a:spLocks noChangeArrowheads="1"/>
            </p:cNvSpPr>
            <p:nvPr/>
          </p:nvSpPr>
          <p:spPr bwMode="auto">
            <a:xfrm>
              <a:off x="657" y="2704"/>
              <a:ext cx="9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800000"/>
                  </a:solidFill>
                  <a:latin typeface="Calibri" pitchFamily="34" charset="0"/>
                </a:rPr>
                <a:t>Cliente</a:t>
              </a:r>
              <a:endParaRPr lang="pt-BR" sz="240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47463" name="Text Box 8"/>
            <p:cNvSpPr txBox="1">
              <a:spLocks noChangeArrowheads="1"/>
            </p:cNvSpPr>
            <p:nvPr/>
          </p:nvSpPr>
          <p:spPr bwMode="auto">
            <a:xfrm>
              <a:off x="4196" y="2704"/>
              <a:ext cx="9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800000"/>
                  </a:solidFill>
                  <a:latin typeface="Calibri" pitchFamily="34" charset="0"/>
                </a:rPr>
                <a:t>Servidora</a:t>
              </a:r>
              <a:endParaRPr lang="pt-BR" sz="2400">
                <a:solidFill>
                  <a:srgbClr val="800000"/>
                </a:solidFill>
                <a:latin typeface="Calibri" pitchFamily="34" charset="0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09600" y="5895975"/>
            <a:ext cx="76184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>
                <a:solidFill>
                  <a:srgbClr val="800000"/>
                </a:solidFill>
                <a:latin typeface="Calibri" pitchFamily="34" charset="0"/>
              </a:rPr>
              <a:t>Qual é o código implícito da classe Empresa?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12025" cy="106680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smtClean="0"/>
              <a:t>Quais são os clientes de uma  dada classe em termos de colaboração?</a:t>
            </a:r>
          </a:p>
        </p:txBody>
      </p:sp>
      <p:sp>
        <p:nvSpPr>
          <p:cNvPr id="149506" name="Rectangle 10"/>
          <p:cNvSpPr>
            <a:spLocks noChangeArrowheads="1"/>
          </p:cNvSpPr>
          <p:nvPr/>
        </p:nvSpPr>
        <p:spPr bwMode="auto">
          <a:xfrm>
            <a:off x="6350" y="1989138"/>
            <a:ext cx="8748713" cy="48688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pic>
        <p:nvPicPr>
          <p:cNvPr id="18740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331913" y="2276475"/>
            <a:ext cx="6696075" cy="4549775"/>
          </a:xfrm>
        </p:spPr>
      </p:pic>
      <p:sp>
        <p:nvSpPr>
          <p:cNvPr id="149508" name="Text Box 12"/>
          <p:cNvSpPr txBox="1">
            <a:spLocks noChangeArrowheads="1"/>
          </p:cNvSpPr>
          <p:nvPr/>
        </p:nvSpPr>
        <p:spPr bwMode="auto">
          <a:xfrm>
            <a:off x="900113" y="1412875"/>
            <a:ext cx="82438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accent1"/>
              </a:buClr>
              <a:buFont typeface="Times New Roman" pitchFamily="18" charset="0"/>
              <a:buAutoNum type="arabicPeriod" startAt="2"/>
            </a:pPr>
            <a:r>
              <a:rPr lang="en-US" sz="2800">
                <a:solidFill>
                  <a:srgbClr val="000099"/>
                </a:solidFill>
              </a:rPr>
              <a:t>Subclasse cliente da superclasse!</a:t>
            </a:r>
            <a:endParaRPr lang="pt-BR" sz="280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315200" cy="914400"/>
          </a:xfrm>
        </p:spPr>
        <p:txBody>
          <a:bodyPr/>
          <a:lstStyle/>
          <a:p>
            <a:pPr>
              <a:lnSpc>
                <a:spcPct val="93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Objetivos Instrucionais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388225" cy="4122737"/>
          </a:xfrm>
        </p:spPr>
        <p:txBody>
          <a:bodyPr rtlCol="0">
            <a:normAutofit/>
          </a:bodyPr>
          <a:lstStyle/>
          <a:p>
            <a:pPr fontAlgn="auto">
              <a:lnSpc>
                <a:spcPct val="93000"/>
              </a:lnSpc>
              <a:spcAft>
                <a:spcPts val="0"/>
              </a:spcAft>
              <a:buFont typeface="Monotype Sorts" pitchFamily="-101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>
                <a:ea typeface="ＭＳ Ｐゴシック" pitchFamily="-101" charset="-128"/>
                <a:cs typeface="ＭＳ Ｐゴシック" pitchFamily="-101" charset="-128"/>
              </a:rPr>
              <a:t>	O </a:t>
            </a:r>
            <a:r>
              <a:rPr lang="en-GB" dirty="0" err="1">
                <a:ea typeface="ＭＳ Ｐゴシック" pitchFamily="-101" charset="-128"/>
                <a:cs typeface="ＭＳ Ｐゴシック" pitchFamily="-101" charset="-128"/>
              </a:rPr>
              <a:t>aprendiz</a:t>
            </a:r>
            <a:r>
              <a:rPr lang="en-GB" dirty="0">
                <a:ea typeface="ＭＳ Ｐゴシック" pitchFamily="-101" charset="-128"/>
                <a:cs typeface="ＭＳ Ｐゴシック" pitchFamily="-101" charset="-128"/>
              </a:rPr>
              <a:t> </a:t>
            </a:r>
            <a:r>
              <a:rPr lang="en-GB" dirty="0" err="1">
                <a:ea typeface="ＭＳ Ｐゴシック" pitchFamily="-101" charset="-128"/>
                <a:cs typeface="ＭＳ Ｐゴシック" pitchFamily="-101" charset="-128"/>
              </a:rPr>
              <a:t>é</a:t>
            </a:r>
            <a:r>
              <a:rPr lang="en-GB" dirty="0">
                <a:ea typeface="ＭＳ Ｐゴシック" pitchFamily="-101" charset="-128"/>
                <a:cs typeface="ＭＳ Ｐゴシック" pitchFamily="-101" charset="-128"/>
              </a:rPr>
              <a:t> </a:t>
            </a:r>
            <a:r>
              <a:rPr lang="en-GB" dirty="0" err="1">
                <a:ea typeface="ＭＳ Ｐゴシック" pitchFamily="-101" charset="-128"/>
                <a:cs typeface="ＭＳ Ｐゴシック" pitchFamily="-101" charset="-128"/>
              </a:rPr>
              <a:t>capaz</a:t>
            </a:r>
            <a:r>
              <a:rPr lang="en-GB" dirty="0">
                <a:ea typeface="ＭＳ Ｐゴシック" pitchFamily="-101" charset="-128"/>
                <a:cs typeface="ＭＳ Ｐゴシック" pitchFamily="-101" charset="-128"/>
              </a:rPr>
              <a:t> de </a:t>
            </a:r>
            <a:r>
              <a:rPr lang="en-GB" dirty="0" err="1">
                <a:ea typeface="ＭＳ Ｐゴシック" pitchFamily="-101" charset="-128"/>
                <a:cs typeface="ＭＳ Ｐゴシック" pitchFamily="-101" charset="-128"/>
              </a:rPr>
              <a:t>definir</a:t>
            </a:r>
            <a:r>
              <a:rPr lang="en-GB" dirty="0">
                <a:ea typeface="ＭＳ Ｐゴシック" pitchFamily="-101" charset="-128"/>
                <a:cs typeface="ＭＳ Ｐゴシック" pitchFamily="-101" charset="-128"/>
              </a:rPr>
              <a:t> </a:t>
            </a:r>
            <a:r>
              <a:rPr lang="en-GB" dirty="0" err="1">
                <a:ea typeface="ＭＳ Ｐゴシック" pitchFamily="-101" charset="-128"/>
                <a:cs typeface="ＭＳ Ｐゴシック" pitchFamily="-101" charset="-128"/>
              </a:rPr>
              <a:t>responsabilidades</a:t>
            </a:r>
            <a:r>
              <a:rPr lang="en-GB" dirty="0">
                <a:ea typeface="ＭＳ Ｐゴシック" pitchFamily="-101" charset="-128"/>
                <a:cs typeface="ＭＳ Ｐゴシック" pitchFamily="-101" charset="-128"/>
              </a:rPr>
              <a:t> de classes </a:t>
            </a:r>
            <a:r>
              <a:rPr lang="en-GB" dirty="0" err="1" smtClean="0">
                <a:ea typeface="ＭＳ Ｐゴシック" pitchFamily="-101" charset="-128"/>
                <a:cs typeface="ＭＳ Ｐゴシック" pitchFamily="-101" charset="-128"/>
              </a:rPr>
              <a:t>óbvias</a:t>
            </a:r>
            <a:endParaRPr lang="en-GB" dirty="0" smtClean="0">
              <a:ea typeface="ＭＳ Ｐゴシック" pitchFamily="-101" charset="-128"/>
              <a:cs typeface="ＭＳ Ｐゴシック" pitchFamily="-101" charset="-128"/>
            </a:endParaRPr>
          </a:p>
          <a:p>
            <a:pPr fontAlgn="auto">
              <a:lnSpc>
                <a:spcPct val="93000"/>
              </a:lnSpc>
              <a:spcAft>
                <a:spcPts val="0"/>
              </a:spcAft>
              <a:buFont typeface="Monotype Sorts" pitchFamily="-101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 smtClean="0">
              <a:ea typeface="ＭＳ Ｐゴシック" pitchFamily="-101" charset="-128"/>
              <a:cs typeface="ＭＳ Ｐゴシック" pitchFamily="-101" charset="-128"/>
            </a:endParaRPr>
          </a:p>
          <a:p>
            <a:pPr fontAlgn="auto">
              <a:lnSpc>
                <a:spcPct val="93000"/>
              </a:lnSpc>
              <a:spcAft>
                <a:spcPts val="0"/>
              </a:spcAft>
              <a:buFont typeface="Arial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>
                <a:ea typeface="ＭＳ Ｐゴシック" pitchFamily="-101" charset="-128"/>
                <a:cs typeface="ＭＳ Ｐゴシック" pitchFamily="-101" charset="-128"/>
              </a:rPr>
              <a:t>	</a:t>
            </a:r>
            <a:r>
              <a:rPr lang="en-GB" dirty="0" smtClean="0"/>
              <a:t>O </a:t>
            </a:r>
            <a:r>
              <a:rPr lang="en-GB" dirty="0" err="1" smtClean="0"/>
              <a:t>aprendiz</a:t>
            </a:r>
            <a:r>
              <a:rPr lang="en-GB" dirty="0" smtClean="0"/>
              <a:t> </a:t>
            </a:r>
            <a:r>
              <a:rPr lang="en-GB" dirty="0" err="1" smtClean="0"/>
              <a:t>identifica</a:t>
            </a:r>
            <a:r>
              <a:rPr lang="en-GB" dirty="0" smtClean="0"/>
              <a:t> classes </a:t>
            </a:r>
            <a:r>
              <a:rPr lang="en-GB" dirty="0" err="1" smtClean="0"/>
              <a:t>e</a:t>
            </a:r>
            <a:r>
              <a:rPr lang="en-GB" dirty="0" smtClean="0"/>
              <a:t> </a:t>
            </a:r>
            <a:r>
              <a:rPr lang="en-GB" dirty="0" err="1" smtClean="0"/>
              <a:t>associações</a:t>
            </a:r>
            <a:r>
              <a:rPr lang="en-GB" dirty="0" smtClean="0"/>
              <a:t> de classes 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 smtClean="0"/>
              <a:t>diagramas</a:t>
            </a:r>
            <a:r>
              <a:rPr lang="en-GB" dirty="0" smtClean="0"/>
              <a:t> de classes </a:t>
            </a:r>
            <a:r>
              <a:rPr lang="en-GB" dirty="0" err="1" smtClean="0"/>
              <a:t>da</a:t>
            </a:r>
            <a:r>
              <a:rPr lang="en-GB" dirty="0" smtClean="0"/>
              <a:t> UML 2.0</a:t>
            </a:r>
            <a:endParaRPr lang="en-GB" dirty="0" smtClean="0">
              <a:ea typeface="ＭＳ Ｐゴシック" pitchFamily="-101" charset="-128"/>
              <a:cs typeface="ＭＳ Ｐゴシック" pitchFamily="-101" charset="-128"/>
            </a:endParaRPr>
          </a:p>
          <a:p>
            <a:pPr fontAlgn="auto">
              <a:lnSpc>
                <a:spcPct val="93000"/>
              </a:lnSpc>
              <a:spcAft>
                <a:spcPts val="0"/>
              </a:spcAft>
              <a:buFont typeface="Monotype Sorts" pitchFamily="-101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ea typeface="ＭＳ Ｐゴシック" pitchFamily="-101" charset="-128"/>
              <a:cs typeface="ＭＳ Ｐゴシック" pitchFamily="-101" charset="-128"/>
            </a:endParaRPr>
          </a:p>
          <a:p>
            <a:pPr fontAlgn="auto">
              <a:lnSpc>
                <a:spcPct val="93000"/>
              </a:lnSpc>
              <a:spcAft>
                <a:spcPts val="0"/>
              </a:spcAft>
              <a:buFont typeface="Monotype Sorts" pitchFamily="-101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>
                <a:ea typeface="ＭＳ Ｐゴシック" pitchFamily="-101" charset="-128"/>
                <a:cs typeface="ＭＳ Ｐゴシック" pitchFamily="-101" charset="-128"/>
              </a:rPr>
              <a:t>	</a:t>
            </a:r>
            <a:endParaRPr lang="en-GB" dirty="0">
              <a:ea typeface="ＭＳ Ｐゴシック" pitchFamily="-101" charset="-128"/>
              <a:cs typeface="ＭＳ Ｐゴシック" pitchFamily="-101" charset="-128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/>
          </p:nvPr>
        </p:nvSpPr>
        <p:spPr>
          <a:xfrm>
            <a:off x="846138" y="1987550"/>
            <a:ext cx="7386637" cy="4032250"/>
          </a:xfrm>
        </p:spPr>
        <p:txBody>
          <a:bodyPr rtlCol="0" anchor="t">
            <a:spAutoFit/>
          </a:bodyPr>
          <a:lstStyle/>
          <a:p>
            <a:pPr marL="914400" lvl="1" indent="-457200" algn="just" defTabSz="914400" fontAlgn="auto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Font typeface="Monotype Sorts" pitchFamily="-101" charset="2"/>
              <a:buAutoNum type="arabicPeriod" startAt="3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A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própria</a:t>
            </a: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classe</a:t>
            </a:r>
            <a:endParaRPr lang="en-GB" sz="2600" dirty="0">
              <a:solidFill>
                <a:srgbClr val="000099"/>
              </a:solidFill>
              <a:latin typeface="Arial" pitchFamily="-101" charset="0"/>
              <a:ea typeface="Lucida Sans Unicode" pitchFamily="-101" charset="0"/>
              <a:cs typeface="Lucida Sans Unicode" pitchFamily="-101" charset="0"/>
            </a:endParaRPr>
          </a:p>
          <a:p>
            <a:pPr marL="1371600" lvl="2" indent="-457200" algn="just" defTabSz="914400" fontAlgn="auto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SzPct val="48000"/>
              <a:buFont typeface="Monotype Sorts" pitchFamily="-101" charset="2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Acesso</a:t>
            </a: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ao</a:t>
            </a: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próprio</a:t>
            </a: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objeto</a:t>
            </a: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da</a:t>
            </a: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  dada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classe</a:t>
            </a:r>
            <a:endParaRPr lang="en-GB" sz="2600" dirty="0">
              <a:solidFill>
                <a:srgbClr val="000099"/>
              </a:solidFill>
              <a:latin typeface="Arial" pitchFamily="-101" charset="0"/>
              <a:ea typeface="Lucida Sans Unicode" pitchFamily="-101" charset="0"/>
              <a:cs typeface="Lucida Sans Unicode" pitchFamily="-101" charset="0"/>
            </a:endParaRPr>
          </a:p>
          <a:p>
            <a:pPr marL="1371600" lvl="2" indent="-457200" algn="just" defTabSz="914400" fontAlgn="auto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SzPct val="48000"/>
              <a:buFont typeface="Monotype Sorts" pitchFamily="-101" charset="2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Acesso</a:t>
            </a: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 a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outro</a:t>
            </a: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objeto</a:t>
            </a: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da</a:t>
            </a:r>
            <a:r>
              <a:rPr lang="en-GB" sz="2600" dirty="0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 dada </a:t>
            </a:r>
            <a:r>
              <a:rPr lang="en-GB" sz="2600" dirty="0" err="1">
                <a:solidFill>
                  <a:srgbClr val="000099"/>
                </a:solidFill>
                <a:latin typeface="Arial" pitchFamily="-101" charset="0"/>
                <a:ea typeface="Lucida Sans Unicode" pitchFamily="-101" charset="0"/>
                <a:cs typeface="Lucida Sans Unicode" pitchFamily="-101" charset="0"/>
              </a:rPr>
              <a:t>classe</a:t>
            </a:r>
            <a:endParaRPr lang="en-GB" sz="2800" dirty="0">
              <a:solidFill>
                <a:srgbClr val="000099"/>
              </a:solidFill>
              <a:latin typeface="Arial" pitchFamily="-101" charset="0"/>
              <a:ea typeface="Lucida Sans Unicode" pitchFamily="-101" charset="0"/>
              <a:cs typeface="Lucida Sans Unicode" pitchFamily="-101" charset="0"/>
            </a:endParaRPr>
          </a:p>
          <a:p>
            <a:pPr marL="914400" lvl="1" indent="-457200" algn="just" defTabSz="914400" fontAlgn="auto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SzPct val="69000"/>
              <a:buFont typeface="Monotype Sorts" pitchFamily="-101" charset="2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600" dirty="0">
              <a:solidFill>
                <a:srgbClr val="000099"/>
              </a:solidFill>
              <a:latin typeface="Arial" pitchFamily="-101" charset="0"/>
              <a:ea typeface="Lucida Sans Unicode" pitchFamily="-101" charset="0"/>
              <a:cs typeface="Lucida Sans Unicode" pitchFamily="-101" charset="0"/>
            </a:endParaRPr>
          </a:p>
          <a:p>
            <a:pPr marL="914400" lvl="1" indent="-457200" algn="just" defTabSz="914400" fontAlgn="auto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SzPct val="69000"/>
              <a:buFont typeface="Monotype Sorts" pitchFamily="-101" charset="2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600" dirty="0">
              <a:solidFill>
                <a:srgbClr val="000099"/>
              </a:solidFill>
              <a:latin typeface="Arial" pitchFamily="-101" charset="0"/>
              <a:ea typeface="Lucida Sans Unicode" pitchFamily="-101" charset="0"/>
              <a:cs typeface="Lucida Sans Unicode" pitchFamily="-101" charset="0"/>
            </a:endParaRPr>
          </a:p>
          <a:p>
            <a:pPr marL="914400" lvl="1" indent="-457200" algn="just" defTabSz="914400" fontAlgn="auto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SzPct val="69000"/>
              <a:buFont typeface="Monotype Sorts" pitchFamily="-101" charset="2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600" dirty="0">
              <a:solidFill>
                <a:srgbClr val="000099"/>
              </a:solidFill>
              <a:latin typeface="Arial" pitchFamily="-101" charset="0"/>
              <a:ea typeface="Lucida Sans Unicode" pitchFamily="-101" charset="0"/>
              <a:cs typeface="Lucida Sans Unicode" pitchFamily="-101" charset="0"/>
            </a:endParaRPr>
          </a:p>
          <a:p>
            <a:pPr marL="914400" lvl="1" indent="-457200" algn="just" defTabSz="914400" fontAlgn="auto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SzPct val="69000"/>
              <a:buFont typeface="Monotype Sorts" pitchFamily="-101" charset="2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600" dirty="0">
              <a:solidFill>
                <a:srgbClr val="000099"/>
              </a:solidFill>
              <a:latin typeface="Arial" pitchFamily="-101" charset="0"/>
              <a:ea typeface="Lucida Sans Unicode" pitchFamily="-101" charset="0"/>
              <a:cs typeface="Lucida Sans Unicode" pitchFamily="-101" charset="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 idx="1"/>
          </p:nvPr>
        </p:nvSpPr>
        <p:spPr>
          <a:xfrm>
            <a:off x="914400" y="115888"/>
            <a:ext cx="7313613" cy="1066800"/>
          </a:xfrm>
        </p:spPr>
        <p:txBody>
          <a:bodyPr rtlCol="0" anchor="ctr">
            <a:spAutoFit/>
          </a:bodyPr>
          <a:lstStyle/>
          <a:p>
            <a:pPr marL="0" indent="0" algn="ctr" fontAlgn="auto">
              <a:spcBef>
                <a:spcPct val="0"/>
              </a:spcBef>
              <a:spcAft>
                <a:spcPts val="0"/>
              </a:spcAft>
              <a:buClr>
                <a:srgbClr val="9A0000"/>
              </a:buClr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>
                <a:solidFill>
                  <a:srgbClr val="9A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Quais são os clientes de uma  dada classe em termos de colaboração?</a:t>
            </a:r>
          </a:p>
        </p:txBody>
      </p:sp>
      <p:pic>
        <p:nvPicPr>
          <p:cNvPr id="151555" name="Picture 3" descr="ClassseClientePropriaClasse.png|.jpg|.jpe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4495800"/>
            <a:ext cx="248761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324600" y="4648200"/>
            <a:ext cx="2768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>
                <a:solidFill>
                  <a:srgbClr val="800000"/>
                </a:solidFill>
                <a:latin typeface="Calibri" pitchFamily="34" charset="0"/>
              </a:rPr>
              <a:t>Qual é o código</a:t>
            </a:r>
          </a:p>
          <a:p>
            <a:r>
              <a:rPr lang="pt-BR" sz="3200">
                <a:solidFill>
                  <a:srgbClr val="800000"/>
                </a:solidFill>
                <a:latin typeface="Calibri" pitchFamily="34" charset="0"/>
              </a:rPr>
              <a:t>implícito?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898525" y="1444625"/>
            <a:ext cx="7200900" cy="1852613"/>
          </a:xfrm>
        </p:spPr>
        <p:txBody>
          <a:bodyPr>
            <a:spAutoFit/>
          </a:bodyPr>
          <a:lstStyle/>
          <a:p>
            <a:pPr marL="341313" indent="-341313">
              <a:lnSpc>
                <a:spcPct val="90000"/>
              </a:lnSpc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/>
          </a:p>
          <a:p>
            <a:pPr marL="341313" indent="-341313">
              <a:lnSpc>
                <a:spcPct val="90000"/>
              </a:lnSpc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/>
              <a:t>Responsabilidade Pública</a:t>
            </a:r>
          </a:p>
          <a:p>
            <a:pPr marL="341313" indent="-341313">
              <a:lnSpc>
                <a:spcPct val="90000"/>
              </a:lnSpc>
              <a:buSzPct val="86000"/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/>
          </a:p>
          <a:p>
            <a:pPr marL="341313" indent="-341313">
              <a:lnSpc>
                <a:spcPct val="90000"/>
              </a:lnSpc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/>
              <a:t>Responsabilidade Privada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65125"/>
            <a:ext cx="7313613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Tipos de Responsabilidades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381125"/>
            <a:ext cx="7318375" cy="708025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smtClean="0">
                <a:solidFill>
                  <a:srgbClr val="A50021"/>
                </a:solidFill>
              </a:rPr>
              <a:t>RESPONSABILIDADE</a:t>
            </a:r>
          </a:p>
        </p:txBody>
      </p:sp>
      <p:sp>
        <p:nvSpPr>
          <p:cNvPr id="155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420938"/>
            <a:ext cx="9144000" cy="4032250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ea typeface="ＭＳ Ｐゴシック" pitchFamily="34" charset="-128"/>
              </a:rPr>
              <a:t>Constitui o que a classe </a:t>
            </a:r>
            <a:r>
              <a:rPr lang="en-GB" smtClean="0">
                <a:solidFill>
                  <a:srgbClr val="FF0000"/>
                </a:solidFill>
                <a:ea typeface="ＭＳ Ｐゴシック" pitchFamily="34" charset="-128"/>
              </a:rPr>
              <a:t>faz</a:t>
            </a:r>
            <a:r>
              <a:rPr lang="en-GB" smtClean="0">
                <a:ea typeface="ＭＳ Ｐゴシック" pitchFamily="34" charset="-128"/>
              </a:rPr>
              <a:t> ou </a:t>
            </a:r>
            <a:r>
              <a:rPr lang="en-GB" smtClean="0">
                <a:solidFill>
                  <a:srgbClr val="008000"/>
                </a:solidFill>
                <a:ea typeface="ＭＳ Ｐゴシック" pitchFamily="34" charset="-128"/>
              </a:rPr>
              <a:t>sabe: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solidFill>
                <a:srgbClr val="008000"/>
              </a:solidFill>
              <a:ea typeface="ＭＳ Ｐゴシック" pitchFamily="34" charset="-128"/>
            </a:endParaRP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200" smtClean="0"/>
              <a:t>O que um objeto faz = ação que ele realiza!</a:t>
            </a:r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3200" smtClean="0"/>
          </a:p>
          <a:p>
            <a:pPr marL="736600" lvl="1" indent="-27940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200" smtClean="0"/>
              <a:t>O que um objeto sabe = conhecimento que ele mantém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0" y="0"/>
            <a:ext cx="2667000" cy="838200"/>
          </a:xfrm>
          <a:prstGeom prst="wedgeRectCallout">
            <a:avLst>
              <a:gd name="adj1" fmla="val 75444"/>
              <a:gd name="adj2" fmla="val 13011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dirty="0">
                <a:solidFill>
                  <a:srgbClr val="008000"/>
                </a:solidFill>
                <a:latin typeface="Apple Casual"/>
                <a:cs typeface="Apple Casual"/>
              </a:rPr>
              <a:t>Lembrando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446213"/>
            <a:ext cx="7775575" cy="1319212"/>
          </a:xfrm>
        </p:spPr>
        <p:txBody>
          <a:bodyPr>
            <a:spAutoFit/>
          </a:bodyPr>
          <a:lstStyle/>
          <a:p>
            <a:pPr marL="341313" indent="-341313">
              <a:lnSpc>
                <a:spcPct val="90000"/>
              </a:lnSpc>
              <a:buSzPct val="86000"/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/>
          </a:p>
          <a:p>
            <a:pPr marL="341313" indent="-341313">
              <a:lnSpc>
                <a:spcPct val="90000"/>
              </a:lnSpc>
              <a:buSzPct val="51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/>
              <a:t>Caracterize e exemplifique responsabilidade pública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65125"/>
            <a:ext cx="7313613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10 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body"/>
          </p:nvPr>
        </p:nvSpPr>
        <p:spPr>
          <a:xfrm>
            <a:off x="900113" y="1446213"/>
            <a:ext cx="7200900" cy="4457700"/>
          </a:xfrm>
        </p:spPr>
        <p:txBody>
          <a:bodyPr rtlCol="0" anchor="t">
            <a:spAutoFit/>
          </a:bodyPr>
          <a:lstStyle/>
          <a:p>
            <a:pPr marL="457200" indent="-457200" algn="just" fontAlgn="auto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SzPct val="86000"/>
              <a:buFont typeface="Monotype Sorts" charset="2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3200" dirty="0" err="1">
                <a:solidFill>
                  <a:srgbClr val="006600"/>
                </a:solidFill>
              </a:rPr>
              <a:t>Responsabilidade</a:t>
            </a:r>
            <a:r>
              <a:rPr lang="en-GB" sz="3200" dirty="0">
                <a:solidFill>
                  <a:srgbClr val="006600"/>
                </a:solidFill>
              </a:rPr>
              <a:t> </a:t>
            </a:r>
            <a:r>
              <a:rPr lang="en-GB" sz="3200" dirty="0" err="1">
                <a:solidFill>
                  <a:srgbClr val="006600"/>
                </a:solidFill>
              </a:rPr>
              <a:t>Pública</a:t>
            </a:r>
            <a:r>
              <a:rPr lang="en-GB" sz="3200" dirty="0">
                <a:solidFill>
                  <a:srgbClr val="006600"/>
                </a:solidFill>
              </a:rPr>
              <a:t>:</a:t>
            </a:r>
          </a:p>
          <a:p>
            <a:pPr marL="457200" indent="-457200" algn="just" fontAlgn="auto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SzPct val="86000"/>
              <a:buFont typeface="Monotype Sorts" charset="2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3200" dirty="0">
              <a:solidFill>
                <a:srgbClr val="006600"/>
              </a:solidFill>
            </a:endParaRPr>
          </a:p>
          <a:p>
            <a:pPr marL="457200" indent="-457200" algn="just" fontAlgn="auto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Font typeface="Monotype Sorts" charset="2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800" dirty="0" err="1">
                <a:solidFill>
                  <a:srgbClr val="000099"/>
                </a:solidFill>
              </a:rPr>
              <a:t>Pode</a:t>
            </a:r>
            <a:r>
              <a:rPr lang="en-GB" sz="2800" dirty="0">
                <a:solidFill>
                  <a:srgbClr val="000099"/>
                </a:solidFill>
              </a:rPr>
              <a:t> ser </a:t>
            </a:r>
            <a:r>
              <a:rPr lang="en-GB" sz="2800" dirty="0" err="1">
                <a:solidFill>
                  <a:srgbClr val="000099"/>
                </a:solidFill>
              </a:rPr>
              <a:t>solicitada</a:t>
            </a:r>
            <a:r>
              <a:rPr lang="en-GB" sz="2800" dirty="0">
                <a:solidFill>
                  <a:srgbClr val="000099"/>
                </a:solidFill>
              </a:rPr>
              <a:t> </a:t>
            </a:r>
            <a:r>
              <a:rPr lang="en-GB" sz="2800" dirty="0" err="1">
                <a:solidFill>
                  <a:srgbClr val="000099"/>
                </a:solidFill>
              </a:rPr>
              <a:t>para</a:t>
            </a:r>
            <a:r>
              <a:rPr lang="en-GB" sz="2800" dirty="0">
                <a:solidFill>
                  <a:srgbClr val="000099"/>
                </a:solidFill>
              </a:rPr>
              <a:t> </a:t>
            </a:r>
            <a:r>
              <a:rPr lang="en-GB" sz="2800" dirty="0" err="1">
                <a:solidFill>
                  <a:srgbClr val="000099"/>
                </a:solidFill>
              </a:rPr>
              <a:t>colaborar</a:t>
            </a:r>
            <a:r>
              <a:rPr lang="en-GB" sz="2800" dirty="0">
                <a:solidFill>
                  <a:srgbClr val="000099"/>
                </a:solidFill>
              </a:rPr>
              <a:t> com </a:t>
            </a:r>
            <a:r>
              <a:rPr lang="en-GB" sz="2800" dirty="0" err="1">
                <a:solidFill>
                  <a:srgbClr val="000099"/>
                </a:solidFill>
              </a:rPr>
              <a:t>quaisquer</a:t>
            </a:r>
            <a:r>
              <a:rPr lang="en-GB" sz="2800" dirty="0">
                <a:solidFill>
                  <a:srgbClr val="000099"/>
                </a:solidFill>
              </a:rPr>
              <a:t> </a:t>
            </a:r>
            <a:r>
              <a:rPr lang="en-GB" sz="2800" dirty="0" err="1">
                <a:solidFill>
                  <a:srgbClr val="000099"/>
                </a:solidFill>
              </a:rPr>
              <a:t>instâncias</a:t>
            </a:r>
            <a:r>
              <a:rPr lang="en-GB" sz="2800" dirty="0">
                <a:solidFill>
                  <a:srgbClr val="000099"/>
                </a:solidFill>
              </a:rPr>
              <a:t> de classes </a:t>
            </a:r>
            <a:r>
              <a:rPr lang="en-GB" sz="2800" dirty="0" err="1">
                <a:solidFill>
                  <a:srgbClr val="000099"/>
                </a:solidFill>
              </a:rPr>
              <a:t>que</a:t>
            </a:r>
            <a:r>
              <a:rPr lang="en-GB" sz="2800" dirty="0">
                <a:solidFill>
                  <a:srgbClr val="000099"/>
                </a:solidFill>
              </a:rPr>
              <a:t> </a:t>
            </a:r>
            <a:r>
              <a:rPr lang="en-GB" sz="2800" dirty="0" err="1">
                <a:solidFill>
                  <a:srgbClr val="000099"/>
                </a:solidFill>
              </a:rPr>
              <a:t>tenham</a:t>
            </a:r>
            <a:r>
              <a:rPr lang="en-GB" sz="2800" dirty="0">
                <a:solidFill>
                  <a:srgbClr val="000099"/>
                </a:solidFill>
              </a:rPr>
              <a:t> </a:t>
            </a:r>
            <a:r>
              <a:rPr lang="en-GB" sz="2800" dirty="0" err="1">
                <a:solidFill>
                  <a:srgbClr val="000099"/>
                </a:solidFill>
              </a:rPr>
              <a:t>visibilidade</a:t>
            </a:r>
            <a:r>
              <a:rPr lang="en-GB" sz="2800" dirty="0">
                <a:solidFill>
                  <a:srgbClr val="000099"/>
                </a:solidFill>
              </a:rPr>
              <a:t> do </a:t>
            </a:r>
            <a:r>
              <a:rPr lang="en-GB" sz="2800" dirty="0" err="1">
                <a:solidFill>
                  <a:srgbClr val="000099"/>
                </a:solidFill>
              </a:rPr>
              <a:t>objeto</a:t>
            </a:r>
            <a:r>
              <a:rPr lang="en-GB" sz="2800" dirty="0">
                <a:solidFill>
                  <a:srgbClr val="000099"/>
                </a:solidFill>
              </a:rPr>
              <a:t> </a:t>
            </a:r>
            <a:r>
              <a:rPr lang="en-GB" sz="2800" dirty="0" err="1">
                <a:solidFill>
                  <a:srgbClr val="000099"/>
                </a:solidFill>
              </a:rPr>
              <a:t>da</a:t>
            </a:r>
            <a:r>
              <a:rPr lang="en-GB" sz="2800" dirty="0">
                <a:solidFill>
                  <a:srgbClr val="000099"/>
                </a:solidFill>
              </a:rPr>
              <a:t> </a:t>
            </a:r>
            <a:r>
              <a:rPr lang="en-GB" sz="2800" dirty="0" err="1">
                <a:solidFill>
                  <a:srgbClr val="000099"/>
                </a:solidFill>
              </a:rPr>
              <a:t>classe</a:t>
            </a:r>
            <a:endParaRPr lang="en-GB" sz="2800" dirty="0">
              <a:solidFill>
                <a:srgbClr val="000099"/>
              </a:solidFill>
            </a:endParaRPr>
          </a:p>
          <a:p>
            <a:pPr marL="457200" indent="-457200" algn="just" fontAlgn="auto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Font typeface="Monotype Sorts" charset="2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800" dirty="0">
              <a:solidFill>
                <a:srgbClr val="000099"/>
              </a:solidFill>
            </a:endParaRPr>
          </a:p>
          <a:p>
            <a:pPr marL="457200" indent="-457200" algn="just" fontAlgn="auto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Font typeface="Monotype Sorts" charset="2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800" dirty="0" err="1">
                <a:solidFill>
                  <a:srgbClr val="000099"/>
                </a:solidFill>
              </a:rPr>
              <a:t>Corresponde</a:t>
            </a:r>
            <a:r>
              <a:rPr lang="en-GB" sz="2800" dirty="0">
                <a:solidFill>
                  <a:srgbClr val="000099"/>
                </a:solidFill>
              </a:rPr>
              <a:t> a </a:t>
            </a:r>
            <a:r>
              <a:rPr lang="en-GB" sz="2800" dirty="0" err="1">
                <a:solidFill>
                  <a:srgbClr val="000099"/>
                </a:solidFill>
              </a:rPr>
              <a:t>colaboração</a:t>
            </a:r>
            <a:r>
              <a:rPr lang="en-GB" sz="2800" dirty="0">
                <a:solidFill>
                  <a:srgbClr val="000099"/>
                </a:solidFill>
              </a:rPr>
              <a:t> de </a:t>
            </a:r>
            <a:r>
              <a:rPr lang="en-GB" sz="2800" dirty="0" err="1">
                <a:solidFill>
                  <a:srgbClr val="000099"/>
                </a:solidFill>
              </a:rPr>
              <a:t>responsabilidade</a:t>
            </a:r>
            <a:r>
              <a:rPr lang="en-GB" sz="2800" dirty="0">
                <a:solidFill>
                  <a:srgbClr val="000099"/>
                </a:solidFill>
              </a:rPr>
              <a:t> de </a:t>
            </a:r>
            <a:r>
              <a:rPr lang="en-GB" sz="2800" dirty="0" err="1">
                <a:solidFill>
                  <a:srgbClr val="000099"/>
                </a:solidFill>
              </a:rPr>
              <a:t>instância</a:t>
            </a:r>
            <a:r>
              <a:rPr lang="en-GB" sz="2800" dirty="0">
                <a:solidFill>
                  <a:srgbClr val="000099"/>
                </a:solidFill>
              </a:rPr>
              <a:t> </a:t>
            </a:r>
            <a:r>
              <a:rPr lang="en-GB" sz="2800" dirty="0" err="1" smtClean="0">
                <a:solidFill>
                  <a:srgbClr val="000099"/>
                </a:solidFill>
              </a:rPr>
              <a:t>da</a:t>
            </a:r>
            <a:r>
              <a:rPr lang="en-GB" sz="2800" dirty="0" smtClean="0">
                <a:solidFill>
                  <a:srgbClr val="000099"/>
                </a:solidFill>
              </a:rPr>
              <a:t> </a:t>
            </a:r>
            <a:r>
              <a:rPr lang="en-GB" sz="2800" dirty="0" err="1" smtClean="0">
                <a:solidFill>
                  <a:srgbClr val="000099"/>
                </a:solidFill>
              </a:rPr>
              <a:t>própria</a:t>
            </a:r>
            <a:r>
              <a:rPr lang="en-GB" sz="2800" dirty="0" smtClean="0">
                <a:solidFill>
                  <a:srgbClr val="000099"/>
                </a:solidFill>
              </a:rPr>
              <a:t> </a:t>
            </a:r>
            <a:r>
              <a:rPr lang="en-GB" sz="2800" dirty="0" err="1" smtClean="0">
                <a:solidFill>
                  <a:srgbClr val="000099"/>
                </a:solidFill>
              </a:rPr>
              <a:t>classe</a:t>
            </a:r>
            <a:r>
              <a:rPr lang="en-GB" sz="2800" dirty="0" smtClean="0">
                <a:solidFill>
                  <a:srgbClr val="000099"/>
                </a:solidFill>
              </a:rPr>
              <a:t> </a:t>
            </a:r>
            <a:r>
              <a:rPr lang="en-GB" sz="2800" dirty="0" err="1" smtClean="0">
                <a:solidFill>
                  <a:srgbClr val="000099"/>
                </a:solidFill>
              </a:rPr>
              <a:t>da</a:t>
            </a:r>
            <a:r>
              <a:rPr lang="en-GB" sz="2800" dirty="0" smtClean="0">
                <a:solidFill>
                  <a:srgbClr val="000099"/>
                </a:solidFill>
              </a:rPr>
              <a:t> </a:t>
            </a:r>
            <a:r>
              <a:rPr lang="en-GB" sz="2800" dirty="0" err="1" smtClean="0">
                <a:solidFill>
                  <a:srgbClr val="000099"/>
                </a:solidFill>
              </a:rPr>
              <a:t>responsabilidade</a:t>
            </a:r>
            <a:r>
              <a:rPr lang="en-GB" sz="2800" dirty="0" smtClean="0">
                <a:solidFill>
                  <a:srgbClr val="000099"/>
                </a:solidFill>
              </a:rPr>
              <a:t> </a:t>
            </a:r>
            <a:r>
              <a:rPr lang="en-GB" sz="2800" dirty="0" err="1" smtClean="0">
                <a:solidFill>
                  <a:srgbClr val="000099"/>
                </a:solidFill>
              </a:rPr>
              <a:t>pública</a:t>
            </a:r>
            <a:r>
              <a:rPr lang="en-GB" sz="2800" dirty="0" smtClean="0">
                <a:solidFill>
                  <a:srgbClr val="000099"/>
                </a:solidFill>
              </a:rPr>
              <a:t> </a:t>
            </a:r>
            <a:r>
              <a:rPr lang="en-GB" sz="2800" dirty="0" err="1" smtClean="0">
                <a:solidFill>
                  <a:srgbClr val="000099"/>
                </a:solidFill>
              </a:rPr>
              <a:t>ou</a:t>
            </a:r>
            <a:r>
              <a:rPr lang="en-GB" sz="2800" dirty="0" smtClean="0">
                <a:solidFill>
                  <a:srgbClr val="000099"/>
                </a:solidFill>
              </a:rPr>
              <a:t> de </a:t>
            </a:r>
            <a:r>
              <a:rPr lang="en-GB" sz="2800" dirty="0" err="1">
                <a:solidFill>
                  <a:srgbClr val="000099"/>
                </a:solidFill>
              </a:rPr>
              <a:t>outra</a:t>
            </a:r>
            <a:r>
              <a:rPr lang="en-GB" sz="2800" dirty="0">
                <a:solidFill>
                  <a:srgbClr val="000099"/>
                </a:solidFill>
              </a:rPr>
              <a:t> </a:t>
            </a:r>
            <a:r>
              <a:rPr lang="en-GB" sz="2800" dirty="0" err="1">
                <a:solidFill>
                  <a:srgbClr val="000099"/>
                </a:solidFill>
              </a:rPr>
              <a:t>classe</a:t>
            </a:r>
            <a:endParaRPr lang="en-GB" sz="2800" dirty="0">
              <a:solidFill>
                <a:srgbClr val="000099"/>
              </a:solidFill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title" idx="1"/>
          </p:nvPr>
        </p:nvSpPr>
        <p:spPr>
          <a:xfrm>
            <a:off x="914400" y="365125"/>
            <a:ext cx="7313613" cy="641350"/>
          </a:xfrm>
        </p:spPr>
        <p:txBody>
          <a:bodyPr rtlCol="0" anchor="ctr">
            <a:spAutoFit/>
          </a:bodyPr>
          <a:lstStyle/>
          <a:p>
            <a:pPr marL="0" indent="0" algn="ctr" fontAlgn="auto">
              <a:spcBef>
                <a:spcPct val="0"/>
              </a:spcBef>
              <a:spcAft>
                <a:spcPts val="0"/>
              </a:spcAft>
              <a:buClr>
                <a:srgbClr val="9A0000"/>
              </a:buClr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3600">
                <a:solidFill>
                  <a:srgbClr val="9A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Uma Solução para a Atividade 10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Exemplo</a:t>
            </a:r>
            <a:endParaRPr lang="pt-BR" smtClean="0"/>
          </a:p>
        </p:txBody>
      </p:sp>
      <p:grpSp>
        <p:nvGrpSpPr>
          <p:cNvPr id="161794" name="Group 12"/>
          <p:cNvGrpSpPr>
            <a:grpSpLocks/>
          </p:cNvGrpSpPr>
          <p:nvPr/>
        </p:nvGrpSpPr>
        <p:grpSpPr bwMode="auto">
          <a:xfrm>
            <a:off x="395288" y="1341438"/>
            <a:ext cx="8353425" cy="4392612"/>
            <a:chOff x="395288" y="1341438"/>
            <a:chExt cx="8353425" cy="4392612"/>
          </a:xfrm>
        </p:grpSpPr>
        <p:grpSp>
          <p:nvGrpSpPr>
            <p:cNvPr id="161796" name="Group 13"/>
            <p:cNvGrpSpPr>
              <a:grpSpLocks/>
            </p:cNvGrpSpPr>
            <p:nvPr/>
          </p:nvGrpSpPr>
          <p:grpSpPr bwMode="auto">
            <a:xfrm>
              <a:off x="395288" y="1341438"/>
              <a:ext cx="8353425" cy="4392612"/>
              <a:chOff x="249" y="845"/>
              <a:chExt cx="5262" cy="2767"/>
            </a:xfrm>
          </p:grpSpPr>
          <p:grpSp>
            <p:nvGrpSpPr>
              <p:cNvPr id="161798" name="Group 6"/>
              <p:cNvGrpSpPr>
                <a:grpSpLocks/>
              </p:cNvGrpSpPr>
              <p:nvPr/>
            </p:nvGrpSpPr>
            <p:grpSpPr bwMode="auto">
              <a:xfrm>
                <a:off x="249" y="845"/>
                <a:ext cx="5262" cy="2767"/>
                <a:chOff x="0" y="845"/>
                <a:chExt cx="5454" cy="2540"/>
              </a:xfrm>
            </p:grpSpPr>
            <p:pic>
              <p:nvPicPr>
                <p:cNvPr id="161801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679" y="845"/>
                  <a:ext cx="3775" cy="14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1802" name="Picture 4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0" y="1782"/>
                  <a:ext cx="1701" cy="16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61799" name="Picture 9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789" y="2795"/>
                <a:ext cx="1883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1800" name="Line 12"/>
              <p:cNvSpPr>
                <a:spLocks noChangeShapeType="1"/>
              </p:cNvSpPr>
              <p:nvPr/>
            </p:nvSpPr>
            <p:spPr bwMode="auto">
              <a:xfrm flipV="1">
                <a:off x="3742" y="2024"/>
                <a:ext cx="680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471488" y="5291138"/>
              <a:ext cx="1509712" cy="1587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Line Callout 1 (Accent Bar) 8"/>
          <p:cNvSpPr/>
          <p:nvPr/>
        </p:nvSpPr>
        <p:spPr>
          <a:xfrm>
            <a:off x="2209800" y="5943600"/>
            <a:ext cx="4419600" cy="381000"/>
          </a:xfrm>
          <a:prstGeom prst="accentCallout1">
            <a:avLst>
              <a:gd name="adj1" fmla="val 18750"/>
              <a:gd name="adj2" fmla="val -8333"/>
              <a:gd name="adj3" fmla="val -166514"/>
              <a:gd name="adj4" fmla="val -3229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dirty="0">
                <a:solidFill>
                  <a:srgbClr val="FF0000"/>
                </a:solidFill>
                <a:latin typeface="Apple Casual"/>
                <a:cs typeface="Apple Casual"/>
              </a:rPr>
              <a:t>Exemplo de Delegação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/>
          </p:nvPr>
        </p:nvSpPr>
        <p:spPr>
          <a:xfrm>
            <a:off x="684213" y="1446213"/>
            <a:ext cx="7775575" cy="1319212"/>
          </a:xfrm>
        </p:spPr>
        <p:txBody>
          <a:bodyPr rtlCol="0" anchor="t">
            <a:spAutoFit/>
          </a:bodyPr>
          <a:lstStyle/>
          <a:p>
            <a:pPr marL="341313" indent="-341313" algn="just" fontAlgn="auto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SzPct val="86000"/>
              <a:buFont typeface="Monotype Sorts" charset="2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800">
              <a:solidFill>
                <a:srgbClr val="000099"/>
              </a:solidFill>
            </a:endParaRPr>
          </a:p>
          <a:p>
            <a:pPr marL="341313" indent="-341313" algn="just" fontAlgn="auto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9999"/>
              </a:buClr>
              <a:buSzPct val="51000"/>
              <a:buFont typeface="Monotype Sorts" charset="2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800">
                <a:solidFill>
                  <a:srgbClr val="000099"/>
                </a:solidFill>
              </a:rPr>
              <a:t>Caracterize e exemplifique responsabilidade privada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title" idx="1"/>
          </p:nvPr>
        </p:nvSpPr>
        <p:spPr>
          <a:xfrm>
            <a:off x="914400" y="365125"/>
            <a:ext cx="7313613" cy="641350"/>
          </a:xfrm>
        </p:spPr>
        <p:txBody>
          <a:bodyPr rtlCol="0" anchor="ctr">
            <a:spAutoFit/>
          </a:bodyPr>
          <a:lstStyle/>
          <a:p>
            <a:pPr marL="0" indent="0" algn="ctr" fontAlgn="auto">
              <a:spcBef>
                <a:spcPct val="0"/>
              </a:spcBef>
              <a:spcAft>
                <a:spcPts val="0"/>
              </a:spcAft>
              <a:buClr>
                <a:srgbClr val="9A0000"/>
              </a:buClr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3600">
                <a:solidFill>
                  <a:srgbClr val="9A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Atividade 11 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57288"/>
            <a:ext cx="7200900" cy="3733800"/>
          </a:xfrm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buSzPct val="92000"/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600" smtClean="0"/>
          </a:p>
          <a:p>
            <a:pPr marL="457200" indent="-457200">
              <a:lnSpc>
                <a:spcPct val="90000"/>
              </a:lnSpc>
              <a:buSzPct val="55000"/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FF0000"/>
                </a:solidFill>
              </a:rPr>
              <a:t>Responsabilidade Privada:</a:t>
            </a:r>
          </a:p>
          <a:p>
            <a:pPr marL="457200" indent="-457200">
              <a:lnSpc>
                <a:spcPct val="90000"/>
              </a:lnSpc>
              <a:buSzPct val="55000"/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>
              <a:solidFill>
                <a:srgbClr val="006600"/>
              </a:solidFill>
            </a:endParaRPr>
          </a:p>
          <a:p>
            <a:pPr marL="457200" indent="-457200">
              <a:lnSpc>
                <a:spcPct val="90000"/>
              </a:lnSpc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600" smtClean="0"/>
              <a:t>É parte do funcionamento interno da classe</a:t>
            </a:r>
          </a:p>
          <a:p>
            <a:pPr marL="914400" lvl="1" indent="-457200">
              <a:lnSpc>
                <a:spcPct val="90000"/>
              </a:lnSpc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600" smtClean="0"/>
          </a:p>
          <a:p>
            <a:pPr marL="457200" indent="-457200">
              <a:lnSpc>
                <a:spcPct val="90000"/>
              </a:lnSpc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600" smtClean="0"/>
              <a:t>Não pode ser solicitada por outras instâncias de quaisquer classes, inclusive da própria classe da responsabilidade privada</a:t>
            </a: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65125"/>
            <a:ext cx="7313613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Uma Solução para a Atividade 11</a:t>
            </a:r>
          </a:p>
        </p:txBody>
      </p:sp>
      <p:sp>
        <p:nvSpPr>
          <p:cNvPr id="164867" name="Text Box 4"/>
          <p:cNvSpPr txBox="1">
            <a:spLocks noChangeArrowheads="1"/>
          </p:cNvSpPr>
          <p:nvPr/>
        </p:nvSpPr>
        <p:spPr bwMode="auto">
          <a:xfrm>
            <a:off x="8323263" y="5753100"/>
            <a:ext cx="569912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  <a:latin typeface="Calibri" pitchFamily="34" charset="0"/>
              </a:rPr>
              <a:t>&gt;&gt;&gt;</a:t>
            </a:r>
            <a:endParaRPr lang="en-US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57288"/>
            <a:ext cx="7200900" cy="3709987"/>
          </a:xfrm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buSzPct val="92000"/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600" smtClean="0"/>
          </a:p>
          <a:p>
            <a:pPr marL="457200" indent="-457200">
              <a:lnSpc>
                <a:spcPct val="90000"/>
              </a:lnSpc>
              <a:buSzPct val="55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600" smtClean="0"/>
          </a:p>
          <a:p>
            <a:pPr marL="457200" indent="-457200">
              <a:lnSpc>
                <a:spcPct val="90000"/>
              </a:lnSpc>
              <a:buFont typeface="Monotype Sorts"/>
              <a:buAutoNum type="arabicPeriod" startAt="3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600" smtClean="0"/>
              <a:t>Em</a:t>
            </a:r>
            <a:r>
              <a:rPr lang="en-GB" sz="2600" smtClean="0"/>
              <a:t> especial, não pode ser colaboradora de responsabilidades de instâncias de classes relacionadas por subclasseamento</a:t>
            </a:r>
          </a:p>
          <a:p>
            <a:pPr marL="457200" indent="-457200">
              <a:lnSpc>
                <a:spcPct val="90000"/>
              </a:lnSpc>
              <a:buFont typeface="Monotype Sorts"/>
              <a:buAutoNum type="arabicPeriod" startAt="3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600" smtClean="0"/>
          </a:p>
          <a:p>
            <a:pPr marL="457200" indent="-457200">
              <a:lnSpc>
                <a:spcPct val="90000"/>
              </a:lnSpc>
              <a:buFont typeface="Monotype Sorts"/>
              <a:buAutoNum type="arabicPeriod" startAt="3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600" smtClean="0"/>
              <a:t>É colaboração interna de responsabilidade privada ou pública da instância da própria classe</a:t>
            </a: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7313613" cy="106680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smtClean="0"/>
              <a:t>Uma Solução para a Atividade 11 (cont.)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57288"/>
            <a:ext cx="7200900" cy="2084387"/>
          </a:xfrm>
        </p:spPr>
        <p:txBody>
          <a:bodyPr rtlCol="0">
            <a:spAutoFit/>
          </a:bodyPr>
          <a:lstStyle/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SzPct val="92000"/>
              <a:buFont typeface="Monotype Sorts" pitchFamily="-110" charset="2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600" dirty="0"/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SzPct val="55000"/>
              <a:buFont typeface="Monotype Sorts" pitchFamily="-110" charset="2"/>
              <a:buChar char="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600" dirty="0" smtClean="0"/>
          </a:p>
          <a:p>
            <a:pPr marL="514350" indent="-514350" fontAlgn="auto">
              <a:lnSpc>
                <a:spcPct val="90000"/>
              </a:lnSpc>
              <a:spcAft>
                <a:spcPts val="0"/>
              </a:spcAft>
              <a:buFont typeface="+mj-lt"/>
              <a:buAutoNum type="arabicPeriod" startAt="5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x-none" sz="2600" smtClean="0"/>
              <a:t>Não deve ser mantida na classe se não for colaboradora direta ou indireta de responsabilidade pública</a:t>
            </a:r>
            <a:endParaRPr lang="en-GB" sz="2600" dirty="0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7313613" cy="106680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smtClean="0"/>
              <a:t>Uma Solução para a Atividade 11 (cont.)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7318375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1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84313"/>
            <a:ext cx="7386638" cy="3367087"/>
          </a:xfrm>
        </p:spPr>
        <p:txBody>
          <a:bodyPr>
            <a:spAutoFit/>
          </a:bodyPr>
          <a:lstStyle/>
          <a:p>
            <a:pPr marL="336550" indent="-33655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ea typeface="ＭＳ Ｐゴシック" pitchFamily="34" charset="-128"/>
              </a:rPr>
              <a:t>Provinha sobre os conceitos básicos de orientação a objetos em Java</a:t>
            </a: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ea typeface="ＭＳ Ｐゴシック" pitchFamily="34" charset="-128"/>
            </a:endParaRPr>
          </a:p>
          <a:p>
            <a:pPr marL="336550" indent="-336550">
              <a:buFont typeface="Monotype Sorts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ea typeface="ＭＳ Ｐゴシック" pitchFamily="34" charset="-128"/>
              </a:rPr>
              <a:t>Tempo: 20m - Individual</a:t>
            </a:r>
          </a:p>
          <a:p>
            <a:pPr marL="736600" lvl="1" indent="-27940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marL="736600" lvl="1" indent="-279400">
              <a:buFont typeface="Monotype Sorts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446213"/>
            <a:ext cx="7200900" cy="4306887"/>
          </a:xfrm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/>
          </a:p>
          <a:p>
            <a:pPr marL="457200" indent="-457200">
              <a:lnSpc>
                <a:spcPct val="90000"/>
              </a:lnSpc>
              <a:buSzPct val="86000"/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/>
              <a:t>Como definir se uma responsabilidade é pública ou privada?</a:t>
            </a:r>
          </a:p>
          <a:p>
            <a:pPr marL="457200" indent="-457200">
              <a:lnSpc>
                <a:spcPct val="90000"/>
              </a:lnSpc>
              <a:buSzPct val="86000"/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/>
          </a:p>
          <a:p>
            <a:pPr marL="457200" indent="-457200">
              <a:lnSpc>
                <a:spcPct val="90000"/>
              </a:lnSpc>
              <a:buSzPct val="86000"/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/>
              <a:t>O que diferencia uma responsabilidade pública de uma privada?</a:t>
            </a:r>
          </a:p>
          <a:p>
            <a:pPr marL="457200" indent="-457200">
              <a:lnSpc>
                <a:spcPct val="90000"/>
              </a:lnSpc>
              <a:buSzPct val="86000"/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/>
          </a:p>
          <a:p>
            <a:pPr marL="457200" indent="-457200">
              <a:lnSpc>
                <a:spcPct val="90000"/>
              </a:lnSpc>
              <a:buSzPct val="86000"/>
              <a:buFont typeface="Monotype Sorts"/>
              <a:buAutoNum type="arabicPeriod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/>
              <a:t>É possível que uma responsabilidade acabe não sendo classificada como pública nem como privada?</a:t>
            </a: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65125"/>
            <a:ext cx="7313613" cy="641350"/>
          </a:xfrm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Atividade 12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412875"/>
            <a:ext cx="7272337" cy="3711575"/>
          </a:xfrm>
        </p:spPr>
        <p:txBody>
          <a:bodyPr>
            <a:spAutoFit/>
          </a:bodyPr>
          <a:lstStyle/>
          <a:p>
            <a:pPr marL="341313" indent="-341313"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/>
              <a:t>Contrato é o conjunto de serviços/comportamentos de um objeto que pode ser requisitado por (para colaborar com) outros objetos</a:t>
            </a:r>
          </a:p>
          <a:p>
            <a:pPr marL="341313" indent="-341313">
              <a:buSzPct val="86000"/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/>
          </a:p>
          <a:p>
            <a:pPr marL="341313" indent="-341313"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/>
              <a:t>Corresponde aos métodos que respondem diretamente às mensagens de objetos de outras classes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28600"/>
            <a:ext cx="7313613" cy="914400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800000"/>
                </a:solidFill>
              </a:rPr>
              <a:t>Contrato de uma Classe</a:t>
            </a:r>
          </a:p>
        </p:txBody>
      </p:sp>
      <p:sp>
        <p:nvSpPr>
          <p:cNvPr id="173059" name="Text Box 4"/>
          <p:cNvSpPr txBox="1">
            <a:spLocks noChangeArrowheads="1"/>
          </p:cNvSpPr>
          <p:nvPr/>
        </p:nvSpPr>
        <p:spPr bwMode="auto">
          <a:xfrm>
            <a:off x="8323263" y="5753100"/>
            <a:ext cx="569912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  <a:latin typeface="Calibri" pitchFamily="34" charset="0"/>
              </a:rPr>
              <a:t>&gt;&gt;&gt;</a:t>
            </a:r>
            <a:endParaRPr 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352800" y="4540250"/>
            <a:ext cx="3429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>
                <a:solidFill>
                  <a:srgbClr val="008000"/>
                </a:solidFill>
                <a:latin typeface="Calibri" pitchFamily="34" charset="0"/>
              </a:rPr>
              <a:t>= métodos públicos</a:t>
            </a:r>
            <a:endParaRPr lang="pt-BR" sz="3200">
              <a:solidFill>
                <a:srgbClr val="008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412875"/>
            <a:ext cx="7272337" cy="3963988"/>
          </a:xfrm>
        </p:spPr>
        <p:txBody>
          <a:bodyPr>
            <a:spAutoFit/>
          </a:bodyPr>
          <a:lstStyle/>
          <a:p>
            <a:pPr marL="341313" indent="-341313"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mtClean="0"/>
          </a:p>
          <a:p>
            <a:pPr marL="341313" indent="-341313"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/>
              <a:t>Contrato também é conhecido por:</a:t>
            </a:r>
          </a:p>
          <a:p>
            <a:pPr marL="741363" lvl="1" indent="-284163">
              <a:lnSpc>
                <a:spcPct val="110000"/>
              </a:lnSpc>
              <a:buSzPct val="40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Conjunto de Responsabilidades Públicas</a:t>
            </a:r>
          </a:p>
          <a:p>
            <a:pPr marL="741363" lvl="1" indent="-284163">
              <a:lnSpc>
                <a:spcPct val="110000"/>
              </a:lnSpc>
              <a:buSzPct val="40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Protocolo</a:t>
            </a:r>
          </a:p>
          <a:p>
            <a:pPr marL="741363" lvl="1" indent="-284163">
              <a:lnSpc>
                <a:spcPct val="110000"/>
              </a:lnSpc>
              <a:buSzPct val="40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Interface Padrão</a:t>
            </a:r>
          </a:p>
          <a:p>
            <a:pPr marL="741363" lvl="1" indent="-284163">
              <a:lnSpc>
                <a:spcPct val="110000"/>
              </a:lnSpc>
              <a:buSzPct val="40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Interface Externa</a:t>
            </a:r>
          </a:p>
          <a:p>
            <a:pPr marL="741363" lvl="1" indent="-284163">
              <a:lnSpc>
                <a:spcPct val="110000"/>
              </a:lnSpc>
              <a:buSzPct val="40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Interface da classe</a:t>
            </a: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28600"/>
            <a:ext cx="7313613" cy="914400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solidFill>
                  <a:srgbClr val="800000"/>
                </a:solidFill>
              </a:rPr>
              <a:t>Contrato de uma Classe (cont.)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body"/>
          </p:nvPr>
        </p:nvSpPr>
        <p:spPr>
          <a:xfrm>
            <a:off x="250825" y="412750"/>
            <a:ext cx="8497888" cy="6443663"/>
          </a:xfrm>
          <a:solidFill>
            <a:schemeClr val="bg1"/>
          </a:solidFill>
        </p:spPr>
        <p:txBody>
          <a:bodyPr anchor="t">
            <a:spAutoFit/>
          </a:bodyPr>
          <a:lstStyle/>
          <a:p>
            <a:pPr marL="341313" indent="-341313" algn="just">
              <a:lnSpc>
                <a:spcPts val="2613"/>
              </a:lnSpc>
              <a:spcBef>
                <a:spcPts val="588"/>
              </a:spcBef>
              <a:buClr>
                <a:srgbClr val="009999"/>
              </a:buClr>
              <a:buFont typeface="Monotype Sorts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smtClean="0">
              <a:solidFill>
                <a:srgbClr val="000099"/>
              </a:solidFill>
            </a:endParaRPr>
          </a:p>
          <a:p>
            <a:pPr marL="341313" indent="-34131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000099"/>
                </a:solidFill>
              </a:rPr>
              <a:t>Sobre Herança:</a:t>
            </a:r>
          </a:p>
          <a:p>
            <a:pPr marL="741363" lvl="1" indent="-28416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>
                <a:solidFill>
                  <a:srgbClr val="000099"/>
                </a:solidFill>
              </a:rPr>
              <a:t>Especialização</a:t>
            </a:r>
          </a:p>
          <a:p>
            <a:pPr marL="741363" lvl="1" indent="-28416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>
                <a:solidFill>
                  <a:srgbClr val="000099"/>
                </a:solidFill>
              </a:rPr>
              <a:t>Dynamic Binding (ligação dinâmica)</a:t>
            </a:r>
          </a:p>
          <a:p>
            <a:pPr marL="741363" lvl="1" indent="-28416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>
                <a:solidFill>
                  <a:srgbClr val="000099"/>
                </a:solidFill>
              </a:rPr>
              <a:t>Overloading</a:t>
            </a:r>
          </a:p>
          <a:p>
            <a:pPr marL="741363" lvl="1" indent="-28416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>
                <a:solidFill>
                  <a:srgbClr val="000099"/>
                </a:solidFill>
              </a:rPr>
              <a:t>Overriding</a:t>
            </a:r>
          </a:p>
          <a:p>
            <a:pPr marL="741363" lvl="1" indent="-28416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>
                <a:solidFill>
                  <a:srgbClr val="000099"/>
                </a:solidFill>
              </a:rPr>
              <a:t>Princípio da substituição</a:t>
            </a:r>
          </a:p>
          <a:p>
            <a:pPr marL="741363" lvl="1" indent="-28416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>
                <a:solidFill>
                  <a:srgbClr val="000099"/>
                </a:solidFill>
              </a:rPr>
              <a:t>Polimorfismo</a:t>
            </a:r>
          </a:p>
          <a:p>
            <a:pPr marL="341313" indent="-34131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000099"/>
                </a:solidFill>
              </a:rPr>
              <a:t>Linguagem Estaticamente Tipada</a:t>
            </a:r>
          </a:p>
          <a:p>
            <a:pPr marL="341313" indent="-34131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000099"/>
                </a:solidFill>
              </a:rPr>
              <a:t>Linguagem Dinamicamente Tipada</a:t>
            </a:r>
          </a:p>
          <a:p>
            <a:pPr marL="341313" indent="-34131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000099"/>
                </a:solidFill>
              </a:rPr>
              <a:t>Classe ou tipo estático de uma variável</a:t>
            </a:r>
          </a:p>
          <a:p>
            <a:pPr marL="341313" indent="-34131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smtClean="0">
                <a:solidFill>
                  <a:srgbClr val="000099"/>
                </a:solidFill>
              </a:rPr>
              <a:t>Classe ou tipo dinâmico de uma variável</a:t>
            </a:r>
          </a:p>
          <a:p>
            <a:pPr marL="341313" indent="-341313" algn="just">
              <a:spcBef>
                <a:spcPts val="588"/>
              </a:spcBef>
              <a:buClr>
                <a:srgbClr val="009999"/>
              </a:buClr>
              <a:buSzPct val="86000"/>
              <a:buFont typeface="Monotype Sorts"/>
              <a:buBlip>
                <a:blip r:embed="rId3"/>
              </a:buBlip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895600" y="2438400"/>
            <a:ext cx="4038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pt-BR" sz="9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raggadocio"/>
                <a:cs typeface="Braggadocio"/>
              </a:rPr>
              <a:t>FIM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</TotalTime>
  <Words>2199</Words>
  <Application>Microsoft Office PowerPoint</Application>
  <PresentationFormat>Apresentação na tela (4:3)</PresentationFormat>
  <Paragraphs>602</Paragraphs>
  <Slides>94</Slides>
  <Notes>68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94</vt:i4>
      </vt:variant>
    </vt:vector>
  </HeadingPairs>
  <TitlesOfParts>
    <vt:vector size="95" baseType="lpstr">
      <vt:lpstr>Office Theme</vt:lpstr>
      <vt:lpstr>CES-28 Fundamentos de Engenharia de Software  Conceitos Básicos de Orientação a Objetos</vt:lpstr>
      <vt:lpstr>Slide 2</vt:lpstr>
      <vt:lpstr>Engenheira de Computação, a nova profissão da Barbie lançada em 2010 </vt:lpstr>
      <vt:lpstr>Slide 4</vt:lpstr>
      <vt:lpstr>Slide 5</vt:lpstr>
      <vt:lpstr>Soft Eng, não “programmer” em 10o: Comp. Sys. Analyst em 13o: network admin</vt:lpstr>
      <vt:lpstr>Slide 7</vt:lpstr>
      <vt:lpstr>Objetivos Instrucionais</vt:lpstr>
      <vt:lpstr>Atividade 1</vt:lpstr>
      <vt:lpstr>Atividade 2</vt:lpstr>
      <vt:lpstr>Uma Solução para a Atividade 2</vt:lpstr>
      <vt:lpstr>Slide 12</vt:lpstr>
      <vt:lpstr>Slide 13</vt:lpstr>
      <vt:lpstr>Atividade 3</vt:lpstr>
      <vt:lpstr>Slide 15</vt:lpstr>
      <vt:lpstr>Atividade 4</vt:lpstr>
      <vt:lpstr>Uma Solução para a Atividade 4</vt:lpstr>
      <vt:lpstr>Uma Solução para a Atividade 4</vt:lpstr>
      <vt:lpstr>RESPONSABILIDADE</vt:lpstr>
      <vt:lpstr>Atividade 5</vt:lpstr>
      <vt:lpstr>Uma Solução da Atividade 5 </vt:lpstr>
      <vt:lpstr>Uma Solução da Atividade 5 </vt:lpstr>
      <vt:lpstr>Atividade 6</vt:lpstr>
      <vt:lpstr>Uma Solução para a Atividade 6</vt:lpstr>
      <vt:lpstr>Atividade 7</vt:lpstr>
      <vt:lpstr>Uma Solução para a Atividade 7</vt:lpstr>
      <vt:lpstr>Atividade 7</vt:lpstr>
      <vt:lpstr>Atividade 8</vt:lpstr>
      <vt:lpstr>Uma Solução para a Atividade 8</vt:lpstr>
      <vt:lpstr>Atividade 9</vt:lpstr>
      <vt:lpstr>Uma Solução para a Atividade 9</vt:lpstr>
      <vt:lpstr>Uma Solução para a Atividade 9</vt:lpstr>
      <vt:lpstr>COLABORAÇÃO</vt:lpstr>
      <vt:lpstr>Atividade 10</vt:lpstr>
      <vt:lpstr>Uma Solução para a Atividade 10</vt:lpstr>
      <vt:lpstr>Diagrama de Classes UML</vt:lpstr>
      <vt:lpstr>Classe em UML: uma Forma de Representação</vt:lpstr>
      <vt:lpstr>Classe em UML:  Outras Formas de Representação</vt:lpstr>
      <vt:lpstr>Diagrama de Herança</vt:lpstr>
      <vt:lpstr>Exemplo de Diagrama de Herança</vt:lpstr>
      <vt:lpstr>Identificação dos Relacionamentos</vt:lpstr>
      <vt:lpstr>Identificação dos Relacionamentos</vt:lpstr>
      <vt:lpstr>Atividade 1: Definir as associações e as multiplicidades</vt:lpstr>
      <vt:lpstr>Uma Solução para a Atividade 1</vt:lpstr>
      <vt:lpstr>Atividade 2</vt:lpstr>
      <vt:lpstr>Uma Solução para a Atividade 2</vt:lpstr>
      <vt:lpstr>Uma Solução para a Atividade 2</vt:lpstr>
      <vt:lpstr>Uma Solução para a Atividade 2</vt:lpstr>
      <vt:lpstr>Agregação</vt:lpstr>
      <vt:lpstr>Agregação: Código Implícito</vt:lpstr>
      <vt:lpstr>Atividade 3</vt:lpstr>
      <vt:lpstr>Uma Solução para a Atividade 3</vt:lpstr>
      <vt:lpstr>Uma Solução para a Atividade 3</vt:lpstr>
      <vt:lpstr>Composição</vt:lpstr>
      <vt:lpstr>Composição</vt:lpstr>
      <vt:lpstr>Composição</vt:lpstr>
      <vt:lpstr>Atividade 4</vt:lpstr>
      <vt:lpstr>Uma Solução para a Atividade 4</vt:lpstr>
      <vt:lpstr>Identificação dos Relacionamentos</vt:lpstr>
      <vt:lpstr>Atividade 5</vt:lpstr>
      <vt:lpstr>Uma Solução para a Atividade 5</vt:lpstr>
      <vt:lpstr>Identificação dos Relacionamentos</vt:lpstr>
      <vt:lpstr>Atividade 6</vt:lpstr>
      <vt:lpstr>Uma Solução para a Atividade 6</vt:lpstr>
      <vt:lpstr>Uma Solução para a Atividade 6</vt:lpstr>
      <vt:lpstr>Atividade 7</vt:lpstr>
      <vt:lpstr>Uma Solução para a Atividade 7</vt:lpstr>
      <vt:lpstr>Atividade 7A</vt:lpstr>
      <vt:lpstr>Implementação de Associações</vt:lpstr>
      <vt:lpstr>Atividade 8</vt:lpstr>
      <vt:lpstr>Uma Solução para a Atividade 8</vt:lpstr>
      <vt:lpstr>Atividade 8A</vt:lpstr>
      <vt:lpstr>Atividade 8B</vt:lpstr>
      <vt:lpstr>Atividade 9</vt:lpstr>
      <vt:lpstr>Uma Solução para a Atividade 9</vt:lpstr>
      <vt:lpstr>Quais são os clientes de uma  dada classe em termos de colaboração?</vt:lpstr>
      <vt:lpstr>Quais são os clientes de uma  dada classe em termos de colaboração?</vt:lpstr>
      <vt:lpstr>Quais são os clientes de uma  dada classe em termos de colaboração?</vt:lpstr>
      <vt:lpstr>Quais são os clientes de uma  dada classe em termos de colaboração?</vt:lpstr>
      <vt:lpstr>Quais são os clientes de uma  dada classe em termos de colaboração?</vt:lpstr>
      <vt:lpstr>Tipos de Responsabilidades</vt:lpstr>
      <vt:lpstr>RESPONSABILIDADE</vt:lpstr>
      <vt:lpstr>Atividade 10 </vt:lpstr>
      <vt:lpstr>Uma Solução para a Atividade 10</vt:lpstr>
      <vt:lpstr>Exemplo</vt:lpstr>
      <vt:lpstr>Atividade 11 </vt:lpstr>
      <vt:lpstr>Uma Solução para a Atividade 11</vt:lpstr>
      <vt:lpstr>Uma Solução para a Atividade 11 (cont.)</vt:lpstr>
      <vt:lpstr>Uma Solução para a Atividade 11 (cont.)</vt:lpstr>
      <vt:lpstr>Atividade 12</vt:lpstr>
      <vt:lpstr>Contrato de uma Classe</vt:lpstr>
      <vt:lpstr>Contrato de uma Classe (cont.)</vt:lpstr>
      <vt:lpstr>Slide 93</vt:lpstr>
      <vt:lpstr>Slide 94</vt:lpstr>
    </vt:vector>
  </TitlesOfParts>
  <Company>ITA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CES-31 Técnicas de Engenharia de Software  Conceitos Básicos</dc:title>
  <dc:creator>Clovis Torres Fernandes</dc:creator>
  <cp:lastModifiedBy>lgm</cp:lastModifiedBy>
  <cp:revision>312</cp:revision>
  <cp:lastPrinted>2013-08-06T12:15:23Z</cp:lastPrinted>
  <dcterms:created xsi:type="dcterms:W3CDTF">2014-08-04T17:46:15Z</dcterms:created>
  <dcterms:modified xsi:type="dcterms:W3CDTF">2016-07-24T19:45:12Z</dcterms:modified>
</cp:coreProperties>
</file>