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2" r:id="rId11"/>
    <p:sldId id="273" r:id="rId12"/>
    <p:sldId id="267" r:id="rId13"/>
    <p:sldId id="269" r:id="rId14"/>
    <p:sldId id="274" r:id="rId15"/>
    <p:sldId id="275" r:id="rId16"/>
    <p:sldId id="276" r:id="rId17"/>
    <p:sldId id="266" r:id="rId1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4795-CDA9-ED4E-9069-5D855BFE905F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8132C-A78C-1847-998F-C233A2D681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272697" y="692662"/>
            <a:ext cx="2315933" cy="34132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7" name="Text Box 2"/>
          <p:cNvSpPr>
            <a:spLocks noGrp="1" noChangeArrowheads="1"/>
          </p:cNvSpPr>
          <p:nvPr>
            <p:ph type="body"/>
          </p:nvPr>
        </p:nvSpPr>
        <p:spPr>
          <a:xfrm>
            <a:off x="468952" y="4441311"/>
            <a:ext cx="5452254" cy="4177749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28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91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91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2273806" y="694841"/>
            <a:ext cx="2314824" cy="341103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8483" name="Text Box 2"/>
          <p:cNvSpPr>
            <a:spLocks noGrp="1" noChangeArrowheads="1"/>
          </p:cNvSpPr>
          <p:nvPr>
            <p:ph type="body"/>
          </p:nvPr>
        </p:nvSpPr>
        <p:spPr>
          <a:xfrm>
            <a:off x="468952" y="4441311"/>
            <a:ext cx="5452254" cy="4177749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272697" y="692662"/>
            <a:ext cx="2315933" cy="34132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795" name="Text Box 2"/>
          <p:cNvSpPr>
            <a:spLocks noGrp="1" noChangeArrowheads="1"/>
          </p:cNvSpPr>
          <p:nvPr>
            <p:ph type="body"/>
          </p:nvPr>
        </p:nvSpPr>
        <p:spPr>
          <a:xfrm>
            <a:off x="468952" y="4441311"/>
            <a:ext cx="5452254" cy="4177749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3517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3721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131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BB2B-EA77-614B-BA5C-9504004489E8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F0B6-E240-7F45-B3C7-FBB87DF47F8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Teste_unit%C3%A1ri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Softwar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furia.com.br/python/tdd-primeiros-passos-com-testes-unitario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3/library/unittest.html" TargetMode="External"/><Relationship Id="rId4" Type="http://schemas.openxmlformats.org/officeDocument/2006/relationships/hyperlink" Target="https://docs.python.org/2/library/unitte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39863"/>
            <a:ext cx="9144000" cy="3678862"/>
          </a:xfrm>
        </p:spPr>
        <p:txBody>
          <a:bodyPr wrap="square" lIns="92160" tIns="46080" rIns="92160" bIns="46080">
            <a:spAutoFit/>
          </a:bodyPr>
          <a:lstStyle/>
          <a:p>
            <a:pPr eaLnBrk="1" hangingPunct="1">
              <a:lnSpc>
                <a:spcPct val="93000"/>
              </a:lnSpc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5400" b="0" dirty="0">
                <a:solidFill>
                  <a:srgbClr val="990000"/>
                </a:solidFill>
                <a:latin typeface="Apple Casual"/>
                <a:cs typeface="Apple Casual"/>
              </a:rPr>
              <a:t>CES-28</a:t>
            </a:r>
            <a:br>
              <a:rPr lang="en-GB" sz="5400" b="0" dirty="0">
                <a:solidFill>
                  <a:srgbClr val="990000"/>
                </a:solidFill>
                <a:latin typeface="Apple Casual"/>
                <a:cs typeface="Apple Casual"/>
              </a:rPr>
            </a:br>
            <a:r>
              <a:rPr lang="en-GB" sz="5400" dirty="0" err="1">
                <a:solidFill>
                  <a:srgbClr val="990000"/>
                </a:solidFill>
                <a:latin typeface="Apple Casual"/>
                <a:cs typeface="Apple Casual"/>
              </a:rPr>
              <a:t>Fundamentos</a:t>
            </a:r>
            <a:r>
              <a:rPr lang="en-GB" sz="5400" dirty="0">
                <a:solidFill>
                  <a:srgbClr val="990000"/>
                </a:solidFill>
                <a:latin typeface="Apple Casual"/>
                <a:cs typeface="Apple Casual"/>
              </a:rPr>
              <a:t> de </a:t>
            </a:r>
            <a:r>
              <a:rPr lang="en-GB" sz="5400" dirty="0" err="1">
                <a:solidFill>
                  <a:srgbClr val="990000"/>
                </a:solidFill>
                <a:latin typeface="Apple Casual"/>
                <a:cs typeface="Apple Casual"/>
              </a:rPr>
              <a:t>Engenharia</a:t>
            </a:r>
            <a:br>
              <a:rPr lang="en-GB" sz="5400" dirty="0">
                <a:solidFill>
                  <a:srgbClr val="990000"/>
                </a:solidFill>
                <a:latin typeface="Apple Casual"/>
                <a:cs typeface="Apple Casual"/>
              </a:rPr>
            </a:br>
            <a:r>
              <a:rPr lang="en-GB" sz="5400" dirty="0">
                <a:solidFill>
                  <a:srgbClr val="990000"/>
                </a:solidFill>
                <a:latin typeface="Apple Casual"/>
                <a:cs typeface="Apple Casual"/>
              </a:rPr>
              <a:t>de Software</a:t>
            </a:r>
            <a:br>
              <a:rPr lang="en-GB" b="0" dirty="0"/>
            </a:br>
            <a:br>
              <a:rPr lang="en-GB" b="0" dirty="0"/>
            </a:br>
            <a:r>
              <a:rPr lang="pt-BR" sz="4400" dirty="0">
                <a:solidFill>
                  <a:srgbClr val="006600"/>
                </a:solidFill>
                <a:latin typeface="Chalkboard"/>
                <a:cs typeface="Chalkboard"/>
              </a:rPr>
              <a:t>Casos de Testes</a:t>
            </a:r>
            <a:endParaRPr lang="en-GB" sz="4400" dirty="0">
              <a:solidFill>
                <a:srgbClr val="006600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2259807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com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/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x-none" dirty="0">
                <a:solidFill>
                  <a:srgbClr val="800000"/>
                </a:solidFill>
              </a:rPr>
              <a:t>	Um humano precisa ver a saída e conferir com o resultado esperado!</a:t>
            </a:r>
            <a:endParaRPr lang="en-GB" dirty="0">
              <a:solidFill>
                <a:srgbClr val="80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1767365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faltando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ser 100% </a:t>
            </a:r>
            <a:r>
              <a:rPr lang="en-US" dirty="0" err="1"/>
              <a:t>automatizado</a:t>
            </a:r>
            <a:r>
              <a:rPr lang="en-US" dirty="0"/>
              <a:t>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/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x-none">
                <a:solidFill>
                  <a:srgbClr val="800000"/>
                </a:solidFill>
              </a:rPr>
              <a:t>Uso de ambiente de testes: Junit, por exemplo!</a:t>
            </a:r>
            <a:endParaRPr lang="en-GB" dirty="0">
              <a:solidFill>
                <a:srgbClr val="80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1DE8419-A123-4E3A-BBB2-CE0C4A80135C}"/>
              </a:ext>
            </a:extLst>
          </p:cNvPr>
          <p:cNvSpPr/>
          <p:nvPr/>
        </p:nvSpPr>
        <p:spPr>
          <a:xfrm>
            <a:off x="323528" y="1052736"/>
            <a:ext cx="6678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Produto: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self,nomeProduto,valor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self.nomeProduto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nomeProduto</a:t>
            </a:r>
            <a:endParaRPr lang="pt-BR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self.valor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valor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CarrinhoDeCompras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itens = []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adiciona(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self,Produto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self.itens.append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(Produto)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MaiorMenor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maior =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menor =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1000000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encontra(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CarrinhoDeCompras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Produto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CarrinhoDeCompras.itens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Produto.valor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(numero&gt;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self.maior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self.maior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numero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(numero&lt;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self.menor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self.menor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numero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retornaMaior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self.maior</a:t>
            </a:r>
            <a:endParaRPr lang="pt-BR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retornaMenor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self.menor</a:t>
            </a:r>
            <a:endParaRPr lang="pt-BR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D8AD2B-551B-453C-B3A5-A378B5221935}"/>
              </a:ext>
            </a:extLst>
          </p:cNvPr>
          <p:cNvSpPr/>
          <p:nvPr/>
        </p:nvSpPr>
        <p:spPr>
          <a:xfrm>
            <a:off x="4716016" y="3861048"/>
            <a:ext cx="4139952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carrinho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CarrinhoDeCompras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carrinho.adiciona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200" i="1" dirty="0">
                <a:solidFill>
                  <a:srgbClr val="C9802B"/>
                </a:solidFill>
                <a:latin typeface="Consolas" panose="020B0609020204030204" pitchFamily="49" charset="0"/>
              </a:rPr>
              <a:t>"banana"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2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carrinho.adiciona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2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2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laranja"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2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20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carrinho.adiciona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2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2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uva"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2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200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carrinho.adiciona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2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2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pera"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2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120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algoritmo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MaiorMenor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algoritmo.encontra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(carrinho)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maior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algoritmo.retornaMaior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menor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algoritmo.retornaMenor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2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maior eh "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maior)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2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menor eh "</a:t>
            </a:r>
            <a:r>
              <a:rPr lang="pt-BR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,menor)</a:t>
            </a:r>
            <a:endParaRPr lang="pt-BR" sz="1200" dirty="0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DA0489C-162D-49A6-A6DE-37E4685AD754}"/>
              </a:ext>
            </a:extLst>
          </p:cNvPr>
          <p:cNvSpPr/>
          <p:nvPr/>
        </p:nvSpPr>
        <p:spPr>
          <a:xfrm>
            <a:off x="5940152" y="2420888"/>
            <a:ext cx="1061864" cy="11521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2216718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/>
              <a:t>Resultado</a:t>
            </a:r>
            <a:r>
              <a:rPr lang="en-US" sz="3600" dirty="0"/>
              <a:t> no console: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100" dirty="0"/>
          </a:p>
          <a:p>
            <a:pPr marL="739775" lvl="1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3200" dirty="0">
                <a:solidFill>
                  <a:srgbClr val="008000"/>
                </a:solidFill>
              </a:rPr>
              <a:t>maior eh  200</a:t>
            </a:r>
          </a:p>
          <a:p>
            <a:pPr marL="739775" lvl="1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3200" dirty="0">
                <a:solidFill>
                  <a:srgbClr val="008000"/>
                </a:solidFill>
              </a:rPr>
              <a:t>menor eh  20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50024"/>
            <a:ext cx="8460432" cy="2653761"/>
          </a:xfrm>
        </p:spPr>
        <p:txBody>
          <a:bodyPr wrap="square" lIns="92160" tIns="46080" rIns="92160" bIns="46080">
            <a:spAutoFit/>
          </a:bodyPr>
          <a:lstStyle/>
          <a:p>
            <a:pPr marL="0" indent="0" algn="just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 err="1"/>
              <a:t>xUnit</a:t>
            </a:r>
            <a:r>
              <a:rPr lang="pt-BR" dirty="0"/>
              <a:t> é o nome genérico para qualquer estrutura de testes automáticos unitários. </a:t>
            </a:r>
          </a:p>
          <a:p>
            <a:pPr marL="0" indent="0" algn="just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O </a:t>
            </a:r>
            <a:r>
              <a:rPr lang="pt-BR" dirty="0">
                <a:hlinkClick r:id="rId3" tooltip="Teste unitário"/>
              </a:rPr>
              <a:t>teste unitário</a:t>
            </a:r>
            <a:r>
              <a:rPr lang="pt-BR" dirty="0"/>
              <a:t> ou de unidade é um processo que consiste na verificação da menor unidade do projeto de </a:t>
            </a:r>
            <a:r>
              <a:rPr lang="pt-BR" dirty="0">
                <a:hlinkClick r:id="rId4" tooltip="Software"/>
              </a:rPr>
              <a:t>software</a:t>
            </a:r>
            <a:r>
              <a:rPr lang="pt-BR" dirty="0"/>
              <a:t>.</a:t>
            </a:r>
            <a:endParaRPr lang="en-US" sz="3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Xunit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(s)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71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26495"/>
            <a:ext cx="8676456" cy="647058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/>
              <a:t>Usando</a:t>
            </a:r>
            <a:r>
              <a:rPr lang="en-US" sz="3600" dirty="0"/>
              <a:t> o  </a:t>
            </a:r>
            <a:r>
              <a:rPr lang="en-US" sz="3600" dirty="0" err="1"/>
              <a:t>unittest</a:t>
            </a:r>
            <a:endParaRPr lang="en-US" sz="3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EFDA94-A823-493C-B364-2D42FA1EFF91}"/>
              </a:ext>
            </a:extLst>
          </p:cNvPr>
          <p:cNvSpPr/>
          <p:nvPr/>
        </p:nvSpPr>
        <p:spPr>
          <a:xfrm>
            <a:off x="323528" y="1573553"/>
            <a:ext cx="74705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teste_exe0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CarrinhoDeCompras,Produto,MaiorMenor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Test(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unittest.TestCase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self.carrinho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CarrinhoDeCompras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self.carrinho.adiciona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400" i="1" dirty="0">
                <a:solidFill>
                  <a:srgbClr val="C9802B"/>
                </a:solidFill>
                <a:latin typeface="Consolas" panose="020B0609020204030204" pitchFamily="49" charset="0"/>
              </a:rPr>
              <a:t>"banana"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self.carrinho.adiciona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4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4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laranja"</a:t>
            </a:r>
            <a:r>
              <a:rPr lang="pt-B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4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20</a:t>
            </a:r>
            <a:r>
              <a:rPr lang="pt-B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self.carrinho.adiciona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4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4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uva"</a:t>
            </a:r>
            <a:r>
              <a:rPr lang="pt-B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4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200</a:t>
            </a:r>
            <a:r>
              <a:rPr lang="pt-B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self.carrinho.adiciona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(Produto(</a:t>
            </a:r>
            <a:r>
              <a:rPr lang="pt-BR" sz="1400" i="1" dirty="0">
                <a:solidFill>
                  <a:srgbClr val="C9802B"/>
                </a:solidFill>
                <a:latin typeface="Consolas" panose="020B0609020204030204" pitchFamily="49" charset="0"/>
              </a:rPr>
              <a:t>"</a:t>
            </a:r>
            <a:r>
              <a:rPr lang="pt-BR" sz="1400" i="1" u="sng" dirty="0">
                <a:solidFill>
                  <a:srgbClr val="C9802B"/>
                </a:solidFill>
                <a:latin typeface="Consolas" panose="020B0609020204030204" pitchFamily="49" charset="0"/>
              </a:rPr>
              <a:t>pera"</a:t>
            </a:r>
            <a:r>
              <a:rPr lang="pt-B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4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120</a:t>
            </a:r>
            <a:r>
              <a:rPr lang="pt-BR" sz="14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test_checkMaiorMenor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algoritmo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MaiorMenor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algoritmo.encontra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self.carrinho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self.assertEqual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200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,algoritmo.retornaMaior())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self.assertEqual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20</a:t>
            </a:r>
            <a:r>
              <a:rPr lang="pt-B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,algoritmo.retornaMenor())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23766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26495"/>
            <a:ext cx="8676456" cy="647058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/>
              <a:t>Usando</a:t>
            </a:r>
            <a:r>
              <a:rPr lang="en-US" sz="3600" dirty="0"/>
              <a:t> o  </a:t>
            </a:r>
            <a:r>
              <a:rPr lang="en-US" sz="3600" dirty="0" err="1"/>
              <a:t>unittest</a:t>
            </a:r>
            <a:endParaRPr lang="en-US" sz="3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8998ED-25D8-445E-810E-14EA1DEA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40887"/>
            <a:ext cx="5191125" cy="25146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B4B723-0FBC-40B0-A3B0-C3C6374C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8588"/>
            <a:ext cx="9144000" cy="21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1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0" y="476672"/>
            <a:ext cx="9144000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6000"/>
              </a:spcBef>
              <a:buClr>
                <a:srgbClr val="800000"/>
              </a:buClr>
              <a:buFont typeface="Verdana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5400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raggadocio"/>
                <a:ea typeface="Lucida Sans Unicode" pitchFamily="-110" charset="-52"/>
                <a:cs typeface="Braggadocio"/>
              </a:rPr>
              <a:t>Mais</a:t>
            </a:r>
            <a:endParaRPr lang="en-GB" sz="5400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Braggadocio"/>
              <a:ea typeface="Lucida Sans Unicode" pitchFamily="-110" charset="-52"/>
              <a:cs typeface="Braggadoci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9B3C36-28A8-4A11-9D48-12D568272BEB}"/>
              </a:ext>
            </a:extLst>
          </p:cNvPr>
          <p:cNvSpPr txBox="1"/>
          <p:nvPr/>
        </p:nvSpPr>
        <p:spPr>
          <a:xfrm>
            <a:off x="755576" y="2102870"/>
            <a:ext cx="7768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http://www.devfuria.com.br/python/tdd-primeiros-passos-com-testes-unitarios/</a:t>
            </a:r>
            <a:endParaRPr lang="pt-BR" dirty="0"/>
          </a:p>
          <a:p>
            <a:r>
              <a:rPr lang="pt-BR" dirty="0">
                <a:hlinkClick r:id="rId4"/>
              </a:rPr>
              <a:t>https://docs.python.org/2/library/unittest.html</a:t>
            </a:r>
            <a:endParaRPr lang="pt-BR" dirty="0"/>
          </a:p>
          <a:p>
            <a:r>
              <a:rPr lang="pt-BR">
                <a:hlinkClick r:id="rId5"/>
              </a:rPr>
              <a:t>https://docs.python.org/3/library/unittest.html</a:t>
            </a:r>
            <a:endParaRPr lang="pt-BR"/>
          </a:p>
          <a:p>
            <a:endParaRPr lang="pt-BR" u="sng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439863"/>
            <a:ext cx="8077200" cy="3478212"/>
          </a:xfrm>
        </p:spPr>
        <p:txBody>
          <a:bodyPr lIns="92160" tIns="46080" rIns="92160" bIns="46080">
            <a:spAutoFit/>
          </a:bodyPr>
          <a:lstStyle/>
          <a:p>
            <a:pPr algn="r" eaLnBrk="1" hangingPunct="1">
              <a:lnSpc>
                <a:spcPct val="123000"/>
              </a:lnSpc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  <a:t>Há dois tipos de tragédia.</a:t>
            </a:r>
            <a:b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  <a:t>Um é não obter o que você deseja!</a:t>
            </a:r>
            <a:b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  <a:t>O outro é obter!</a:t>
            </a:r>
            <a:b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</a:br>
            <a:br>
              <a:rPr lang="pt-BR" dirty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>
                <a:solidFill>
                  <a:srgbClr val="660066"/>
                </a:solidFill>
                <a:latin typeface="Chalkboard"/>
                <a:cs typeface="Chalkboard"/>
              </a:rPr>
              <a:t>Oscar Wilde</a:t>
            </a:r>
            <a:endParaRPr lang="en-GB" dirty="0">
              <a:solidFill>
                <a:srgbClr val="660066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8013" cy="6969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 err="1">
                <a:solidFill>
                  <a:srgbClr val="990000"/>
                </a:solidFill>
                <a:latin typeface="Apple Casual"/>
                <a:cs typeface="Apple Casual"/>
              </a:rPr>
              <a:t>Caso</a:t>
            </a:r>
            <a:r>
              <a:rPr lang="en-GB" sz="4400" dirty="0">
                <a:solidFill>
                  <a:srgbClr val="990000"/>
                </a:solidFill>
                <a:latin typeface="Apple Casual"/>
                <a:cs typeface="Apple Casual"/>
              </a:rPr>
              <a:t> de </a:t>
            </a:r>
            <a:r>
              <a:rPr lang="en-GB" sz="4400" dirty="0" err="1">
                <a:solidFill>
                  <a:srgbClr val="990000"/>
                </a:solidFill>
                <a:latin typeface="Apple Casual"/>
                <a:cs typeface="Apple Casual"/>
              </a:rPr>
              <a:t>Teste</a:t>
            </a:r>
            <a:endParaRPr lang="en-GB" sz="4400" dirty="0">
              <a:solidFill>
                <a:srgbClr val="990000"/>
              </a:solidFill>
              <a:latin typeface="Apple Casual"/>
              <a:cs typeface="Apple Casual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8991600" cy="4037013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Font typeface="Monotype Sorts" pitchFamily="-106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b="0" dirty="0"/>
              <a:t>São </a:t>
            </a:r>
            <a:r>
              <a:rPr lang="en-GB" sz="3200" b="0" dirty="0" err="1"/>
              <a:t>os</a:t>
            </a:r>
            <a:r>
              <a:rPr lang="en-GB" sz="3200" b="0" dirty="0"/>
              <a:t> dados de testes </a:t>
            </a:r>
            <a:r>
              <a:rPr lang="en-GB" sz="3200" b="0" dirty="0" err="1"/>
              <a:t>específicos</a:t>
            </a:r>
            <a:r>
              <a:rPr lang="en-GB" sz="3200" b="0" dirty="0"/>
              <a:t> </a:t>
            </a:r>
            <a:r>
              <a:rPr lang="en-GB" sz="3200" b="0" dirty="0" err="1"/>
              <a:t>para</a:t>
            </a:r>
            <a:r>
              <a:rPr lang="en-GB" sz="3200" b="0" dirty="0"/>
              <a:t> </a:t>
            </a:r>
            <a:r>
              <a:rPr lang="en-GB" sz="3200" b="0" dirty="0" err="1"/>
              <a:t>uma</a:t>
            </a:r>
            <a:r>
              <a:rPr lang="en-GB" sz="3200" b="0" dirty="0"/>
              <a:t> dada </a:t>
            </a:r>
            <a:r>
              <a:rPr lang="en-GB" sz="3200" b="0" dirty="0" err="1"/>
              <a:t>situação</a:t>
            </a:r>
            <a:r>
              <a:rPr lang="en-GB" sz="3200" b="0" dirty="0"/>
              <a:t> </a:t>
            </a:r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b="0" dirty="0"/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b="0" dirty="0" err="1"/>
              <a:t>Formato</a:t>
            </a:r>
            <a:r>
              <a:rPr lang="en-GB" sz="3200" b="0" dirty="0"/>
              <a:t>:</a:t>
            </a:r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b="0" dirty="0"/>
          </a:p>
          <a:p>
            <a:pPr marL="739775" lvl="1" indent="-282575" eaLnBrk="1" hangingPunct="1">
              <a:lnSpc>
                <a:spcPts val="3500"/>
              </a:lnSpc>
              <a:spcBef>
                <a:spcPts val="600"/>
              </a:spcBef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b="0" dirty="0">
                <a:solidFill>
                  <a:schemeClr val="tx1"/>
                </a:solidFill>
              </a:rPr>
              <a:t>[dados de </a:t>
            </a:r>
            <a:r>
              <a:rPr lang="en-GB" sz="3200" b="0" dirty="0" err="1">
                <a:solidFill>
                  <a:schemeClr val="tx1"/>
                </a:solidFill>
              </a:rPr>
              <a:t>entrada</a:t>
            </a:r>
            <a:r>
              <a:rPr lang="en-GB" sz="3200" b="0" dirty="0">
                <a:solidFill>
                  <a:schemeClr val="tx1"/>
                </a:solidFill>
              </a:rPr>
              <a:t>, </a:t>
            </a:r>
            <a:r>
              <a:rPr lang="en-GB" sz="3200" b="0" dirty="0" err="1">
                <a:solidFill>
                  <a:schemeClr val="tx1"/>
                </a:solidFill>
              </a:rPr>
              <a:t>saída</a:t>
            </a:r>
            <a:r>
              <a:rPr lang="en-GB" sz="3200" b="0" dirty="0">
                <a:solidFill>
                  <a:schemeClr val="tx1"/>
                </a:solidFill>
              </a:rPr>
              <a:t> </a:t>
            </a:r>
            <a:r>
              <a:rPr lang="en-GB" sz="3200" b="0" dirty="0" err="1">
                <a:solidFill>
                  <a:schemeClr val="tx1"/>
                </a:solidFill>
              </a:rPr>
              <a:t>esperada</a:t>
            </a:r>
            <a:r>
              <a:rPr lang="en-GB" sz="3200" b="0" dirty="0">
                <a:solidFill>
                  <a:schemeClr val="tx1"/>
                </a:solidFill>
              </a:rPr>
              <a:t>]</a:t>
            </a:r>
          </a:p>
          <a:p>
            <a:pPr marL="739775" lvl="1" indent="-282575" eaLnBrk="1" hangingPunct="1">
              <a:lnSpc>
                <a:spcPts val="3100"/>
              </a:lnSpc>
              <a:spcBef>
                <a:spcPts val="600"/>
              </a:spcBef>
              <a:buClr>
                <a:srgbClr val="000000"/>
              </a:buClr>
              <a:buFont typeface="Monotype Sorts" pitchFamily="-106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8013" cy="6969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b="0" dirty="0" err="1">
                <a:solidFill>
                  <a:srgbClr val="990000"/>
                </a:solidFill>
                <a:latin typeface="Apple Casual"/>
                <a:cs typeface="Apple Casual"/>
              </a:rPr>
              <a:t>Caso</a:t>
            </a:r>
            <a:r>
              <a:rPr lang="en-GB" sz="4400" b="0" dirty="0">
                <a:solidFill>
                  <a:srgbClr val="990000"/>
                </a:solidFill>
                <a:latin typeface="Apple Casual"/>
                <a:cs typeface="Apple Casual"/>
              </a:rPr>
              <a:t> de </a:t>
            </a:r>
            <a:r>
              <a:rPr lang="en-GB" sz="4400" b="0" dirty="0" err="1">
                <a:solidFill>
                  <a:srgbClr val="990000"/>
                </a:solidFill>
                <a:latin typeface="Apple Casual"/>
                <a:cs typeface="Apple Casual"/>
              </a:rPr>
              <a:t>Teste</a:t>
            </a:r>
            <a:r>
              <a:rPr lang="en-GB" sz="4400" b="0" dirty="0">
                <a:solidFill>
                  <a:srgbClr val="990000"/>
                </a:solidFill>
                <a:latin typeface="Apple Casual"/>
                <a:cs typeface="Apple Casual"/>
              </a:rPr>
              <a:t>: </a:t>
            </a:r>
            <a:r>
              <a:rPr lang="en-GB" sz="4400" b="0" dirty="0" err="1">
                <a:solidFill>
                  <a:srgbClr val="006600"/>
                </a:solidFill>
                <a:latin typeface="Apple Casual"/>
                <a:cs typeface="Apple Casual"/>
              </a:rPr>
              <a:t>Exemplos</a:t>
            </a:r>
            <a:endParaRPr lang="en-GB" sz="4400" b="0" dirty="0">
              <a:solidFill>
                <a:srgbClr val="006600"/>
              </a:solidFill>
              <a:latin typeface="Apple Casual"/>
              <a:cs typeface="Apple Casual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2484438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Font typeface="Monotype Sorts" pitchFamily="-106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Suponha uma Função Raiz Quadrada: </a:t>
            </a:r>
            <a:r>
              <a:rPr lang="en-GB" sz="2800" b="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sqrt (int)</a:t>
            </a: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solidFill>
                <a:srgbClr val="0066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saída esperada = 3]</a:t>
            </a: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-9, saída esperada = </a:t>
            </a:r>
            <a:r>
              <a:rPr lang="en-GB" sz="32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Exceção</a:t>
            </a: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3050"/>
            <a:ext cx="9144000" cy="793750"/>
          </a:xfrm>
        </p:spPr>
        <p:txBody>
          <a:bodyPr/>
          <a:lstStyle/>
          <a:p>
            <a:pPr eaLnBrk="1" hangingPunct="1">
              <a:buFont typeface="Times New Roman" pitchFamily="-110" charset="0"/>
              <a:buNone/>
              <a:defRPr/>
            </a:pPr>
            <a:r>
              <a:rPr lang="pt-BR" sz="4400" b="0" dirty="0">
                <a:solidFill>
                  <a:srgbClr val="990000"/>
                </a:solidFill>
                <a:latin typeface="Apple Casual"/>
                <a:cs typeface="Apple Casual"/>
              </a:rPr>
              <a:t>Caso de Teste: </a:t>
            </a:r>
            <a:r>
              <a:rPr lang="pt-BR" sz="4400" b="0" u="sng" dirty="0">
                <a:solidFill>
                  <a:srgbClr val="006600"/>
                </a:solidFill>
                <a:latin typeface="Apple Casual"/>
                <a:cs typeface="Apple Casual"/>
              </a:rPr>
              <a:t>Sucesso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5963"/>
            <a:ext cx="8839200" cy="1595437"/>
          </a:xfrm>
        </p:spPr>
        <p:txBody>
          <a:bodyPr/>
          <a:lstStyle/>
          <a:p>
            <a:pPr eaLnBrk="1" hangingPunct="1">
              <a:buFont typeface="Monotype Sorts" pitchFamily="-106" charset="2"/>
              <a:buNone/>
            </a:pPr>
            <a:endParaRPr lang="pt-BR" sz="2800" b="0">
              <a:solidFill>
                <a:schemeClr val="accent2"/>
              </a:solidFill>
            </a:endParaRP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Font typeface="Monotype Sorts" pitchFamily="-106" charset="2"/>
              <a:buNone/>
            </a:pPr>
            <a:r>
              <a:rPr lang="pt-BR" sz="2800" b="0">
                <a:solidFill>
                  <a:srgbClr val="006600"/>
                </a:solidFill>
              </a:rPr>
              <a:t>	</a:t>
            </a:r>
            <a:r>
              <a:rPr lang="pt-BR" sz="3200" b="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Quando, exercitada pela entrada, a saída real corresponder à saída esperada</a:t>
            </a:r>
            <a:endParaRPr lang="pt-BR" sz="32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869950"/>
          </a:xfrm>
        </p:spPr>
        <p:txBody>
          <a:bodyPr/>
          <a:lstStyle/>
          <a:p>
            <a:pPr eaLnBrk="1" hangingPunct="1">
              <a:buFont typeface="Times New Roman" pitchFamily="-110" charset="0"/>
              <a:buNone/>
              <a:defRPr/>
            </a:pPr>
            <a:r>
              <a:rPr lang="pt-BR" sz="4400" b="0" dirty="0">
                <a:solidFill>
                  <a:srgbClr val="990000"/>
                </a:solidFill>
                <a:latin typeface="Apple Casual"/>
                <a:cs typeface="Apple Casual"/>
              </a:rPr>
              <a:t>Caso de Teste: </a:t>
            </a:r>
            <a:r>
              <a:rPr lang="pt-BR" sz="4800" b="0" u="sng" dirty="0">
                <a:solidFill>
                  <a:srgbClr val="FF0000"/>
                </a:solidFill>
                <a:latin typeface="Apple Casual"/>
                <a:cs typeface="Apple Casual"/>
              </a:rPr>
              <a:t>Erro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4963"/>
            <a:ext cx="8915400" cy="3957637"/>
          </a:xfrm>
        </p:spPr>
        <p:txBody>
          <a:bodyPr/>
          <a:lstStyle/>
          <a:p>
            <a:pPr eaLnBrk="1" hangingPunct="1">
              <a:buFont typeface="Monotype Sorts" pitchFamily="-106" charset="2"/>
              <a:buNone/>
            </a:pPr>
            <a:endParaRPr lang="pt-BR" sz="2800" b="0">
              <a:solidFill>
                <a:schemeClr val="accent2"/>
              </a:solidFill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2"/>
              </a:buBlip>
            </a:pPr>
            <a:r>
              <a:rPr lang="pt-BR" sz="3200" b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Quando, exercitada pela entrada, a saída real diferir da saída esperada</a:t>
            </a:r>
          </a:p>
          <a:p>
            <a:pPr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2"/>
              </a:buBlip>
            </a:pPr>
            <a:endParaRPr lang="en-US" sz="3200" b="0">
              <a:solidFill>
                <a:srgbClr val="FF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2"/>
              </a:buBlip>
            </a:pPr>
            <a:r>
              <a:rPr lang="en-GB" sz="32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Quando, ao submeter os dados de entrada de um dado caso de teste ao programa em execução, o resultado obtido diferir da saída esperada!</a:t>
            </a:r>
            <a:endParaRPr lang="pt-BR" sz="32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41350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0" dirty="0" err="1">
                <a:latin typeface="Apple Casual"/>
                <a:cs typeface="Apple Casual"/>
              </a:rPr>
              <a:t>Exemplo</a:t>
            </a:r>
            <a:r>
              <a:rPr lang="en-GB" sz="4000" b="0" dirty="0">
                <a:latin typeface="Apple Casual"/>
                <a:cs typeface="Apple Casual"/>
              </a:rPr>
              <a:t> de </a:t>
            </a:r>
            <a:r>
              <a:rPr lang="en-GB" sz="4000" b="0" dirty="0" err="1">
                <a:latin typeface="Apple Casual"/>
                <a:cs typeface="Apple Casual"/>
              </a:rPr>
              <a:t>Sucesso</a:t>
            </a:r>
            <a:r>
              <a:rPr lang="en-GB" sz="4000" b="0" dirty="0">
                <a:latin typeface="Apple Casual"/>
                <a:cs typeface="Apple Casual"/>
              </a:rPr>
              <a:t>: </a:t>
            </a:r>
            <a:r>
              <a:rPr lang="en-GB" sz="4000" b="0" dirty="0" err="1">
                <a:solidFill>
                  <a:srgbClr val="006600"/>
                </a:solidFill>
                <a:latin typeface="Handwriting - Dakota"/>
                <a:cs typeface="Handwriting - Dakota"/>
              </a:rPr>
              <a:t>sqrt</a:t>
            </a:r>
            <a:r>
              <a:rPr lang="en-GB" sz="4000" b="0" dirty="0">
                <a:solidFill>
                  <a:srgbClr val="006600"/>
                </a:solidFill>
                <a:latin typeface="Handwriting - Dakota"/>
                <a:cs typeface="Handwriting - Dakota"/>
              </a:rPr>
              <a:t> (</a:t>
            </a:r>
            <a:r>
              <a:rPr lang="en-GB" sz="4000" b="0" dirty="0" err="1">
                <a:solidFill>
                  <a:srgbClr val="006600"/>
                </a:solidFill>
                <a:latin typeface="Handwriting - Dakota"/>
                <a:cs typeface="Handwriting - Dakota"/>
              </a:rPr>
              <a:t>int</a:t>
            </a:r>
            <a:r>
              <a:rPr lang="en-GB" sz="4000" b="0" dirty="0">
                <a:solidFill>
                  <a:srgbClr val="006600"/>
                </a:solidFill>
                <a:latin typeface="Handwriting - Dakota"/>
                <a:cs typeface="Handwriting - Dakota"/>
              </a:rPr>
              <a:t>): </a:t>
            </a:r>
            <a:r>
              <a:rPr lang="en-GB" sz="4000" b="0" dirty="0" err="1">
                <a:solidFill>
                  <a:srgbClr val="006600"/>
                </a:solidFill>
                <a:latin typeface="Handwriting - Dakota"/>
                <a:cs typeface="Handwriting - Dakota"/>
              </a:rPr>
              <a:t>int</a:t>
            </a:r>
            <a:endParaRPr lang="en-GB" sz="4000" b="0" dirty="0">
              <a:solidFill>
                <a:srgbClr val="00660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2100"/>
            <a:ext cx="9144000" cy="4298950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Caso de Teste: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saída esperada = 3]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Resultado do Teste: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solidFill>
                  <a:srgbClr val="008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resultado real = 3]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				    </a:t>
            </a:r>
            <a:r>
              <a:rPr lang="en-GB" sz="320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saída esperada = resultado real!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481013" y="4838700"/>
            <a:ext cx="1728787" cy="14605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b="1">
                <a:solidFill>
                  <a:srgbClr val="006600"/>
                </a:solidFill>
              </a:rPr>
              <a:t>Sucesso:</a:t>
            </a:r>
            <a:endParaRPr lang="pt-BR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41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4148" grpId="0" animBg="1"/>
      <p:bldP spid="1341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2100"/>
            <a:ext cx="9144000" cy="4298950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Caso de Teste: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saída esperada = 3]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Resultado do Teste: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resultado real = 2,99]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					</a:t>
            </a:r>
            <a:r>
              <a:rPr lang="en-GB" sz="32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saída esperada != resultado real!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685800" y="4902200"/>
            <a:ext cx="1524000" cy="1257300"/>
          </a:xfrm>
          <a:prstGeom prst="verticalScroll">
            <a:avLst>
              <a:gd name="adj" fmla="val 125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3600" b="1">
                <a:solidFill>
                  <a:srgbClr val="FF0000"/>
                </a:solidFill>
              </a:rPr>
              <a:t>Erro:</a:t>
            </a:r>
            <a:endParaRPr lang="pt-BR" sz="3600" b="1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41350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Exemplo de Erro: </a:t>
            </a:r>
            <a:r>
              <a:rPr lang="en-GB" sz="4000" b="0">
                <a:solidFill>
                  <a:srgbClr val="006600"/>
                </a:solidFill>
                <a:latin typeface="Handwriting - Dakota" pitchFamily="-106" charset="0"/>
                <a:ea typeface="Handwriting - Dakota" pitchFamily="-106" charset="0"/>
                <a:cs typeface="Handwriting - Dakota" pitchFamily="-106" charset="0"/>
              </a:rPr>
              <a:t>sqrt (int): 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20836" grpId="0" animBg="1"/>
      <p:bldP spid="1208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2358295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/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dirty="0"/>
              <a:t>O menor produto: </a:t>
            </a:r>
            <a:r>
              <a:rPr lang="x-none" dirty="0"/>
              <a:t>[</a:t>
            </a:r>
            <a:r>
              <a:rPr dirty="0"/>
              <a:t>Jogo de pratos</a:t>
            </a:r>
            <a:r>
              <a:rPr lang="x-none" dirty="0"/>
              <a:t>, </a:t>
            </a:r>
            <a:r>
              <a:rPr dirty="0"/>
              <a:t>Jogo de pratos</a:t>
            </a:r>
            <a:r>
              <a:rPr lang="x-none" dirty="0"/>
              <a:t>] 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dirty="0"/>
              <a:t>O maior produto: </a:t>
            </a:r>
            <a:r>
              <a:rPr lang="x-none" dirty="0"/>
              <a:t>[</a:t>
            </a:r>
            <a:r>
              <a:rPr dirty="0"/>
              <a:t>Geladeir</a:t>
            </a:r>
            <a:r>
              <a:rPr lang="x-none" dirty="0"/>
              <a:t>a, </a:t>
            </a:r>
            <a:r>
              <a:rPr dirty="0"/>
              <a:t>Geladeira</a:t>
            </a:r>
            <a:r>
              <a:rPr lang="x-none" dirty="0"/>
              <a:t>]</a:t>
            </a:r>
            <a:r>
              <a:rPr dirty="0"/>
              <a:t> </a:t>
            </a:r>
            <a:endParaRPr lang="en-GB" dirty="0">
              <a:solidFill>
                <a:srgbClr val="FF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691</Words>
  <Application>Microsoft Office PowerPoint</Application>
  <PresentationFormat>Apresentação na tela (4:3)</PresentationFormat>
  <Paragraphs>138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30" baseType="lpstr">
      <vt:lpstr>ＭＳ Ｐゴシック</vt:lpstr>
      <vt:lpstr>Apple Casual</vt:lpstr>
      <vt:lpstr>Arial</vt:lpstr>
      <vt:lpstr>Braggadocio</vt:lpstr>
      <vt:lpstr>Calibri</vt:lpstr>
      <vt:lpstr>Chalkboard</vt:lpstr>
      <vt:lpstr>Consolas</vt:lpstr>
      <vt:lpstr>Handwriting - Dakota</vt:lpstr>
      <vt:lpstr>Lucida Sans Unicode</vt:lpstr>
      <vt:lpstr>Monotype Sorts</vt:lpstr>
      <vt:lpstr>Times New Roman</vt:lpstr>
      <vt:lpstr>Verdana</vt:lpstr>
      <vt:lpstr>Office Theme</vt:lpstr>
      <vt:lpstr>CES-28 Fundamentos de Engenharia de Software  Casos de Testes</vt:lpstr>
      <vt:lpstr>Há dois tipos de tragédia. Um é não obter o que você deseja! O outro é obter!  Oscar Wilde</vt:lpstr>
      <vt:lpstr>Caso de Teste</vt:lpstr>
      <vt:lpstr>Caso de Teste: Exemplos</vt:lpstr>
      <vt:lpstr>Caso de Teste: Sucesso</vt:lpstr>
      <vt:lpstr>Caso de Teste: Erro</vt:lpstr>
      <vt:lpstr>Exemplo de Sucesso: sqrt (int): int</vt:lpstr>
      <vt:lpstr>Exemplo de Erro: sqrt (int): int</vt:lpstr>
      <vt:lpstr>Automatizando o Teste</vt:lpstr>
      <vt:lpstr>Automatizando o Teste</vt:lpstr>
      <vt:lpstr>Automatizando o Teste</vt:lpstr>
      <vt:lpstr>Automatizando o Teste</vt:lpstr>
      <vt:lpstr>Automatizando o Teste</vt:lpstr>
      <vt:lpstr>Xunit(s)</vt:lpstr>
      <vt:lpstr>Automatizando o Teste</vt:lpstr>
      <vt:lpstr>Automatizando o Teste</vt:lpstr>
      <vt:lpstr>Apresentação do PowerPoint</vt:lpstr>
    </vt:vector>
  </TitlesOfParts>
  <Company>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CES-28 Fundamentos de Engenharia de Software  Casos de Testes</dc:title>
  <dc:creator>Clovis Torres Fernandes</dc:creator>
  <cp:lastModifiedBy>Alexandre Barreto</cp:lastModifiedBy>
  <cp:revision>14</cp:revision>
  <dcterms:created xsi:type="dcterms:W3CDTF">2014-08-06T14:12:01Z</dcterms:created>
  <dcterms:modified xsi:type="dcterms:W3CDTF">2017-08-01T04:16:19Z</dcterms:modified>
</cp:coreProperties>
</file>