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8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72" r:id="rId11"/>
    <p:sldId id="273" r:id="rId12"/>
    <p:sldId id="267" r:id="rId13"/>
    <p:sldId id="269" r:id="rId14"/>
    <p:sldId id="270" r:id="rId15"/>
    <p:sldId id="271" r:id="rId16"/>
    <p:sldId id="266" r:id="rId17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4795-CDA9-ED4E-9069-5D855BFE905F}" type="datetimeFigureOut">
              <a:rPr lang="pt-BR" smtClean="0"/>
              <a:t>8/6/14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8132C-A78C-1847-998F-C233A2D68137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272697" y="692662"/>
            <a:ext cx="2315933" cy="34132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7" name="Text Box 2"/>
          <p:cNvSpPr>
            <a:spLocks noChangeArrowheads="1"/>
          </p:cNvSpPr>
          <p:nvPr>
            <p:ph type="body"/>
          </p:nvPr>
        </p:nvSpPr>
        <p:spPr>
          <a:xfrm>
            <a:off x="468952" y="4441311"/>
            <a:ext cx="5452254" cy="4177749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2273806" y="694841"/>
            <a:ext cx="2314824" cy="341103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8483" name="Text Box 2"/>
          <p:cNvSpPr>
            <a:spLocks noChangeArrowheads="1"/>
          </p:cNvSpPr>
          <p:nvPr>
            <p:ph type="body"/>
          </p:nvPr>
        </p:nvSpPr>
        <p:spPr>
          <a:xfrm>
            <a:off x="468952" y="4441311"/>
            <a:ext cx="5452254" cy="4177749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272697" y="692662"/>
            <a:ext cx="2315933" cy="341320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795" name="Text Box 2"/>
          <p:cNvSpPr>
            <a:spLocks noChangeArrowheads="1"/>
          </p:cNvSpPr>
          <p:nvPr>
            <p:ph type="body"/>
          </p:nvPr>
        </p:nvSpPr>
        <p:spPr>
          <a:xfrm>
            <a:off x="468952" y="4441311"/>
            <a:ext cx="5452254" cy="4177749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212858" y="311481"/>
            <a:ext cx="426824" cy="631672"/>
          </a:xfrm>
        </p:spPr>
      </p:sp>
      <p:sp>
        <p:nvSpPr>
          <p:cNvPr id="135171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212858" y="311481"/>
            <a:ext cx="426824" cy="631672"/>
          </a:xfrm>
        </p:spPr>
      </p:sp>
      <p:sp>
        <p:nvSpPr>
          <p:cNvPr id="137219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212858" y="311481"/>
            <a:ext cx="426824" cy="631672"/>
          </a:xfrm>
        </p:spPr>
      </p:sp>
      <p:sp>
        <p:nvSpPr>
          <p:cNvPr id="141315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212858" y="311481"/>
            <a:ext cx="426824" cy="631672"/>
          </a:xfrm>
        </p:spPr>
      </p:sp>
      <p:sp>
        <p:nvSpPr>
          <p:cNvPr id="143363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>
            <a:spLocks noChangeArrowheads="1" noTextEdit="1"/>
          </p:cNvSpPr>
          <p:nvPr>
            <p:ph type="sldImg"/>
          </p:nvPr>
        </p:nvSpPr>
        <p:spPr>
          <a:xfrm>
            <a:off x="-419100" y="311150"/>
            <a:ext cx="839788" cy="631825"/>
          </a:xfrm>
        </p:spPr>
      </p:sp>
      <p:sp>
        <p:nvSpPr>
          <p:cNvPr id="143363" name="Text Box 3"/>
          <p:cNvSpPr>
            <a:spLocks noChangeArrowheads="1"/>
          </p:cNvSpPr>
          <p:nvPr>
            <p:ph type="body" idx="1"/>
          </p:nvPr>
        </p:nvSpPr>
        <p:spPr>
          <a:xfrm>
            <a:off x="468952" y="4441310"/>
            <a:ext cx="5453362" cy="4179927"/>
          </a:xfrm>
          <a:noFill/>
          <a:ln/>
        </p:spPr>
        <p:txBody>
          <a:bodyPr wrap="none" anchor="ctr"/>
          <a:lstStyle/>
          <a:p>
            <a:endParaRPr lang="pt-BR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141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BB2B-EA77-614B-BA5C-9504004489E8}" type="datetimeFigureOut">
              <a:rPr lang="pt-BR" smtClean="0"/>
              <a:t>8/6/14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F0B6-E240-7F45-B3C7-FBB87DF47F83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39863"/>
            <a:ext cx="9144000" cy="3678862"/>
          </a:xfrm>
        </p:spPr>
        <p:txBody>
          <a:bodyPr wrap="square" lIns="92160" tIns="46080" rIns="92160" bIns="46080">
            <a:spAutoFit/>
          </a:bodyPr>
          <a:lstStyle/>
          <a:p>
            <a:pPr eaLnBrk="1" hangingPunct="1">
              <a:lnSpc>
                <a:spcPct val="93000"/>
              </a:lnSpc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5400" b="0" dirty="0" smtClean="0">
                <a:solidFill>
                  <a:srgbClr val="990000"/>
                </a:solidFill>
                <a:latin typeface="Apple Casual"/>
                <a:cs typeface="Apple Casual"/>
              </a:rPr>
              <a:t>CES</a:t>
            </a:r>
            <a:r>
              <a:rPr lang="en-GB" sz="5400" b="0" dirty="0" smtClean="0">
                <a:solidFill>
                  <a:srgbClr val="990000"/>
                </a:solidFill>
                <a:latin typeface="Apple Casual"/>
                <a:cs typeface="Apple Casual"/>
              </a:rPr>
              <a:t>-28</a:t>
            </a:r>
            <a:br>
              <a:rPr lang="en-GB" sz="5400" b="0" dirty="0" smtClean="0">
                <a:solidFill>
                  <a:srgbClr val="990000"/>
                </a:solidFill>
                <a:latin typeface="Apple Casual"/>
                <a:cs typeface="Apple Casual"/>
              </a:rPr>
            </a:br>
            <a:r>
              <a:rPr lang="en-GB" sz="5400" dirty="0" err="1" smtClean="0">
                <a:solidFill>
                  <a:srgbClr val="990000"/>
                </a:solidFill>
                <a:latin typeface="Apple Casual"/>
                <a:cs typeface="Apple Casual"/>
              </a:rPr>
              <a:t>Fundamentos</a:t>
            </a:r>
            <a:r>
              <a:rPr lang="en-GB" sz="5400" dirty="0" smtClean="0">
                <a:solidFill>
                  <a:srgbClr val="990000"/>
                </a:solidFill>
                <a:latin typeface="Apple Casual"/>
                <a:cs typeface="Apple Casual"/>
              </a:rPr>
              <a:t> de </a:t>
            </a:r>
            <a:r>
              <a:rPr lang="en-GB" sz="5400" dirty="0" err="1" smtClean="0">
                <a:solidFill>
                  <a:srgbClr val="990000"/>
                </a:solidFill>
                <a:latin typeface="Apple Casual"/>
                <a:cs typeface="Apple Casual"/>
              </a:rPr>
              <a:t>Engenharia</a:t>
            </a:r>
            <a:r>
              <a:rPr lang="en-GB" sz="5400" dirty="0" smtClean="0">
                <a:solidFill>
                  <a:srgbClr val="990000"/>
                </a:solidFill>
                <a:latin typeface="Apple Casual"/>
                <a:cs typeface="Apple Casual"/>
              </a:rPr>
              <a:t/>
            </a:r>
            <a:br>
              <a:rPr lang="en-GB" sz="5400" dirty="0" smtClean="0">
                <a:solidFill>
                  <a:srgbClr val="990000"/>
                </a:solidFill>
                <a:latin typeface="Apple Casual"/>
                <a:cs typeface="Apple Casual"/>
              </a:rPr>
            </a:br>
            <a:r>
              <a:rPr lang="en-GB" sz="5400" dirty="0" smtClean="0">
                <a:solidFill>
                  <a:srgbClr val="990000"/>
                </a:solidFill>
                <a:latin typeface="Apple Casual"/>
                <a:cs typeface="Apple Casual"/>
              </a:rPr>
              <a:t>de Software</a:t>
            </a:r>
            <a:r>
              <a:rPr lang="en-GB" b="0" dirty="0" smtClean="0"/>
              <a:t/>
            </a:r>
            <a:br>
              <a:rPr lang="en-GB" b="0" dirty="0" smtClean="0"/>
            </a:br>
            <a:r>
              <a:rPr lang="en-GB" b="0" dirty="0" smtClean="0"/>
              <a:t/>
            </a:r>
            <a:br>
              <a:rPr lang="en-GB" b="0" dirty="0" smtClean="0"/>
            </a:br>
            <a:r>
              <a:rPr lang="pt-BR" sz="4400" dirty="0" smtClean="0">
                <a:solidFill>
                  <a:srgbClr val="006600"/>
                </a:solidFill>
                <a:latin typeface="Chalkboard"/>
                <a:cs typeface="Chalkboard"/>
              </a:rPr>
              <a:t>Casos </a:t>
            </a:r>
            <a:r>
              <a:rPr lang="pt-BR" sz="4400" dirty="0" smtClean="0">
                <a:solidFill>
                  <a:srgbClr val="006600"/>
                </a:solidFill>
                <a:latin typeface="Chalkboard"/>
                <a:cs typeface="Chalkboard"/>
              </a:rPr>
              <a:t>de </a:t>
            </a:r>
            <a:r>
              <a:rPr lang="pt-BR" sz="4400" dirty="0" smtClean="0">
                <a:solidFill>
                  <a:srgbClr val="006600"/>
                </a:solidFill>
                <a:latin typeface="Chalkboard"/>
                <a:cs typeface="Chalkboard"/>
              </a:rPr>
              <a:t>Testes</a:t>
            </a:r>
            <a:endParaRPr lang="en-GB" sz="4400" dirty="0" smtClean="0">
              <a:solidFill>
                <a:srgbClr val="006600"/>
              </a:solidFill>
              <a:latin typeface="Chalkboard"/>
              <a:cs typeface="Chalkboard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2259807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com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: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 smtClean="0"/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x-none" dirty="0" smtClean="0">
                <a:solidFill>
                  <a:srgbClr val="800000"/>
                </a:solidFill>
              </a:rPr>
              <a:t>	Um humano precisa ver a sa</a:t>
            </a:r>
            <a:r>
              <a:rPr lang="x-none" dirty="0" smtClean="0">
                <a:solidFill>
                  <a:srgbClr val="800000"/>
                </a:solidFill>
              </a:rPr>
              <a:t>ída e conferir com o resultado esperado!</a:t>
            </a:r>
            <a:endParaRPr lang="en-GB" dirty="0">
              <a:solidFill>
                <a:srgbClr val="80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1767365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faltando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ser 100% </a:t>
            </a:r>
            <a:r>
              <a:rPr lang="en-US" dirty="0" err="1" smtClean="0"/>
              <a:t>automatizado</a:t>
            </a:r>
            <a:r>
              <a:rPr lang="en-US" dirty="0" smtClean="0"/>
              <a:t>: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 smtClean="0"/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x-none" smtClean="0">
                <a:solidFill>
                  <a:srgbClr val="800000"/>
                </a:solidFill>
              </a:rPr>
              <a:t>Uso de ambiente de testes: Junit, por exemplo!</a:t>
            </a:r>
            <a:endParaRPr lang="en-GB" dirty="0">
              <a:solidFill>
                <a:srgbClr val="80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4617376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/>
              <a:t>public class </a:t>
            </a:r>
            <a:r>
              <a:rPr lang="en-US" sz="2100" dirty="0" err="1"/>
              <a:t>TestaMaiorEMenor</a:t>
            </a:r>
            <a:r>
              <a:rPr lang="en-US" sz="2100" dirty="0"/>
              <a:t> </a:t>
            </a:r>
            <a:r>
              <a:rPr lang="en-US" sz="2100" dirty="0" smtClean="0"/>
              <a:t>{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 smtClean="0"/>
              <a:t>	public </a:t>
            </a:r>
            <a:r>
              <a:rPr lang="en-US" sz="2100" dirty="0"/>
              <a:t>static void </a:t>
            </a:r>
            <a:r>
              <a:rPr lang="en-US" sz="2100" dirty="0" err="1"/>
              <a:t>main(String</a:t>
            </a:r>
            <a:r>
              <a:rPr lang="en-US" sz="2100" dirty="0"/>
              <a:t>[] </a:t>
            </a:r>
            <a:r>
              <a:rPr lang="en-US" sz="2100" dirty="0" err="1" smtClean="0"/>
              <a:t>args</a:t>
            </a:r>
            <a:r>
              <a:rPr lang="en-US" sz="2100" dirty="0" smtClean="0"/>
              <a:t>{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/>
              <a:t>	</a:t>
            </a:r>
            <a:r>
              <a:rPr lang="en-US" sz="2100" dirty="0" err="1" smtClean="0"/>
              <a:t>CarrinhoDeCompras</a:t>
            </a:r>
            <a:r>
              <a:rPr lang="en-US" sz="2100" dirty="0" smtClean="0"/>
              <a:t> </a:t>
            </a:r>
            <a:r>
              <a:rPr lang="en-US" sz="2100" dirty="0" err="1"/>
              <a:t>carrinho</a:t>
            </a:r>
            <a:r>
              <a:rPr lang="en-US" sz="2100" dirty="0"/>
              <a:t> = new </a:t>
            </a:r>
            <a:r>
              <a:rPr lang="en-US" sz="2100" dirty="0" err="1"/>
              <a:t>CarrinhoDeCompras</a:t>
            </a:r>
            <a:r>
              <a:rPr lang="en-US" sz="2100" dirty="0"/>
              <a:t>();        </a:t>
            </a:r>
            <a:r>
              <a:rPr lang="en-US" sz="2100" dirty="0" err="1"/>
              <a:t>carrinho.adiciona(new</a:t>
            </a:r>
            <a:r>
              <a:rPr lang="en-US" sz="2100" dirty="0"/>
              <a:t> </a:t>
            </a:r>
            <a:r>
              <a:rPr lang="en-US" sz="2100" dirty="0" err="1"/>
              <a:t>Produto("Liquidificador</a:t>
            </a:r>
            <a:r>
              <a:rPr lang="en-US" sz="2100" dirty="0"/>
              <a:t>", 250.0));</a:t>
            </a:r>
            <a:r>
              <a:rPr lang="en-US" sz="2100" dirty="0" smtClean="0"/>
              <a:t> 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 smtClean="0"/>
              <a:t>	</a:t>
            </a:r>
            <a:r>
              <a:rPr lang="en-US" sz="2100" dirty="0" err="1" smtClean="0"/>
              <a:t>carrinho.adiciona</a:t>
            </a:r>
            <a:r>
              <a:rPr lang="en-US" sz="2100" dirty="0" err="1"/>
              <a:t>(new</a:t>
            </a:r>
            <a:r>
              <a:rPr lang="en-US" sz="2100" dirty="0"/>
              <a:t> </a:t>
            </a:r>
            <a:r>
              <a:rPr lang="en-US" sz="2100" dirty="0" err="1"/>
              <a:t>Produto("Geladeira</a:t>
            </a:r>
            <a:r>
              <a:rPr lang="en-US" sz="2100" dirty="0"/>
              <a:t>", 450.0))</a:t>
            </a:r>
            <a:r>
              <a:rPr lang="en-US" sz="2100" dirty="0" smtClean="0"/>
              <a:t>;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 smtClean="0"/>
              <a:t>	</a:t>
            </a:r>
            <a:r>
              <a:rPr lang="en-US" sz="2100" dirty="0" err="1" smtClean="0"/>
              <a:t>carrinho.adiciona</a:t>
            </a:r>
            <a:r>
              <a:rPr lang="en-US" sz="2100" dirty="0" err="1"/>
              <a:t>(new</a:t>
            </a:r>
            <a:r>
              <a:rPr lang="en-US" sz="2100" dirty="0"/>
              <a:t> </a:t>
            </a:r>
            <a:r>
              <a:rPr lang="en-US" sz="2100" dirty="0" err="1"/>
              <a:t>Produto("Jogo</a:t>
            </a:r>
            <a:r>
              <a:rPr lang="en-US" sz="2100" dirty="0"/>
              <a:t> de </a:t>
            </a:r>
            <a:r>
              <a:rPr lang="en-US" sz="2100" dirty="0" err="1"/>
              <a:t>pratos</a:t>
            </a:r>
            <a:r>
              <a:rPr lang="en-US" sz="2100" dirty="0"/>
              <a:t>", 70.0))</a:t>
            </a:r>
            <a:r>
              <a:rPr lang="en-US" sz="2100" dirty="0" smtClean="0"/>
              <a:t>;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/>
              <a:t>	</a:t>
            </a:r>
            <a:r>
              <a:rPr lang="en-US" sz="2100" dirty="0" err="1" smtClean="0"/>
              <a:t>MaiorEMenor</a:t>
            </a:r>
            <a:r>
              <a:rPr lang="en-US" sz="2100" dirty="0" smtClean="0"/>
              <a:t> </a:t>
            </a:r>
            <a:r>
              <a:rPr lang="en-US" sz="2100" dirty="0" err="1"/>
              <a:t>algoritmo</a:t>
            </a:r>
            <a:r>
              <a:rPr lang="en-US" sz="2100" dirty="0"/>
              <a:t> = new </a:t>
            </a:r>
            <a:r>
              <a:rPr lang="en-US" sz="2100" dirty="0" err="1"/>
              <a:t>MaiorEMenor</a:t>
            </a:r>
            <a:r>
              <a:rPr lang="en-US" sz="2100" dirty="0"/>
              <a:t>()</a:t>
            </a:r>
            <a:r>
              <a:rPr lang="en-US" sz="2100" dirty="0" smtClean="0"/>
              <a:t>;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 smtClean="0"/>
              <a:t>	</a:t>
            </a:r>
            <a:r>
              <a:rPr lang="en-US" sz="2100" dirty="0" err="1" smtClean="0"/>
              <a:t>algoritmo.encontra</a:t>
            </a:r>
            <a:r>
              <a:rPr lang="en-US" sz="2100" dirty="0" err="1"/>
              <a:t>(carrinho</a:t>
            </a:r>
            <a:r>
              <a:rPr lang="en-US" sz="2100" dirty="0"/>
              <a:t>)</a:t>
            </a:r>
            <a:r>
              <a:rPr lang="en-US" sz="2100" dirty="0" smtClean="0"/>
              <a:t>;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 smtClean="0"/>
              <a:t>	</a:t>
            </a:r>
            <a:r>
              <a:rPr lang="en-US" sz="2100" dirty="0" err="1" smtClean="0"/>
              <a:t>System.out.println</a:t>
            </a:r>
            <a:r>
              <a:rPr lang="en-US" sz="2100" dirty="0" err="1"/>
              <a:t>("O</a:t>
            </a:r>
            <a:r>
              <a:rPr lang="en-US" sz="2100" dirty="0"/>
              <a:t> </a:t>
            </a:r>
            <a:r>
              <a:rPr lang="en-US" sz="2100" dirty="0" err="1"/>
              <a:t>menor</a:t>
            </a:r>
            <a:r>
              <a:rPr lang="en-US" sz="2100" dirty="0"/>
              <a:t> </a:t>
            </a:r>
            <a:r>
              <a:rPr lang="en-US" sz="2100" dirty="0" err="1"/>
              <a:t>produto</a:t>
            </a:r>
            <a:r>
              <a:rPr lang="en-US" sz="2100" dirty="0"/>
              <a:t>: " + </a:t>
            </a:r>
            <a:r>
              <a:rPr lang="en-US" sz="2100" dirty="0" smtClean="0"/>
              <a:t> </a:t>
            </a:r>
            <a:r>
              <a:rPr lang="en-US" sz="2100" dirty="0" err="1" smtClean="0"/>
              <a:t>algoritmo.getMenor</a:t>
            </a:r>
            <a:r>
              <a:rPr lang="en-US" sz="2100" dirty="0" err="1"/>
              <a:t>().getNome</a:t>
            </a:r>
            <a:r>
              <a:rPr lang="en-US" sz="2100" dirty="0"/>
              <a:t>())</a:t>
            </a:r>
            <a:r>
              <a:rPr lang="en-US" sz="2100" dirty="0" smtClean="0"/>
              <a:t>;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/>
              <a:t>	</a:t>
            </a:r>
            <a:r>
              <a:rPr lang="en-US" sz="2100" dirty="0" err="1" smtClean="0"/>
              <a:t>System.out.println</a:t>
            </a:r>
            <a:r>
              <a:rPr lang="en-US" sz="2100" dirty="0" err="1"/>
              <a:t>("O</a:t>
            </a:r>
            <a:r>
              <a:rPr lang="en-US" sz="2100" dirty="0"/>
              <a:t> </a:t>
            </a:r>
            <a:r>
              <a:rPr lang="en-US" sz="2100" dirty="0" err="1"/>
              <a:t>maior</a:t>
            </a:r>
            <a:r>
              <a:rPr lang="en-US" sz="2100" dirty="0"/>
              <a:t> </a:t>
            </a:r>
            <a:r>
              <a:rPr lang="en-US" sz="2100" dirty="0" err="1"/>
              <a:t>produto</a:t>
            </a:r>
            <a:r>
              <a:rPr lang="en-US" sz="2100" dirty="0"/>
              <a:t>: " + </a:t>
            </a:r>
            <a:r>
              <a:rPr lang="en-US" sz="2100" dirty="0" smtClean="0"/>
              <a:t> </a:t>
            </a:r>
            <a:r>
              <a:rPr lang="en-US" sz="2100" dirty="0" err="1" smtClean="0"/>
              <a:t>algoritmo.getMaior</a:t>
            </a:r>
            <a:r>
              <a:rPr lang="en-US" sz="2100" dirty="0" err="1"/>
              <a:t>().getNome</a:t>
            </a:r>
            <a:r>
              <a:rPr lang="en-US" sz="2100" dirty="0"/>
              <a:t>())</a:t>
            </a:r>
            <a:r>
              <a:rPr lang="en-US" sz="2100" dirty="0" smtClean="0"/>
              <a:t>;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 smtClean="0"/>
              <a:t>	}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100" dirty="0" smtClean="0"/>
              <a:t>}</a:t>
            </a:r>
            <a:endParaRPr lang="en-GB" sz="2100" dirty="0">
              <a:solidFill>
                <a:srgbClr val="FF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2216718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600" dirty="0" err="1" smtClean="0"/>
              <a:t>Resultado</a:t>
            </a:r>
            <a:r>
              <a:rPr lang="en-US" sz="3600" dirty="0" smtClean="0"/>
              <a:t> no console: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2100" dirty="0" smtClean="0"/>
          </a:p>
          <a:p>
            <a:pPr marL="739775" lvl="1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200" dirty="0" smtClean="0">
                <a:solidFill>
                  <a:srgbClr val="008000"/>
                </a:solidFill>
              </a:rPr>
              <a:t>O </a:t>
            </a:r>
            <a:r>
              <a:rPr lang="en-US" sz="3200" dirty="0" err="1" smtClean="0">
                <a:solidFill>
                  <a:srgbClr val="008000"/>
                </a:solidFill>
              </a:rPr>
              <a:t>menor</a:t>
            </a:r>
            <a:r>
              <a:rPr lang="en-US" sz="3200" dirty="0" smtClean="0">
                <a:solidFill>
                  <a:srgbClr val="008000"/>
                </a:solidFill>
              </a:rPr>
              <a:t> </a:t>
            </a:r>
            <a:r>
              <a:rPr lang="en-US" sz="3200" dirty="0" err="1">
                <a:solidFill>
                  <a:srgbClr val="008000"/>
                </a:solidFill>
              </a:rPr>
              <a:t>produto</a:t>
            </a:r>
            <a:r>
              <a:rPr lang="en-US" sz="3200" dirty="0">
                <a:solidFill>
                  <a:srgbClr val="008000"/>
                </a:solidFill>
              </a:rPr>
              <a:t>: </a:t>
            </a:r>
            <a:r>
              <a:rPr lang="en-US" sz="3200" dirty="0" err="1">
                <a:solidFill>
                  <a:srgbClr val="008000"/>
                </a:solidFill>
              </a:rPr>
              <a:t>Jogo</a:t>
            </a:r>
            <a:r>
              <a:rPr lang="en-US" sz="3200" dirty="0">
                <a:solidFill>
                  <a:srgbClr val="008000"/>
                </a:solidFill>
              </a:rPr>
              <a:t> de </a:t>
            </a:r>
            <a:r>
              <a:rPr lang="en-US" sz="3200" dirty="0" err="1" smtClean="0">
                <a:solidFill>
                  <a:srgbClr val="008000"/>
                </a:solidFill>
              </a:rPr>
              <a:t>pratos</a:t>
            </a:r>
            <a:endParaRPr lang="en-US" sz="3200" dirty="0" smtClean="0">
              <a:solidFill>
                <a:srgbClr val="008000"/>
              </a:solidFill>
            </a:endParaRPr>
          </a:p>
          <a:p>
            <a:pPr marL="739775" lvl="1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200" dirty="0" smtClean="0">
                <a:solidFill>
                  <a:srgbClr val="008000"/>
                </a:solidFill>
              </a:rPr>
              <a:t>O </a:t>
            </a:r>
            <a:r>
              <a:rPr lang="en-US" sz="3200" dirty="0" err="1">
                <a:solidFill>
                  <a:srgbClr val="008000"/>
                </a:solidFill>
              </a:rPr>
              <a:t>maior</a:t>
            </a:r>
            <a:r>
              <a:rPr lang="en-US" sz="3200" dirty="0">
                <a:solidFill>
                  <a:srgbClr val="008000"/>
                </a:solidFill>
              </a:rPr>
              <a:t> </a:t>
            </a:r>
            <a:r>
              <a:rPr lang="en-US" sz="3200" dirty="0" err="1">
                <a:solidFill>
                  <a:srgbClr val="008000"/>
                </a:solidFill>
              </a:rPr>
              <a:t>produto</a:t>
            </a:r>
            <a:r>
              <a:rPr lang="en-US" sz="3200" dirty="0">
                <a:solidFill>
                  <a:srgbClr val="008000"/>
                </a:solidFill>
              </a:rPr>
              <a:t>: </a:t>
            </a:r>
            <a:r>
              <a:rPr lang="en-US" sz="3200" dirty="0" err="1">
                <a:solidFill>
                  <a:srgbClr val="008000"/>
                </a:solidFill>
              </a:rPr>
              <a:t>Geladeira</a:t>
            </a:r>
            <a:endParaRPr lang="en-GB" sz="3200" dirty="0">
              <a:solidFill>
                <a:srgbClr val="008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647058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3600" dirty="0" err="1" smtClean="0">
                <a:solidFill>
                  <a:srgbClr val="800000"/>
                </a:solidFill>
              </a:rPr>
              <a:t>Junit</a:t>
            </a:r>
            <a:r>
              <a:rPr lang="en-US" sz="3600" dirty="0" smtClean="0">
                <a:solidFill>
                  <a:srgbClr val="800000"/>
                </a:solidFill>
              </a:rPr>
              <a:t>:</a:t>
            </a:r>
            <a:endParaRPr lang="en-GB" sz="3200" dirty="0">
              <a:solidFill>
                <a:srgbClr val="80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5750" y="1752024"/>
            <a:ext cx="8572500" cy="4255076"/>
            <a:chOff x="285750" y="1752024"/>
            <a:chExt cx="8572500" cy="4255076"/>
          </a:xfrm>
        </p:grpSpPr>
        <p:pic>
          <p:nvPicPr>
            <p:cNvPr id="4" name="Picture 3" descr="Captura de Tela 2014-08-06 às 11.32.4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0" y="2336800"/>
              <a:ext cx="8572500" cy="1092200"/>
            </a:xfrm>
            <a:prstGeom prst="rect">
              <a:avLst/>
            </a:prstGeom>
          </p:spPr>
        </p:pic>
        <p:pic>
          <p:nvPicPr>
            <p:cNvPr id="5" name="Picture 4" descr="Captura de Tela 2014-08-06 às 11.32.14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750" y="4648200"/>
              <a:ext cx="8559800" cy="13589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0600" y="1752024"/>
              <a:ext cx="15039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/>
                <a:t>Sucesso</a:t>
              </a:r>
              <a:endParaRPr lang="pt-BR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4063424"/>
              <a:ext cx="179488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/>
                <a:t>Insucesso</a:t>
              </a:r>
              <a:endParaRPr lang="pt-BR" sz="32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err="1" smtClean="0">
                <a:solidFill>
                  <a:srgbClr val="800000"/>
                </a:solidFill>
              </a:rPr>
              <a:t>Estrutura</a:t>
            </a:r>
            <a:r>
              <a:rPr lang="en-US" sz="4000" dirty="0" smtClean="0">
                <a:solidFill>
                  <a:srgbClr val="800000"/>
                </a:solidFill>
              </a:rPr>
              <a:t> do </a:t>
            </a:r>
            <a:r>
              <a:rPr lang="en-US" sz="4000" dirty="0" err="1" smtClean="0">
                <a:solidFill>
                  <a:srgbClr val="800000"/>
                </a:solidFill>
              </a:rPr>
              <a:t>Caso</a:t>
            </a:r>
            <a:r>
              <a:rPr lang="en-US" sz="4000" dirty="0" smtClean="0">
                <a:solidFill>
                  <a:srgbClr val="800000"/>
                </a:solidFill>
              </a:rPr>
              <a:t> </a:t>
            </a:r>
            <a:r>
              <a:rPr lang="en-US" sz="4000" dirty="0" err="1" smtClean="0">
                <a:solidFill>
                  <a:srgbClr val="800000"/>
                </a:solidFill>
              </a:rPr>
              <a:t>Teste</a:t>
            </a:r>
            <a:r>
              <a:rPr lang="en-US" sz="4000" dirty="0" smtClean="0">
                <a:solidFill>
                  <a:srgbClr val="800000"/>
                </a:solidFill>
              </a:rPr>
              <a:t> no </a:t>
            </a:r>
            <a:r>
              <a:rPr lang="en-US" sz="4000" dirty="0" err="1" smtClean="0">
                <a:solidFill>
                  <a:srgbClr val="800000"/>
                </a:solidFill>
              </a:rPr>
              <a:t>JUnit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  <p:pic>
        <p:nvPicPr>
          <p:cNvPr id="10" name="Picture 9" descr="Captura de Tela 2014-08-06 às 11.52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3" y="1219200"/>
            <a:ext cx="8651574" cy="4419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0" y="2438400"/>
            <a:ext cx="9144000" cy="157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6000"/>
              </a:spcBef>
              <a:buClr>
                <a:srgbClr val="800000"/>
              </a:buClr>
              <a:buFont typeface="Verdana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9600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raggadocio"/>
                <a:ea typeface="Lucida Sans Unicode" pitchFamily="-110" charset="-52"/>
                <a:cs typeface="Braggadocio"/>
              </a:rPr>
              <a:t>FIM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439863"/>
            <a:ext cx="8077200" cy="3478212"/>
          </a:xfrm>
        </p:spPr>
        <p:txBody>
          <a:bodyPr lIns="92160" tIns="46080" rIns="92160" bIns="46080">
            <a:spAutoFit/>
          </a:bodyPr>
          <a:lstStyle/>
          <a:p>
            <a:pPr algn="r" eaLnBrk="1" hangingPunct="1">
              <a:lnSpc>
                <a:spcPct val="123000"/>
              </a:lnSpc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dirty="0" smtClean="0">
                <a:solidFill>
                  <a:srgbClr val="006600"/>
                </a:solidFill>
                <a:latin typeface="Chalkboard"/>
                <a:cs typeface="Chalkboard"/>
              </a:rPr>
              <a:t>Há dois tipos de tragédia.</a:t>
            </a:r>
            <a:br>
              <a:rPr lang="pt-BR" dirty="0" smtClean="0">
                <a:solidFill>
                  <a:srgbClr val="006600"/>
                </a:solidFill>
                <a:latin typeface="Chalkboard"/>
                <a:cs typeface="Chalkboard"/>
              </a:rPr>
            </a:br>
            <a:r>
              <a:rPr lang="pt-BR" dirty="0" smtClean="0">
                <a:solidFill>
                  <a:srgbClr val="006600"/>
                </a:solidFill>
                <a:latin typeface="Chalkboard"/>
                <a:cs typeface="Chalkboard"/>
              </a:rPr>
              <a:t>Um é não obter o que você deseja!</a:t>
            </a:r>
            <a:br>
              <a:rPr lang="pt-BR" dirty="0" smtClean="0">
                <a:solidFill>
                  <a:srgbClr val="006600"/>
                </a:solidFill>
                <a:latin typeface="Chalkboard"/>
                <a:cs typeface="Chalkboard"/>
              </a:rPr>
            </a:br>
            <a:r>
              <a:rPr lang="pt-BR" dirty="0" smtClean="0">
                <a:solidFill>
                  <a:srgbClr val="006600"/>
                </a:solidFill>
                <a:latin typeface="Chalkboard"/>
                <a:cs typeface="Chalkboard"/>
              </a:rPr>
              <a:t>O outro é obter!</a:t>
            </a:r>
            <a:br>
              <a:rPr lang="pt-BR" dirty="0" smtClean="0">
                <a:solidFill>
                  <a:srgbClr val="006600"/>
                </a:solidFill>
                <a:latin typeface="Chalkboard"/>
                <a:cs typeface="Chalkboard"/>
              </a:rPr>
            </a:br>
            <a:r>
              <a:rPr lang="pt-BR" dirty="0" smtClean="0">
                <a:solidFill>
                  <a:srgbClr val="006600"/>
                </a:solidFill>
                <a:latin typeface="Chalkboard"/>
                <a:cs typeface="Chalkboard"/>
              </a:rPr>
              <a:t/>
            </a:r>
            <a:br>
              <a:rPr lang="pt-BR" dirty="0" smtClean="0">
                <a:solidFill>
                  <a:srgbClr val="006600"/>
                </a:solidFill>
                <a:latin typeface="Chalkboard"/>
                <a:cs typeface="Chalkboard"/>
              </a:rPr>
            </a:br>
            <a:r>
              <a:rPr lang="pt-BR" dirty="0" smtClean="0">
                <a:solidFill>
                  <a:srgbClr val="660066"/>
                </a:solidFill>
                <a:latin typeface="Chalkboard"/>
                <a:cs typeface="Chalkboard"/>
              </a:rPr>
              <a:t>Oscar Wilde</a:t>
            </a:r>
            <a:endParaRPr lang="en-GB" dirty="0" smtClean="0">
              <a:solidFill>
                <a:srgbClr val="660066"/>
              </a:solidFill>
              <a:latin typeface="Chalkboard"/>
              <a:cs typeface="Chalkboard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8013" cy="6969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dirty="0" err="1" smtClean="0">
                <a:solidFill>
                  <a:srgbClr val="990000"/>
                </a:solidFill>
                <a:latin typeface="Apple Casual"/>
                <a:cs typeface="Apple Casual"/>
              </a:rPr>
              <a:t>Caso</a:t>
            </a:r>
            <a:r>
              <a:rPr lang="en-GB" sz="4400" dirty="0" smtClean="0">
                <a:solidFill>
                  <a:srgbClr val="990000"/>
                </a:solidFill>
                <a:latin typeface="Apple Casual"/>
                <a:cs typeface="Apple Casual"/>
              </a:rPr>
              <a:t> de </a:t>
            </a:r>
            <a:r>
              <a:rPr lang="en-GB" sz="4400" dirty="0" err="1" smtClean="0">
                <a:solidFill>
                  <a:srgbClr val="990000"/>
                </a:solidFill>
                <a:latin typeface="Apple Casual"/>
                <a:cs typeface="Apple Casual"/>
              </a:rPr>
              <a:t>Teste</a:t>
            </a:r>
            <a:endParaRPr lang="en-GB" sz="4400" dirty="0">
              <a:solidFill>
                <a:srgbClr val="990000"/>
              </a:solidFill>
              <a:latin typeface="Apple Casual"/>
              <a:cs typeface="Apple Casual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8991600" cy="4037013"/>
          </a:xfrm>
        </p:spPr>
        <p:txBody>
          <a:bodyPr lIns="92160" tIns="46080" rIns="92160" bIns="46080">
            <a:spAutoFit/>
          </a:bodyPr>
          <a:lstStyle/>
          <a:p>
            <a:pPr marL="339725" indent="-339725" eaLnBrk="1" hangingPunct="1">
              <a:buFont typeface="Monotype Sorts" pitchFamily="-106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 marL="339725" indent="-339725"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b="0" dirty="0"/>
              <a:t>São </a:t>
            </a:r>
            <a:r>
              <a:rPr lang="en-GB" sz="3200" b="0" dirty="0" err="1"/>
              <a:t>os</a:t>
            </a:r>
            <a:r>
              <a:rPr lang="en-GB" sz="3200" b="0" dirty="0"/>
              <a:t> dados de testes </a:t>
            </a:r>
            <a:r>
              <a:rPr lang="en-GB" sz="3200" b="0" dirty="0" err="1"/>
              <a:t>específicos</a:t>
            </a:r>
            <a:r>
              <a:rPr lang="en-GB" sz="3200" b="0" dirty="0"/>
              <a:t> </a:t>
            </a:r>
            <a:r>
              <a:rPr lang="en-GB" sz="3200" b="0" dirty="0" err="1"/>
              <a:t>para</a:t>
            </a:r>
            <a:r>
              <a:rPr lang="en-GB" sz="3200" b="0" dirty="0"/>
              <a:t> </a:t>
            </a:r>
            <a:r>
              <a:rPr lang="en-GB" sz="3200" b="0" dirty="0" err="1"/>
              <a:t>uma</a:t>
            </a:r>
            <a:r>
              <a:rPr lang="en-GB" sz="3200" b="0" dirty="0"/>
              <a:t> dada </a:t>
            </a:r>
            <a:r>
              <a:rPr lang="en-GB" sz="3200" b="0" dirty="0" err="1"/>
              <a:t>situação</a:t>
            </a:r>
            <a:r>
              <a:rPr lang="en-GB" sz="3200" b="0" dirty="0"/>
              <a:t> </a:t>
            </a:r>
          </a:p>
          <a:p>
            <a:pPr marL="339725" indent="-339725"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3200" b="0" dirty="0"/>
          </a:p>
          <a:p>
            <a:pPr marL="339725" indent="-339725"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b="0" dirty="0" err="1"/>
              <a:t>Formato</a:t>
            </a:r>
            <a:r>
              <a:rPr lang="en-GB" sz="3200" b="0" dirty="0"/>
              <a:t>:</a:t>
            </a:r>
          </a:p>
          <a:p>
            <a:pPr marL="339725" indent="-339725"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3200" b="0" dirty="0"/>
          </a:p>
          <a:p>
            <a:pPr marL="739775" lvl="1" indent="-282575" eaLnBrk="1" hangingPunct="1">
              <a:lnSpc>
                <a:spcPts val="3500"/>
              </a:lnSpc>
              <a:spcBef>
                <a:spcPts val="600"/>
              </a:spcBef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b="0" dirty="0">
                <a:solidFill>
                  <a:schemeClr val="tx1"/>
                </a:solidFill>
              </a:rPr>
              <a:t>[dados de </a:t>
            </a:r>
            <a:r>
              <a:rPr lang="en-GB" sz="3200" b="0" dirty="0" err="1">
                <a:solidFill>
                  <a:schemeClr val="tx1"/>
                </a:solidFill>
              </a:rPr>
              <a:t>entrada</a:t>
            </a:r>
            <a:r>
              <a:rPr lang="en-GB" sz="3200" b="0" dirty="0">
                <a:solidFill>
                  <a:schemeClr val="tx1"/>
                </a:solidFill>
              </a:rPr>
              <a:t>, </a:t>
            </a:r>
            <a:r>
              <a:rPr lang="en-GB" sz="3200" b="0" dirty="0" err="1">
                <a:solidFill>
                  <a:schemeClr val="tx1"/>
                </a:solidFill>
              </a:rPr>
              <a:t>saída</a:t>
            </a:r>
            <a:r>
              <a:rPr lang="en-GB" sz="3200" b="0" dirty="0">
                <a:solidFill>
                  <a:schemeClr val="tx1"/>
                </a:solidFill>
              </a:rPr>
              <a:t> </a:t>
            </a:r>
            <a:r>
              <a:rPr lang="en-GB" sz="3200" b="0" dirty="0" err="1">
                <a:solidFill>
                  <a:schemeClr val="tx1"/>
                </a:solidFill>
              </a:rPr>
              <a:t>esperada</a:t>
            </a:r>
            <a:r>
              <a:rPr lang="en-GB" sz="3200" b="0" dirty="0">
                <a:solidFill>
                  <a:schemeClr val="tx1"/>
                </a:solidFill>
              </a:rPr>
              <a:t>]</a:t>
            </a:r>
          </a:p>
          <a:p>
            <a:pPr marL="739775" lvl="1" indent="-282575" eaLnBrk="1" hangingPunct="1">
              <a:lnSpc>
                <a:spcPts val="3100"/>
              </a:lnSpc>
              <a:spcBef>
                <a:spcPts val="600"/>
              </a:spcBef>
              <a:buClr>
                <a:srgbClr val="000000"/>
              </a:buClr>
              <a:buFont typeface="Monotype Sorts" pitchFamily="-106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3200" b="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8013" cy="6969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b="0" dirty="0" err="1" smtClean="0">
                <a:solidFill>
                  <a:srgbClr val="990000"/>
                </a:solidFill>
                <a:latin typeface="Apple Casual"/>
                <a:cs typeface="Apple Casual"/>
              </a:rPr>
              <a:t>Caso</a:t>
            </a:r>
            <a:r>
              <a:rPr lang="en-GB" sz="4400" b="0" dirty="0" smtClean="0">
                <a:solidFill>
                  <a:srgbClr val="990000"/>
                </a:solidFill>
                <a:latin typeface="Apple Casual"/>
                <a:cs typeface="Apple Casual"/>
              </a:rPr>
              <a:t> de </a:t>
            </a:r>
            <a:r>
              <a:rPr lang="en-GB" sz="4400" b="0" dirty="0" err="1" smtClean="0">
                <a:solidFill>
                  <a:srgbClr val="990000"/>
                </a:solidFill>
                <a:latin typeface="Apple Casual"/>
                <a:cs typeface="Apple Casual"/>
              </a:rPr>
              <a:t>Teste</a:t>
            </a:r>
            <a:r>
              <a:rPr lang="en-GB" sz="4400" b="0" dirty="0" smtClean="0">
                <a:solidFill>
                  <a:srgbClr val="990000"/>
                </a:solidFill>
                <a:latin typeface="Apple Casual"/>
                <a:cs typeface="Apple Casual"/>
              </a:rPr>
              <a:t>: </a:t>
            </a:r>
            <a:r>
              <a:rPr lang="en-GB" sz="4400" b="0" dirty="0" err="1" smtClean="0">
                <a:solidFill>
                  <a:srgbClr val="006600"/>
                </a:solidFill>
                <a:latin typeface="Apple Casual"/>
                <a:cs typeface="Apple Casual"/>
              </a:rPr>
              <a:t>Exemplos</a:t>
            </a:r>
            <a:endParaRPr lang="en-GB" sz="4400" b="0" dirty="0">
              <a:solidFill>
                <a:srgbClr val="006600"/>
              </a:solidFill>
              <a:latin typeface="Apple Casual"/>
              <a:cs typeface="Apple Casual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144000" cy="2484438"/>
          </a:xfrm>
        </p:spPr>
        <p:txBody>
          <a:bodyPr lIns="92160" tIns="46080" rIns="92160" bIns="46080">
            <a:spAutoFit/>
          </a:bodyPr>
          <a:lstStyle/>
          <a:p>
            <a:pPr marL="339725" indent="-339725" eaLnBrk="1" hangingPunct="1">
              <a:buFont typeface="Monotype Sorts" pitchFamily="-106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/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Suponha uma Função Raiz Quadrada: </a:t>
            </a:r>
            <a:r>
              <a:rPr lang="en-GB" sz="2800" b="0">
                <a:solidFill>
                  <a:srgbClr val="0066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sqrt (int)</a:t>
            </a: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solidFill>
                <a:srgbClr val="0066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saída esperada = 3]</a:t>
            </a: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-9, saída esperada = </a:t>
            </a:r>
            <a:r>
              <a:rPr lang="en-GB" sz="320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Exceção</a:t>
            </a: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3050"/>
            <a:ext cx="9144000" cy="793750"/>
          </a:xfrm>
        </p:spPr>
        <p:txBody>
          <a:bodyPr/>
          <a:lstStyle/>
          <a:p>
            <a:pPr eaLnBrk="1" hangingPunct="1">
              <a:buFont typeface="Times New Roman" pitchFamily="-110" charset="0"/>
              <a:buNone/>
              <a:defRPr/>
            </a:pPr>
            <a:r>
              <a:rPr lang="pt-BR" sz="4400" b="0" dirty="0" smtClean="0">
                <a:solidFill>
                  <a:srgbClr val="990000"/>
                </a:solidFill>
                <a:latin typeface="Apple Casual"/>
                <a:cs typeface="Apple Casual"/>
              </a:rPr>
              <a:t>Caso de Teste: </a:t>
            </a:r>
            <a:r>
              <a:rPr lang="pt-BR" sz="4400" b="0" u="sng" dirty="0">
                <a:solidFill>
                  <a:srgbClr val="006600"/>
                </a:solidFill>
                <a:latin typeface="Apple Casual"/>
                <a:cs typeface="Apple Casual"/>
              </a:rPr>
              <a:t>Sucesso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5963"/>
            <a:ext cx="8839200" cy="1595437"/>
          </a:xfrm>
        </p:spPr>
        <p:txBody>
          <a:bodyPr/>
          <a:lstStyle/>
          <a:p>
            <a:pPr eaLnBrk="1" hangingPunct="1">
              <a:buFont typeface="Monotype Sorts" pitchFamily="-106" charset="2"/>
              <a:buNone/>
            </a:pPr>
            <a:endParaRPr lang="pt-BR" sz="2800" b="0">
              <a:solidFill>
                <a:schemeClr val="accent2"/>
              </a:solidFill>
            </a:endParaRPr>
          </a:p>
          <a:p>
            <a:pPr eaLnBrk="1" hangingPunct="1">
              <a:lnSpc>
                <a:spcPts val="3100"/>
              </a:lnSpc>
              <a:spcBef>
                <a:spcPts val="600"/>
              </a:spcBef>
              <a:buFont typeface="Monotype Sorts" pitchFamily="-106" charset="2"/>
              <a:buNone/>
            </a:pPr>
            <a:r>
              <a:rPr lang="pt-BR" sz="2800" b="0">
                <a:solidFill>
                  <a:srgbClr val="006600"/>
                </a:solidFill>
              </a:rPr>
              <a:t>	</a:t>
            </a:r>
            <a:r>
              <a:rPr lang="pt-BR" sz="3200" b="0">
                <a:solidFill>
                  <a:srgbClr val="0066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Quando, exercitada pela entrada, a saída real corresponder à saída esperada</a:t>
            </a:r>
            <a:endParaRPr lang="pt-BR" sz="32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6425" cy="869950"/>
          </a:xfrm>
        </p:spPr>
        <p:txBody>
          <a:bodyPr/>
          <a:lstStyle/>
          <a:p>
            <a:pPr eaLnBrk="1" hangingPunct="1">
              <a:buFont typeface="Times New Roman" pitchFamily="-110" charset="0"/>
              <a:buNone/>
              <a:defRPr/>
            </a:pPr>
            <a:r>
              <a:rPr lang="pt-BR" sz="4400" b="0" dirty="0" smtClean="0">
                <a:solidFill>
                  <a:srgbClr val="990000"/>
                </a:solidFill>
                <a:latin typeface="Apple Casual"/>
                <a:cs typeface="Apple Casual"/>
              </a:rPr>
              <a:t>Caso de Teste: </a:t>
            </a:r>
            <a:r>
              <a:rPr lang="pt-BR" sz="4800" b="0" u="sng" dirty="0">
                <a:solidFill>
                  <a:srgbClr val="FF0000"/>
                </a:solidFill>
                <a:latin typeface="Apple Casual"/>
                <a:cs typeface="Apple Casual"/>
              </a:rPr>
              <a:t>Erro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4963"/>
            <a:ext cx="8915400" cy="3957637"/>
          </a:xfrm>
        </p:spPr>
        <p:txBody>
          <a:bodyPr/>
          <a:lstStyle/>
          <a:p>
            <a:pPr eaLnBrk="1" hangingPunct="1">
              <a:buFont typeface="Monotype Sorts" pitchFamily="-106" charset="2"/>
              <a:buNone/>
            </a:pPr>
            <a:endParaRPr lang="pt-BR" sz="2800" b="0" smtClean="0">
              <a:solidFill>
                <a:schemeClr val="accent2"/>
              </a:solidFill>
            </a:endParaRPr>
          </a:p>
          <a:p>
            <a:pPr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2"/>
              </a:buBlip>
            </a:pPr>
            <a:r>
              <a:rPr lang="pt-BR" sz="3200" b="0" smtClean="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Quando</a:t>
            </a:r>
            <a:r>
              <a:rPr lang="pt-BR" sz="3200" b="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, exercitada pela entrada, a saída real diferir da saída esperada</a:t>
            </a:r>
          </a:p>
          <a:p>
            <a:pPr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2"/>
              </a:buBlip>
            </a:pPr>
            <a:endParaRPr lang="en-US" sz="3200" b="0">
              <a:solidFill>
                <a:srgbClr val="FF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eaLnBrk="1" hangingPunct="1">
              <a:lnSpc>
                <a:spcPts val="3500"/>
              </a:lnSpc>
              <a:spcBef>
                <a:spcPts val="600"/>
              </a:spcBef>
              <a:buFont typeface="Monotype Sorts" pitchFamily="-106" charset="2"/>
              <a:buBlip>
                <a:blip r:embed="rId2"/>
              </a:buBlip>
            </a:pPr>
            <a:r>
              <a:rPr lang="en-GB" sz="32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Quando, ao submeter os dados de entrada de um dado</a:t>
            </a:r>
            <a:r>
              <a:rPr lang="en-GB" sz="3200" b="0" smtClean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 caso de teste </a:t>
            </a:r>
            <a:r>
              <a:rPr lang="en-GB" sz="32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ao programa em execução, o resultado obtido diferir da saída esperada!</a:t>
            </a:r>
            <a:endParaRPr lang="pt-BR" sz="32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41350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buFont typeface="Times New Roman" pitchFamily="-110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0" dirty="0" err="1">
                <a:latin typeface="Apple Casual"/>
                <a:cs typeface="Apple Casual"/>
              </a:rPr>
              <a:t>Exemplo</a:t>
            </a:r>
            <a:r>
              <a:rPr lang="en-GB" sz="4000" b="0" dirty="0">
                <a:latin typeface="Apple Casual"/>
                <a:cs typeface="Apple Casual"/>
              </a:rPr>
              <a:t> de </a:t>
            </a:r>
            <a:r>
              <a:rPr lang="en-GB" sz="4000" b="0" dirty="0" err="1">
                <a:latin typeface="Apple Casual"/>
                <a:cs typeface="Apple Casual"/>
              </a:rPr>
              <a:t>Sucesso</a:t>
            </a:r>
            <a:r>
              <a:rPr lang="en-GB" sz="4000" b="0" dirty="0">
                <a:latin typeface="Apple Casual"/>
                <a:cs typeface="Apple Casual"/>
              </a:rPr>
              <a:t>: </a:t>
            </a:r>
            <a:r>
              <a:rPr lang="en-GB" sz="4000" b="0" dirty="0" err="1">
                <a:solidFill>
                  <a:srgbClr val="006600"/>
                </a:solidFill>
                <a:latin typeface="Handwriting - Dakota"/>
                <a:cs typeface="Handwriting - Dakota"/>
              </a:rPr>
              <a:t>sqrt</a:t>
            </a:r>
            <a:r>
              <a:rPr lang="en-GB" sz="4000" b="0" dirty="0">
                <a:solidFill>
                  <a:srgbClr val="006600"/>
                </a:solidFill>
                <a:latin typeface="Handwriting - Dakota"/>
                <a:cs typeface="Handwriting - Dakota"/>
              </a:rPr>
              <a:t> (</a:t>
            </a:r>
            <a:r>
              <a:rPr lang="en-GB" sz="4000" b="0" dirty="0" err="1">
                <a:solidFill>
                  <a:srgbClr val="006600"/>
                </a:solidFill>
                <a:latin typeface="Handwriting - Dakota"/>
                <a:cs typeface="Handwriting - Dakota"/>
              </a:rPr>
              <a:t>int</a:t>
            </a:r>
            <a:r>
              <a:rPr lang="en-GB" sz="4000" b="0" dirty="0">
                <a:solidFill>
                  <a:srgbClr val="006600"/>
                </a:solidFill>
                <a:latin typeface="Handwriting - Dakota"/>
                <a:cs typeface="Handwriting - Dakota"/>
              </a:rPr>
              <a:t>): </a:t>
            </a:r>
            <a:r>
              <a:rPr lang="en-GB" sz="4000" b="0" dirty="0" err="1">
                <a:solidFill>
                  <a:srgbClr val="006600"/>
                </a:solidFill>
                <a:latin typeface="Handwriting - Dakota"/>
                <a:cs typeface="Handwriting - Dakota"/>
              </a:rPr>
              <a:t>int</a:t>
            </a:r>
            <a:endParaRPr lang="en-GB" sz="4000" b="0" dirty="0">
              <a:solidFill>
                <a:srgbClr val="00660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2100"/>
            <a:ext cx="9144000" cy="4298950"/>
          </a:xfrm>
        </p:spPr>
        <p:txBody>
          <a:bodyPr lIns="92160" tIns="46080" rIns="92160" bIns="46080">
            <a:spAutoFit/>
          </a:bodyPr>
          <a:lstStyle/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 smtClean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Caso de Teste:</a:t>
            </a: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saída esperada = 3]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Resultado do Teste: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solidFill>
                  <a:srgbClr val="008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resultado real = 3]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			</a:t>
            </a:r>
            <a:r>
              <a:rPr lang="en-GB" sz="2800" smtClean="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	    </a:t>
            </a:r>
            <a:r>
              <a:rPr lang="en-GB" sz="3200" smtClean="0">
                <a:solidFill>
                  <a:srgbClr val="0066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saída </a:t>
            </a:r>
            <a:r>
              <a:rPr lang="en-GB" sz="3200">
                <a:solidFill>
                  <a:srgbClr val="0066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esperada = resultado real!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481013" y="4838700"/>
            <a:ext cx="1728787" cy="14605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b="1">
                <a:solidFill>
                  <a:srgbClr val="006600"/>
                </a:solidFill>
              </a:rPr>
              <a:t>Sucesso:</a:t>
            </a:r>
            <a:endParaRPr lang="pt-BR" b="1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41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4148" grpId="0" animBg="1"/>
      <p:bldP spid="13414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62100"/>
            <a:ext cx="9144000" cy="4298950"/>
          </a:xfrm>
        </p:spPr>
        <p:txBody>
          <a:bodyPr lIns="92160" tIns="46080" rIns="92160" bIns="46080">
            <a:spAutoFit/>
          </a:bodyPr>
          <a:lstStyle/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 smtClean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Caso de Teste:</a:t>
            </a: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saída esperada = 3]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latin typeface="Chalkboard" pitchFamily="-106" charset="0"/>
                <a:ea typeface="Chalkboard" pitchFamily="-106" charset="0"/>
                <a:cs typeface="Chalkboard" pitchFamily="-106" charset="0"/>
              </a:rPr>
              <a:t>Resultado do Teste: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[entrada = 9, resultado real = 2,99]</a:t>
            </a: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739775" lvl="1" indent="-28257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0"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  <a:p>
            <a:pPr marL="339725" indent="-339725" eaLnBrk="1" hangingPunct="1">
              <a:buClr>
                <a:srgbClr val="000000"/>
              </a:buClr>
              <a:buFont typeface="Monotype Sorts" pitchFamily="-106" charset="2"/>
              <a:buBlip>
                <a:blip r:embed="rId3"/>
              </a:buBlip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smtClean="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					</a:t>
            </a:r>
            <a:r>
              <a:rPr lang="en-GB" sz="3200">
                <a:solidFill>
                  <a:srgbClr val="FF0000"/>
                </a:solidFill>
                <a:latin typeface="Chalkboard" pitchFamily="-106" charset="0"/>
                <a:ea typeface="Chalkboard" pitchFamily="-106" charset="0"/>
                <a:cs typeface="Chalkboard" pitchFamily="-106" charset="0"/>
              </a:rPr>
              <a:t>saída esperada != resultado real!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685800" y="4902200"/>
            <a:ext cx="1524000" cy="1257300"/>
          </a:xfrm>
          <a:prstGeom prst="verticalScroll">
            <a:avLst>
              <a:gd name="adj" fmla="val 125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3600" b="1">
                <a:solidFill>
                  <a:srgbClr val="FF0000"/>
                </a:solidFill>
              </a:rPr>
              <a:t>Erro:</a:t>
            </a:r>
            <a:endParaRPr lang="pt-BR" sz="3600" b="1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41350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Exemplo de Erro: </a:t>
            </a:r>
            <a:r>
              <a:rPr lang="en-GB" sz="4000" b="0">
                <a:solidFill>
                  <a:srgbClr val="006600"/>
                </a:solidFill>
                <a:latin typeface="Handwriting - Dakota" pitchFamily="-106" charset="0"/>
                <a:ea typeface="Handwriting - Dakota" pitchFamily="-106" charset="0"/>
                <a:cs typeface="Handwriting - Dakota" pitchFamily="-106" charset="0"/>
              </a:rPr>
              <a:t>sqrt (int): int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20836" grpId="0" animBg="1"/>
      <p:bldP spid="1208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024"/>
            <a:ext cx="9144000" cy="2358295"/>
          </a:xfrm>
        </p:spPr>
        <p:txBody>
          <a:bodyPr wrap="square" lIns="92160" tIns="46080" rIns="92160" bIns="46080">
            <a:spAutoFit/>
          </a:bodyPr>
          <a:lstStyle/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: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dirty="0" smtClean="0"/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dirty="0" smtClean="0"/>
              <a:t>O menor produto: </a:t>
            </a:r>
            <a:r>
              <a:rPr lang="x-none" dirty="0" smtClean="0"/>
              <a:t>[</a:t>
            </a:r>
            <a:r>
              <a:rPr dirty="0" smtClean="0"/>
              <a:t>Jogo de pratos</a:t>
            </a:r>
            <a:r>
              <a:rPr lang="x-none" dirty="0" smtClean="0"/>
              <a:t>, </a:t>
            </a:r>
            <a:r>
              <a:rPr dirty="0" smtClean="0"/>
              <a:t>Jogo de pratos</a:t>
            </a:r>
            <a:r>
              <a:rPr lang="x-none" dirty="0" smtClean="0"/>
              <a:t>]</a:t>
            </a:r>
            <a:r>
              <a:rPr lang="x-none" dirty="0" smtClean="0"/>
              <a:t> </a:t>
            </a:r>
          </a:p>
          <a:p>
            <a:pPr marL="339725" indent="-339725"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dirty="0" smtClean="0"/>
              <a:t>O maior produto: </a:t>
            </a:r>
            <a:r>
              <a:rPr lang="x-none" dirty="0" smtClean="0"/>
              <a:t>[</a:t>
            </a:r>
            <a:r>
              <a:rPr dirty="0" smtClean="0"/>
              <a:t>Geladeir</a:t>
            </a:r>
            <a:r>
              <a:rPr lang="x-none" dirty="0" smtClean="0"/>
              <a:t>a, </a:t>
            </a:r>
            <a:r>
              <a:rPr dirty="0" smtClean="0"/>
              <a:t>Geladeira</a:t>
            </a:r>
            <a:r>
              <a:rPr lang="x-none" dirty="0" smtClean="0"/>
              <a:t>]</a:t>
            </a:r>
            <a:r>
              <a:rPr dirty="0" smtClean="0"/>
              <a:t> </a:t>
            </a:r>
            <a:endParaRPr lang="en-GB" dirty="0">
              <a:solidFill>
                <a:srgbClr val="FF0000"/>
              </a:solidFill>
              <a:latin typeface="Chalkboard" pitchFamily="-106" charset="0"/>
              <a:ea typeface="Chalkboard" pitchFamily="-106" charset="0"/>
              <a:cs typeface="Chalkboard" pitchFamily="-10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08613"/>
          </a:xfrm>
        </p:spPr>
        <p:txBody>
          <a:bodyPr lIns="92160" tIns="46080" rIns="92160" bIns="46080">
            <a:spAutoFit/>
          </a:bodyPr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Automatizando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o</a:t>
            </a:r>
            <a:r>
              <a:rPr lang="en-GB" sz="4000" b="0" dirty="0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 </a:t>
            </a:r>
            <a:r>
              <a:rPr lang="en-GB" sz="4000" b="0" dirty="0" err="1" smtClean="0">
                <a:latin typeface="Apple Casual" pitchFamily="-106" charset="0"/>
                <a:ea typeface="Apple Casual" pitchFamily="-106" charset="0"/>
                <a:cs typeface="Apple Casual" pitchFamily="-106" charset="0"/>
              </a:rPr>
              <a:t>Teste</a:t>
            </a:r>
            <a:endParaRPr lang="en-GB" sz="4000" b="0" dirty="0">
              <a:solidFill>
                <a:srgbClr val="006600"/>
              </a:solidFill>
              <a:latin typeface="Handwriting - Dakota" pitchFamily="-106" charset="0"/>
              <a:ea typeface="Handwriting - Dakota" pitchFamily="-106" charset="0"/>
              <a:cs typeface="Handwriting - Dakota" pitchFamily="-10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490</Words>
  <Application>Microsoft Macintosh PowerPoint</Application>
  <PresentationFormat>On-screen Show (4:3)</PresentationFormat>
  <Paragraphs>82</Paragraphs>
  <Slides>16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CES-28 Fundamentos de Engenharia de Software  Casos de Testes</vt:lpstr>
      <vt:lpstr>Há dois tipos de tragédia. Um é não obter o que você deseja! O outro é obter!  Oscar Wilde</vt:lpstr>
      <vt:lpstr>Caso de Teste</vt:lpstr>
      <vt:lpstr>Caso de Teste: Exemplos</vt:lpstr>
      <vt:lpstr>Caso de Teste: Sucesso</vt:lpstr>
      <vt:lpstr>Caso de Teste: Erro</vt:lpstr>
      <vt:lpstr>Exemplo de Sucesso: sqrt (int): int</vt:lpstr>
      <vt:lpstr>Exemplo de Erro: sqrt (int): int</vt:lpstr>
      <vt:lpstr>Automatizando o Teste</vt:lpstr>
      <vt:lpstr>Automatizando o Teste</vt:lpstr>
      <vt:lpstr>Automatizando o Teste</vt:lpstr>
      <vt:lpstr>Automatizando o Teste</vt:lpstr>
      <vt:lpstr>Automatizando o Teste</vt:lpstr>
      <vt:lpstr>Automatizando o Teste</vt:lpstr>
      <vt:lpstr>Estrutura do Caso Teste no JUnit</vt:lpstr>
      <vt:lpstr>Slide 16</vt:lpstr>
    </vt:vector>
  </TitlesOfParts>
  <Company>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CES-28 Fundamentos de Engenharia de Software  Casos de Testes</dc:title>
  <dc:creator>Clovis Torres Fernandes</dc:creator>
  <cp:lastModifiedBy>Clovis Torres Fernandes</cp:lastModifiedBy>
  <cp:revision>8</cp:revision>
  <dcterms:created xsi:type="dcterms:W3CDTF">2014-08-06T14:12:01Z</dcterms:created>
  <dcterms:modified xsi:type="dcterms:W3CDTF">2014-08-06T14:54:54Z</dcterms:modified>
</cp:coreProperties>
</file>