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D7763-F317-4E78-865B-5CD56A4CA325}" type="datetimeFigureOut">
              <a:rPr lang="es-PE" smtClean="0"/>
              <a:t>25/10/2020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025B-6A0A-410C-89D3-3D9DD946BB9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052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3437-CED6-4C47-B706-ED556B82C3C2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74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597E-06F9-4B4F-9703-AB92AB676BAB}" type="datetime1">
              <a:rPr lang="es-PE" smtClean="0"/>
              <a:t>25/10/2020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64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8663-383E-4433-B6A1-55C053160324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31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2D42-F74D-443C-88F5-C2B84EB48D9D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66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63B4-E6F9-473B-AA24-CABA088430E5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106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95F7-78B0-497B-862F-E7007F9043D0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152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0592-5551-42A1-BE8E-76A1D7AAECB4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815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8AE8-2F8F-4D9A-AE1A-E1FC2C59A60A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754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04F5-65B3-4296-B9EB-16FBC30173B0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89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1115-CF20-40F3-B7EF-92796C7FFFCC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52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6029-96E2-48F8-8699-814E740C3F8F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913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E963-B756-4AC2-A28B-37252B75DA33}" type="datetime1">
              <a:rPr lang="es-PE" smtClean="0"/>
              <a:t>25/10/2020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992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EBEB-2A47-41AD-A248-77BECF44754E}" type="datetime1">
              <a:rPr lang="es-PE" smtClean="0"/>
              <a:t>25/10/2020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245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5011-2A38-4279-9AFC-E7B1762EC56A}" type="datetime1">
              <a:rPr lang="es-PE" smtClean="0"/>
              <a:t>25/10/2020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88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F750-05D6-4D5C-90D1-1F302548FC5C}" type="datetime1">
              <a:rPr lang="es-PE" smtClean="0"/>
              <a:t>25/10/2020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412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8A6D-2159-432B-8CB8-A46621325A62}" type="datetime1">
              <a:rPr lang="es-PE" smtClean="0"/>
              <a:t>25/10/2020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11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7669-1D95-4463-9580-207CAF987EE4}" type="datetime1">
              <a:rPr lang="es-PE" smtClean="0"/>
              <a:t>25/10/2020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670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1D25B5-E2F6-40AC-B66E-A4B5B3301AEC}" type="datetime1">
              <a:rPr lang="es-PE" smtClean="0"/>
              <a:t>25/10/2020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15E01C-9A96-433E-9649-0A675FF9C3E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334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362C-ADDA-4E6B-A7D7-CCE0B5DD7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8394" y="2104025"/>
            <a:ext cx="4134775" cy="1324975"/>
          </a:xfrm>
        </p:spPr>
        <p:txBody>
          <a:bodyPr>
            <a:normAutofit fontScale="90000"/>
          </a:bodyPr>
          <a:lstStyle/>
          <a:p>
            <a:r>
              <a:rPr lang="es-ES" sz="8800" b="1" dirty="0"/>
              <a:t>R+ Tree</a:t>
            </a:r>
            <a:endParaRPr lang="es-PE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35362-1D19-423F-93FE-EBBED46E2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769" y="3625392"/>
            <a:ext cx="3664039" cy="451446"/>
          </a:xfrm>
        </p:spPr>
        <p:txBody>
          <a:bodyPr>
            <a:noAutofit/>
          </a:bodyPr>
          <a:lstStyle/>
          <a:p>
            <a:r>
              <a:rPr lang="es-ES" sz="2000" dirty="0"/>
              <a:t>Alumno: Italo Mamani Huaricallo</a:t>
            </a:r>
            <a:endParaRPr lang="es-P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F7DC4-9393-4D62-9859-04E0FBDD5D42}"/>
              </a:ext>
            </a:extLst>
          </p:cNvPr>
          <p:cNvSpPr txBox="1"/>
          <p:nvPr/>
        </p:nvSpPr>
        <p:spPr>
          <a:xfrm>
            <a:off x="8271240" y="5513943"/>
            <a:ext cx="323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Estructuras de Datos Avanzadas</a:t>
            </a:r>
            <a:endParaRPr lang="es-PE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D26E30F-D7D3-4B5C-9C33-2DB543AFEED4}"/>
              </a:ext>
            </a:extLst>
          </p:cNvPr>
          <p:cNvSpPr txBox="1">
            <a:spLocks/>
          </p:cNvSpPr>
          <p:nvPr/>
        </p:nvSpPr>
        <p:spPr>
          <a:xfrm>
            <a:off x="7077193" y="4033678"/>
            <a:ext cx="2388093" cy="451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Grupo: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CCOMP6-1 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C25A01-F1F1-43C7-8078-7D863824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1</a:t>
            </a:fld>
            <a:endParaRPr lang="es-PE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6B7395C-49EC-4E8A-BDD9-99FB53A2CC69}"/>
              </a:ext>
            </a:extLst>
          </p:cNvPr>
          <p:cNvSpPr txBox="1">
            <a:spLocks/>
          </p:cNvSpPr>
          <p:nvPr/>
        </p:nvSpPr>
        <p:spPr>
          <a:xfrm>
            <a:off x="6966352" y="4481594"/>
            <a:ext cx="4374253" cy="451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Contacto: italo.mamani@ucsp.edu.pe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niversitas 2020 - Universitas">
            <a:extLst>
              <a:ext uri="{FF2B5EF4-FFF2-40B4-BE49-F238E27FC236}">
                <a16:creationId xmlns:a16="http://schemas.microsoft.com/office/drawing/2014/main" id="{91536A0D-4F72-4EFE-9118-F91242A6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479" y="209135"/>
            <a:ext cx="26384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B4696-28BC-4844-A2E6-BEF0A605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2</a:t>
            </a:fld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97A50-9543-4123-BE45-E981AC56EE72}"/>
              </a:ext>
            </a:extLst>
          </p:cNvPr>
          <p:cNvSpPr txBox="1"/>
          <p:nvPr/>
        </p:nvSpPr>
        <p:spPr>
          <a:xfrm>
            <a:off x="1819922" y="292963"/>
            <a:ext cx="213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R+Tree</a:t>
            </a:r>
            <a:endParaRPr lang="es-PE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7CF5C-BAB4-4FD5-A753-3CA3B5AE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1" t="31716" r="44005" b="31132"/>
          <a:stretch/>
        </p:blipFill>
        <p:spPr>
          <a:xfrm>
            <a:off x="3954362" y="1100007"/>
            <a:ext cx="4283276" cy="4783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3318F-7F48-47C4-A93B-88226FE5599F}"/>
              </a:ext>
            </a:extLst>
          </p:cNvPr>
          <p:cNvSpPr txBox="1"/>
          <p:nvPr/>
        </p:nvSpPr>
        <p:spPr>
          <a:xfrm>
            <a:off x="1156369" y="4208766"/>
            <a:ext cx="224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Repetición de las entradas de un nodo.</a:t>
            </a:r>
            <a:endParaRPr lang="es-P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EC258-6DBE-4D67-8D64-2694E39DE8EB}"/>
              </a:ext>
            </a:extLst>
          </p:cNvPr>
          <p:cNvSpPr txBox="1"/>
          <p:nvPr/>
        </p:nvSpPr>
        <p:spPr>
          <a:xfrm>
            <a:off x="8795333" y="1306836"/>
            <a:ext cx="28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No se solapan los nodos de un mismo nivel.</a:t>
            </a:r>
          </a:p>
          <a:p>
            <a:pPr algn="ctr"/>
            <a:r>
              <a:rPr lang="es-ES" dirty="0"/>
              <a:t>Cero overlap da mayor eficiencia a las consultas.</a:t>
            </a:r>
            <a:endParaRPr lang="es-P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D40849-046E-4309-9B81-7CC148BF624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729275" y="1907001"/>
            <a:ext cx="2066058" cy="46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93D668-4BFA-4C4C-A933-8B5C8C75AEF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396667" y="4531932"/>
            <a:ext cx="2578005" cy="106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4145BC-3B0F-441D-A3F9-D8162957500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396667" y="4531932"/>
            <a:ext cx="2897601" cy="106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802347-38F1-4A0E-8BAE-F7044437ADDE}"/>
              </a:ext>
            </a:extLst>
          </p:cNvPr>
          <p:cNvSpPr txBox="1"/>
          <p:nvPr/>
        </p:nvSpPr>
        <p:spPr>
          <a:xfrm>
            <a:off x="1240144" y="1573755"/>
            <a:ext cx="224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Todos los nodos hoja a un mismo nivel.</a:t>
            </a:r>
            <a:endParaRPr lang="es-P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7856A6-3ACC-4808-9B31-BDBEA3E81A3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480442" y="1393794"/>
            <a:ext cx="736451" cy="50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071946-74A7-4743-B26E-FE18DFFFFF3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480442" y="1896921"/>
            <a:ext cx="736451" cy="1142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0A8071-1386-42B5-B983-3623D9C99BF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480442" y="1283412"/>
            <a:ext cx="3080156" cy="613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27A09F-A7C2-4D37-AF16-B7ADE44D48D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480442" y="1306836"/>
            <a:ext cx="4198742" cy="59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217B2F-7CCA-407A-9819-3874501E3DA4}"/>
              </a:ext>
            </a:extLst>
          </p:cNvPr>
          <p:cNvSpPr txBox="1"/>
          <p:nvPr/>
        </p:nvSpPr>
        <p:spPr>
          <a:xfrm>
            <a:off x="8795333" y="4023815"/>
            <a:ext cx="2240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Requiere más espacio de almacenamiento que un R tree por la repetición de entradas.</a:t>
            </a:r>
            <a:endParaRPr lang="es-P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EBFFE7-F673-49CC-A46D-D62D92FC7FC7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356412" y="4762479"/>
            <a:ext cx="2438921" cy="788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9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B7433-5C95-421D-9B32-73BF7A00EC5A}"/>
              </a:ext>
            </a:extLst>
          </p:cNvPr>
          <p:cNvSpPr txBox="1"/>
          <p:nvPr/>
        </p:nvSpPr>
        <p:spPr>
          <a:xfrm>
            <a:off x="1819922" y="292963"/>
            <a:ext cx="367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¿Por qué R+?</a:t>
            </a:r>
            <a:endParaRPr lang="es-P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26904-0F2D-4530-8385-1C37A61BEF14}"/>
              </a:ext>
            </a:extLst>
          </p:cNvPr>
          <p:cNvSpPr txBox="1"/>
          <p:nvPr/>
        </p:nvSpPr>
        <p:spPr>
          <a:xfrm>
            <a:off x="1819922" y="2282312"/>
            <a:ext cx="1013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Búsquedas más rápidas que un R Tree (en range querys se ahorra un 50% de número de accesos a disco).</a:t>
            </a:r>
            <a:endParaRPr lang="es-P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E861-8E5D-4B7F-815B-D217A2F9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3</a:t>
            </a:fld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CD76A-6FC0-47A5-8088-D5CEB96BAE9F}"/>
              </a:ext>
            </a:extLst>
          </p:cNvPr>
          <p:cNvSpPr txBox="1"/>
          <p:nvPr/>
        </p:nvSpPr>
        <p:spPr>
          <a:xfrm>
            <a:off x="1819922" y="1257747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Los objetos a insertar serán puntos.</a:t>
            </a:r>
            <a:endParaRPr lang="es-P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9F4F9-E2B9-473F-B533-6614408AD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4" t="22214" r="14296" b="21929"/>
          <a:stretch/>
        </p:blipFill>
        <p:spPr>
          <a:xfrm>
            <a:off x="4844653" y="3127742"/>
            <a:ext cx="4982928" cy="3120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3ADF2-E6E1-4BB1-9EA3-A6A69D8FD88A}"/>
              </a:ext>
            </a:extLst>
          </p:cNvPr>
          <p:cNvSpPr txBox="1"/>
          <p:nvPr/>
        </p:nvSpPr>
        <p:spPr>
          <a:xfrm>
            <a:off x="1819922" y="1762707"/>
            <a:ext cx="428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Un total de 14 dimensiones consideradas.</a:t>
            </a:r>
            <a:endParaRPr lang="es-P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A1148-944F-4318-9280-21C8899E272F}"/>
              </a:ext>
            </a:extLst>
          </p:cNvPr>
          <p:cNvSpPr txBox="1"/>
          <p:nvPr/>
        </p:nvSpPr>
        <p:spPr>
          <a:xfrm>
            <a:off x="1447569" y="3429000"/>
            <a:ext cx="339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100,000 segmentos</a:t>
            </a:r>
          </a:p>
          <a:p>
            <a:r>
              <a:rPr lang="es-PE" dirty="0"/>
              <a:t>N1 = 90,000 segmentos pequeños</a:t>
            </a:r>
          </a:p>
          <a:p>
            <a:r>
              <a:rPr lang="es-PE" dirty="0"/>
              <a:t>N2 = 10,000 segmentos largos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2B1BE-7B3C-4E80-8580-75FA9B874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93" t="40856" r="17500" b="39074"/>
          <a:stretch/>
        </p:blipFill>
        <p:spPr>
          <a:xfrm>
            <a:off x="1361980" y="4595180"/>
            <a:ext cx="3397084" cy="6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4D9FC7-7C95-4383-B121-5E6A19843391}"/>
              </a:ext>
            </a:extLst>
          </p:cNvPr>
          <p:cNvSpPr txBox="1"/>
          <p:nvPr/>
        </p:nvSpPr>
        <p:spPr>
          <a:xfrm>
            <a:off x="6027938" y="3193856"/>
            <a:ext cx="37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a)                                                  b)</a:t>
            </a:r>
          </a:p>
        </p:txBody>
      </p:sp>
    </p:spTree>
    <p:extLst>
      <p:ext uri="{BB962C8B-B14F-4D97-AF65-F5344CB8AC3E}">
        <p14:creationId xmlns:p14="http://schemas.microsoft.com/office/powerpoint/2010/main" val="78125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D51858-4B78-45D8-87AF-2CC7FEF882BA}"/>
              </a:ext>
            </a:extLst>
          </p:cNvPr>
          <p:cNvSpPr txBox="1"/>
          <p:nvPr/>
        </p:nvSpPr>
        <p:spPr>
          <a:xfrm>
            <a:off x="1766656" y="346230"/>
            <a:ext cx="4136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Estructura de código</a:t>
            </a:r>
            <a:endParaRPr lang="es-PE" sz="3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66EBB7-0679-464C-8FB7-B06EC814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4</a:t>
            </a:fld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0B75E-A5D5-4FFB-8641-500BE6443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6" t="31586" r="64903" b="37605"/>
          <a:stretch/>
        </p:blipFill>
        <p:spPr>
          <a:xfrm>
            <a:off x="577048" y="1701408"/>
            <a:ext cx="4734067" cy="3819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9794C6-E9CB-48F2-AE08-43502AC42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97" t="36375" r="60753" b="35017"/>
          <a:stretch/>
        </p:blipFill>
        <p:spPr>
          <a:xfrm>
            <a:off x="5479798" y="1701409"/>
            <a:ext cx="6135154" cy="38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0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FCEC7-0E4B-4390-AFAE-C9399E9A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5</a:t>
            </a:fld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E339-A778-42E8-BD74-77A377E9CBD2}"/>
              </a:ext>
            </a:extLst>
          </p:cNvPr>
          <p:cNvSpPr txBox="1"/>
          <p:nvPr/>
        </p:nvSpPr>
        <p:spPr>
          <a:xfrm>
            <a:off x="1766656" y="346230"/>
            <a:ext cx="4252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Estructura de código</a:t>
            </a:r>
            <a:endParaRPr lang="es-P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1511B-54A3-4583-BE10-0A98D0468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8" t="27396" r="72276" b="57832"/>
          <a:stretch/>
        </p:blipFill>
        <p:spPr>
          <a:xfrm>
            <a:off x="7203002" y="1117436"/>
            <a:ext cx="2848998" cy="1776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BA828A-AB67-474F-A355-B009B3B27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5" t="42734" r="74086" b="39915"/>
          <a:stretch/>
        </p:blipFill>
        <p:spPr>
          <a:xfrm>
            <a:off x="7203002" y="3473840"/>
            <a:ext cx="2848998" cy="24094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287610-0293-45DC-AA44-E98B568AE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44" t="11133" r="50000" b="21812"/>
          <a:stretch/>
        </p:blipFill>
        <p:spPr>
          <a:xfrm>
            <a:off x="1333770" y="965988"/>
            <a:ext cx="5360210" cy="55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9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30B5F-6BC9-4A5E-9FF4-A6DB333015F6}"/>
              </a:ext>
            </a:extLst>
          </p:cNvPr>
          <p:cNvSpPr txBox="1"/>
          <p:nvPr/>
        </p:nvSpPr>
        <p:spPr>
          <a:xfrm>
            <a:off x="1766656" y="346230"/>
            <a:ext cx="4154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Estructura de código</a:t>
            </a:r>
            <a:endParaRPr lang="es-PE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1955A-A463-4B21-B3A6-E702ECF7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8" t="28997" r="59879" b="51197"/>
          <a:stretch/>
        </p:blipFill>
        <p:spPr>
          <a:xfrm>
            <a:off x="688977" y="3902405"/>
            <a:ext cx="4751497" cy="1980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4B9D1-B781-4689-900A-534B241B5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7" t="37540" r="35121" b="44984"/>
          <a:stretch/>
        </p:blipFill>
        <p:spPr>
          <a:xfrm>
            <a:off x="5847951" y="3936580"/>
            <a:ext cx="5749028" cy="1897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1A8D24-FEB4-4C31-9FAC-E0B52C672343}"/>
              </a:ext>
            </a:extLst>
          </p:cNvPr>
          <p:cNvSpPr txBox="1"/>
          <p:nvPr/>
        </p:nvSpPr>
        <p:spPr>
          <a:xfrm>
            <a:off x="7505080" y="3495136"/>
            <a:ext cx="281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BRANCH AND BOUND</a:t>
            </a:r>
            <a:endParaRPr lang="es-P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DA01C4-31A2-4743-8882-15BFD6D4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6</a:t>
            </a:fld>
            <a:endParaRPr lang="es-P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C92DE-EB53-4B11-A434-FE7B4D01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44" t="61604" r="50000" b="21812"/>
          <a:stretch/>
        </p:blipFill>
        <p:spPr>
          <a:xfrm>
            <a:off x="2026228" y="1045105"/>
            <a:ext cx="7989220" cy="20443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D7194F-949B-4179-9885-B8EF911B28E4}"/>
              </a:ext>
            </a:extLst>
          </p:cNvPr>
          <p:cNvSpPr/>
          <p:nvPr/>
        </p:nvSpPr>
        <p:spPr>
          <a:xfrm>
            <a:off x="7459940" y="5906294"/>
            <a:ext cx="2698811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67031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3FCF7-97D2-42F6-A1E3-9BDD97DA82E5}"/>
              </a:ext>
            </a:extLst>
          </p:cNvPr>
          <p:cNvSpPr txBox="1"/>
          <p:nvPr/>
        </p:nvSpPr>
        <p:spPr>
          <a:xfrm>
            <a:off x="1819922" y="435006"/>
            <a:ext cx="2101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Referencias</a:t>
            </a:r>
            <a:endParaRPr lang="es-P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FE896-97C8-4FAC-B52E-F29E9A45B2BB}"/>
              </a:ext>
            </a:extLst>
          </p:cNvPr>
          <p:cNvSpPr txBox="1"/>
          <p:nvPr/>
        </p:nvSpPr>
        <p:spPr>
          <a:xfrm>
            <a:off x="1819920" y="2653299"/>
            <a:ext cx="9436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0" dirty="0">
                <a:solidFill>
                  <a:schemeClr val="bg2">
                    <a:lumMod val="25000"/>
                  </a:schemeClr>
                </a:solidFill>
                <a:effectLst/>
                <a:latin typeface="Source Sans Pro" panose="020B0503030403020204" pitchFamily="34" charset="0"/>
              </a:rPr>
              <a:t>Papadopoulos A., Manolopoulos Y. (1996): “Performance of nearest neighbor queries in R- trees”. In: Afrati F., Kolaitis P. (eds) Database Theory — ICDT '97. ICDT 1997. Lecture Notes in Computer Science, vol 1186. Springer, Berlin, Heidelberg. </a:t>
            </a:r>
            <a:endParaRPr lang="es-P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D4CE1-DDC2-4F12-A413-C1CB52A4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E01C-9A96-433E-9649-0A675FF9C3E1}" type="slidenum">
              <a:rPr lang="es-PE" smtClean="0"/>
              <a:t>7</a:t>
            </a:fld>
            <a:endParaRPr lang="es-P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315AB-32B5-485B-ABEE-AEA437E84037}"/>
              </a:ext>
            </a:extLst>
          </p:cNvPr>
          <p:cNvSpPr txBox="1"/>
          <p:nvPr/>
        </p:nvSpPr>
        <p:spPr>
          <a:xfrm>
            <a:off x="1819922" y="1495859"/>
            <a:ext cx="9197266" cy="936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T. Sellis, N. Roussopoulos and C. Faloutsos: “The R+-tree: A Dynamic Index for Multidimensional Objects", Proceedings of the 13th VLDB Conference, pp.507- 518, Brighton, UK, 1987.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16BBD-DBCD-4CEF-9079-532FE72FD40D}"/>
              </a:ext>
            </a:extLst>
          </p:cNvPr>
          <p:cNvSpPr txBox="1"/>
          <p:nvPr/>
        </p:nvSpPr>
        <p:spPr>
          <a:xfrm>
            <a:off x="1819920" y="3797448"/>
            <a:ext cx="9357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A. Guttman, “R-Trees: A Dynamic Index Structure for Spatial Searching”, Proc. ACM SIGMOD , pp. 47-57 , June 1984.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3BEB-1C0F-412A-BFFB-D4FB24808C1E}"/>
              </a:ext>
            </a:extLst>
          </p:cNvPr>
          <p:cNvSpPr txBox="1"/>
          <p:nvPr/>
        </p:nvSpPr>
        <p:spPr>
          <a:xfrm>
            <a:off x="1819919" y="4664598"/>
            <a:ext cx="9436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P. Patel, D. Garg: “Comparison of Advance Tree Data Structures”, International Journal of Computer Applications, March 2012.</a:t>
            </a:r>
            <a:endParaRPr lang="es-PE" dirty="0">
              <a:solidFill>
                <a:schemeClr val="bg2">
                  <a:lumMod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66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1212</TotalTime>
  <Words>313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Source Sans Pro</vt:lpstr>
      <vt:lpstr>Parallax</vt:lpstr>
      <vt:lpstr>R+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italo mamani</dc:creator>
  <cp:lastModifiedBy>italo mamani</cp:lastModifiedBy>
  <cp:revision>32</cp:revision>
  <dcterms:created xsi:type="dcterms:W3CDTF">2020-10-15T13:16:44Z</dcterms:created>
  <dcterms:modified xsi:type="dcterms:W3CDTF">2020-10-26T00:30:39Z</dcterms:modified>
</cp:coreProperties>
</file>