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9" r:id="rId2"/>
    <p:sldId id="280" r:id="rId3"/>
    <p:sldId id="274" r:id="rId4"/>
    <p:sldId id="277" r:id="rId5"/>
    <p:sldId id="278" r:id="rId6"/>
    <p:sldId id="282" r:id="rId7"/>
    <p:sldId id="275" r:id="rId8"/>
    <p:sldId id="276" r:id="rId9"/>
    <p:sldId id="28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269"/>
    <a:srgbClr val="BBA165"/>
    <a:srgbClr val="081F49"/>
    <a:srgbClr val="061B41"/>
    <a:srgbClr val="654E1C"/>
    <a:srgbClr val="144A69"/>
    <a:srgbClr val="185D7E"/>
    <a:srgbClr val="136EF1"/>
    <a:srgbClr val="00BCD7"/>
    <a:srgbClr val="00D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1E3D20-4CF2-4460-9D06-C7B25BCD74F5}" v="56" dt="2024-01-09T18:35:46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1A8FB-774A-47D3-8D55-0C4EFC886012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083C6-555F-4079-84EA-D75E0DADF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19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83C6-555F-4079-84EA-D75E0DADFA6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165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83C6-555F-4079-84EA-D75E0DADFA6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61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83C6-555F-4079-84EA-D75E0DADFA6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016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83C6-555F-4079-84EA-D75E0DADFA6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40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83C6-555F-4079-84EA-D75E0DADFA6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734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83C6-555F-4079-84EA-D75E0DADFA6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914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83C6-555F-4079-84EA-D75E0DADFA6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69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83C6-555F-4079-84EA-D75E0DADFA6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147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83C6-555F-4079-84EA-D75E0DADFA6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61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9F2E4-983D-A107-5685-E597CB244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88B2B2-0C0D-D995-271D-C8A625971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C55D0B-23D2-B23E-F761-A119203B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A063B3-4C35-9286-ABC6-F8CA434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9A6ADC-67EC-B94E-CB56-635DB943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3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9B727-F6CC-EF76-2B66-6992E7CF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372D5F-BE36-7F8A-3296-EDF7D5AF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25A129-6D26-2CC4-2765-17C34D6F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578D9C-055A-0A34-31D7-318282C8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6DFE-6C0D-61AC-506D-D2E57353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1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905D57-A963-AC6E-65FF-0687DA5D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1DBC54-64BE-55BB-0C70-46E7AA18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665CF-4A1C-82C0-825B-A4DD594C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7F566-F351-3CE8-FC31-38113007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3A770-F297-3586-2FA9-9A72957A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38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EF7DB-3AE5-1280-0DB3-0EAD927E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28F26-8A83-CAF8-89DA-B38A9B20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B8AA79-7CA2-8A10-E46D-17D88DF8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38C75-23F7-BF9B-D370-C8FA5F0A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EA1B79-0B02-E27E-4707-15078AF7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71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ECED8-718C-D062-C194-A647DC1A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760DC6-5047-EB9E-6D22-4A3FEA02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4C5E9-5FE2-E7DB-C12C-FBD2DF25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9BDCD0-43A7-91FE-5804-6D964A02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4E9866-055A-2C40-8AA4-13299C86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43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56432-2E29-ECB8-A418-DE0FDF50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A7A50C-3298-F05F-0450-2AB782807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116693-20A6-1FAE-ED7B-C3A6222B8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A7945B-2429-5BAA-0BDF-BCBF5A06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7160D2-E68C-B1CF-9393-51A56C4F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2428C-8BA1-E382-5ED2-19BF42D7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55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92635-B3EF-F2AB-2A15-23835D2C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E07A11-3FDB-64CB-8676-4441B2CB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2E8595-7D95-0FDB-22F0-6679E989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EB289B-0862-EEE0-5E5B-A98E32783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1681F6-F1E1-DC44-2410-9965D7AC9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14D33F-2046-DDC8-1943-0DA3D74D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5C891A-218C-3443-65C6-2230CFC1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774E5B-8280-3DD0-0D17-B3E53E21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7FE0E-07A6-DB49-4A4A-030C2255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C75EA5-23C6-C24B-FDFE-D7F8BFD3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3DF32-3243-7735-ED78-B1AA8DC7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B4EEF9-655D-784D-156E-09060C06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60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AC6E45-C0CD-5639-D7C1-CBD7C2A8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EB51C2-ED28-CF59-2876-78612F74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9A2ED2-C029-9008-1607-EF166AA2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98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D0087-897E-778F-5DD0-E1B8F653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DC7DA-E8A7-5C68-A20B-2F1FFFF2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4DDE3-4FEE-C376-0B61-5EC675E58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5D3881-554D-25A3-AA00-3F19236D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F37D4E-1C57-C4E4-06DA-9E42D140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343B45-1DC8-F2A7-0306-7A19C67A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09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21D8D-F367-FEAF-5C90-2BAA03F1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DFAB41-39B3-7B85-B284-E3644AAE5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ACBAA0-D507-F027-C4B1-616573AB9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64AC4D-419D-A181-AE7F-39026E16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FF740C-A8CA-E6A4-AF9C-F1ECE0F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9A7BA9-61F1-FD8A-E38F-ECCC8769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70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0FF2E8-C03B-9B2D-5701-C2545F68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183167-08F2-3A3C-1B67-84256EAFC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60527B-FE87-68AE-9830-7F81BE3A6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55C7-9714-4CA9-A851-F7B3780BC7F4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AC4D9-C177-6F0C-5A13-21D4014BC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ACB6C-AD6F-95F5-C15D-418383529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8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0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7126663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 descr="Carro preto visto de perto">
            <a:extLst>
              <a:ext uri="{FF2B5EF4-FFF2-40B4-BE49-F238E27FC236}">
                <a16:creationId xmlns:a16="http://schemas.microsoft.com/office/drawing/2014/main" id="{D585C238-2C35-C3D1-18BA-C0D340922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57"/>
            <a:ext cx="12192001" cy="7291346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AE3D76D-12EC-CA2B-23E6-4580D39F42BC}"/>
              </a:ext>
            </a:extLst>
          </p:cNvPr>
          <p:cNvSpPr/>
          <p:nvPr/>
        </p:nvSpPr>
        <p:spPr>
          <a:xfrm>
            <a:off x="394909" y="6186115"/>
            <a:ext cx="11290851" cy="412138"/>
          </a:xfrm>
          <a:prstGeom prst="roundRect">
            <a:avLst>
              <a:gd name="adj" fmla="val 2526"/>
            </a:avLst>
          </a:prstGeom>
          <a:solidFill>
            <a:srgbClr val="081F49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HOME | VENDAS | CUSTOS | LUCRO | I.A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179F1A4-EC1D-6CFC-C266-C88EB1B23A78}"/>
              </a:ext>
            </a:extLst>
          </p:cNvPr>
          <p:cNvSpPr/>
          <p:nvPr/>
        </p:nvSpPr>
        <p:spPr>
          <a:xfrm>
            <a:off x="394909" y="221312"/>
            <a:ext cx="11290851" cy="390938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BBA165">
                  <a:shade val="30000"/>
                  <a:satMod val="115000"/>
                </a:srgbClr>
              </a:gs>
              <a:gs pos="50000">
                <a:srgbClr val="BBA165">
                  <a:shade val="67500"/>
                  <a:satMod val="115000"/>
                </a:srgbClr>
              </a:gs>
              <a:gs pos="100000">
                <a:srgbClr val="BBA165">
                  <a:shade val="100000"/>
                  <a:satMod val="115000"/>
                </a:srgbClr>
              </a:gs>
            </a:gsLst>
            <a:lin ang="27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SALES PERFORMACE DASHBOARD| WESLEY NEVES</a:t>
            </a:r>
          </a:p>
        </p:txBody>
      </p:sp>
    </p:spTree>
    <p:extLst>
      <p:ext uri="{BB962C8B-B14F-4D97-AF65-F5344CB8AC3E}">
        <p14:creationId xmlns:p14="http://schemas.microsoft.com/office/powerpoint/2010/main" val="183960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0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3848652" y="1684988"/>
            <a:ext cx="8300547" cy="2339907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7778933" y="121188"/>
            <a:ext cx="441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Relatório Analítico de Faturamento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>
            <a:cxnSpLocks/>
          </p:cNvCxnSpPr>
          <p:nvPr/>
        </p:nvCxnSpPr>
        <p:spPr>
          <a:xfrm>
            <a:off x="-19250" y="732965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22D4DCF-1ED6-3636-ADE8-C0F6FE030D1D}"/>
              </a:ext>
            </a:extLst>
          </p:cNvPr>
          <p:cNvSpPr/>
          <p:nvPr/>
        </p:nvSpPr>
        <p:spPr>
          <a:xfrm rot="10800000">
            <a:off x="3874817" y="4193191"/>
            <a:ext cx="8274381" cy="2569892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D2D11E1-FD58-D467-A82D-C88672207D75}"/>
              </a:ext>
            </a:extLst>
          </p:cNvPr>
          <p:cNvSpPr/>
          <p:nvPr/>
        </p:nvSpPr>
        <p:spPr>
          <a:xfrm>
            <a:off x="3880472" y="4127074"/>
            <a:ext cx="8289321" cy="228565"/>
          </a:xfrm>
          <a:prstGeom prst="roundRect">
            <a:avLst/>
          </a:prstGeom>
          <a:solidFill>
            <a:srgbClr val="0D4269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/>
          </a:p>
          <a:p>
            <a:pPr algn="ctr"/>
            <a:r>
              <a:rPr lang="pt-BR" sz="1100" dirty="0"/>
              <a:t>Faturamento Mensal</a:t>
            </a:r>
          </a:p>
          <a:p>
            <a:pPr algn="ctr"/>
            <a:endParaRPr lang="pt-BR" sz="1100" dirty="0"/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5D94DB0-E469-F29A-432C-2CA3C82830D9}"/>
              </a:ext>
            </a:extLst>
          </p:cNvPr>
          <p:cNvSpPr/>
          <p:nvPr/>
        </p:nvSpPr>
        <p:spPr>
          <a:xfrm rot="10800000">
            <a:off x="736511" y="4232620"/>
            <a:ext cx="3081143" cy="2530480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52D14809-BC3A-CFA2-B756-5DDB30DE3008}"/>
              </a:ext>
            </a:extLst>
          </p:cNvPr>
          <p:cNvSpPr/>
          <p:nvPr/>
        </p:nvSpPr>
        <p:spPr>
          <a:xfrm>
            <a:off x="753944" y="91298"/>
            <a:ext cx="1943536" cy="623492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EFF5817-C161-EB9A-B807-C275E5FA4B94}"/>
              </a:ext>
            </a:extLst>
          </p:cNvPr>
          <p:cNvSpPr/>
          <p:nvPr/>
        </p:nvSpPr>
        <p:spPr>
          <a:xfrm rot="10800000">
            <a:off x="42797" y="837023"/>
            <a:ext cx="668352" cy="592606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6E52C64-4AFC-84E2-F316-E80488567E44}"/>
              </a:ext>
            </a:extLst>
          </p:cNvPr>
          <p:cNvSpPr/>
          <p:nvPr/>
        </p:nvSpPr>
        <p:spPr>
          <a:xfrm>
            <a:off x="760736" y="837024"/>
            <a:ext cx="3038331" cy="227355"/>
          </a:xfrm>
          <a:prstGeom prst="roundRect">
            <a:avLst/>
          </a:prstGeom>
          <a:solidFill>
            <a:srgbClr val="0D4269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Meta de Vendas No Mês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51DA2372-E282-8812-70C7-067FAC5ECE86}"/>
              </a:ext>
            </a:extLst>
          </p:cNvPr>
          <p:cNvSpPr/>
          <p:nvPr/>
        </p:nvSpPr>
        <p:spPr>
          <a:xfrm rot="10800000">
            <a:off x="767517" y="1064378"/>
            <a:ext cx="3038333" cy="1293531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E03E095-0812-5C1F-E3E2-15728D3A1147}"/>
              </a:ext>
            </a:extLst>
          </p:cNvPr>
          <p:cNvSpPr/>
          <p:nvPr/>
        </p:nvSpPr>
        <p:spPr>
          <a:xfrm rot="10800000">
            <a:off x="767510" y="2413187"/>
            <a:ext cx="3050144" cy="1611709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27464B7-D78D-BF16-596A-253E9676E456}"/>
              </a:ext>
            </a:extLst>
          </p:cNvPr>
          <p:cNvSpPr/>
          <p:nvPr/>
        </p:nvSpPr>
        <p:spPr>
          <a:xfrm>
            <a:off x="3848652" y="1659504"/>
            <a:ext cx="8300605" cy="193778"/>
          </a:xfrm>
          <a:prstGeom prst="roundRect">
            <a:avLst/>
          </a:prstGeom>
          <a:solidFill>
            <a:srgbClr val="0D4269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Venda x Custo por Fabricante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3DC7875-4E37-4477-9B40-5B800DAD7CAE}"/>
              </a:ext>
            </a:extLst>
          </p:cNvPr>
          <p:cNvSpPr/>
          <p:nvPr/>
        </p:nvSpPr>
        <p:spPr>
          <a:xfrm>
            <a:off x="9587883" y="4157209"/>
            <a:ext cx="795166" cy="168294"/>
          </a:xfrm>
          <a:prstGeom prst="roundRect">
            <a:avLst>
              <a:gd name="adj" fmla="val 2526"/>
            </a:avLst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%  </a:t>
            </a:r>
            <a:r>
              <a:rPr lang="pt-BR" sz="1100" dirty="0" err="1"/>
              <a:t>MoM</a:t>
            </a:r>
            <a:endParaRPr lang="pt-BR" sz="1100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BD77D00-4612-D1EC-9373-8E5560AE4E00}"/>
              </a:ext>
            </a:extLst>
          </p:cNvPr>
          <p:cNvSpPr/>
          <p:nvPr/>
        </p:nvSpPr>
        <p:spPr>
          <a:xfrm>
            <a:off x="10674485" y="4146794"/>
            <a:ext cx="1183276" cy="175699"/>
          </a:xfrm>
          <a:prstGeom prst="roundRect">
            <a:avLst>
              <a:gd name="adj" fmla="val 2526"/>
            </a:avLst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% Média 3 meses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E33440D-439A-D576-1B7A-0D46E5EB4762}"/>
              </a:ext>
            </a:extLst>
          </p:cNvPr>
          <p:cNvSpPr/>
          <p:nvPr/>
        </p:nvSpPr>
        <p:spPr>
          <a:xfrm>
            <a:off x="783996" y="4118451"/>
            <a:ext cx="3062239" cy="228331"/>
          </a:xfrm>
          <a:prstGeom prst="roundRect">
            <a:avLst/>
          </a:prstGeom>
          <a:solidFill>
            <a:srgbClr val="0D4269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Total de venda por ano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01151B9-62D1-BCFC-33B2-BA402E7628C6}"/>
              </a:ext>
            </a:extLst>
          </p:cNvPr>
          <p:cNvSpPr/>
          <p:nvPr/>
        </p:nvSpPr>
        <p:spPr>
          <a:xfrm>
            <a:off x="2789527" y="91298"/>
            <a:ext cx="1943536" cy="623491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4D23CF6-A56C-54A2-24A7-F1DDE002D9B2}"/>
              </a:ext>
            </a:extLst>
          </p:cNvPr>
          <p:cNvSpPr/>
          <p:nvPr/>
        </p:nvSpPr>
        <p:spPr>
          <a:xfrm>
            <a:off x="4825110" y="89487"/>
            <a:ext cx="1943536" cy="623492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97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0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3952869" y="4393373"/>
            <a:ext cx="8169995" cy="2369715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7778933" y="121188"/>
            <a:ext cx="441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Relatório Analítico de Lucro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>
            <a:cxnSpLocks/>
          </p:cNvCxnSpPr>
          <p:nvPr/>
        </p:nvCxnSpPr>
        <p:spPr>
          <a:xfrm>
            <a:off x="-19250" y="780100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0CCE7E47-130F-D77C-0F4B-302D6C0397C8}"/>
              </a:ext>
            </a:extLst>
          </p:cNvPr>
          <p:cNvSpPr/>
          <p:nvPr/>
        </p:nvSpPr>
        <p:spPr>
          <a:xfrm>
            <a:off x="3959347" y="4184795"/>
            <a:ext cx="8169530" cy="233671"/>
          </a:xfrm>
          <a:prstGeom prst="roundRect">
            <a:avLst/>
          </a:prstGeom>
          <a:solidFill>
            <a:srgbClr val="0D4269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Lucro Mensal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E33440D-439A-D576-1B7A-0D46E5EB4762}"/>
              </a:ext>
            </a:extLst>
          </p:cNvPr>
          <p:cNvSpPr/>
          <p:nvPr/>
        </p:nvSpPr>
        <p:spPr>
          <a:xfrm>
            <a:off x="767524" y="4184796"/>
            <a:ext cx="3136009" cy="241262"/>
          </a:xfrm>
          <a:prstGeom prst="roundRect">
            <a:avLst/>
          </a:prstGeom>
          <a:solidFill>
            <a:srgbClr val="0D4269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Lucro por Estado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3DC7875-4E37-4477-9B40-5B800DAD7CAE}"/>
              </a:ext>
            </a:extLst>
          </p:cNvPr>
          <p:cNvSpPr/>
          <p:nvPr/>
        </p:nvSpPr>
        <p:spPr>
          <a:xfrm>
            <a:off x="9540678" y="4201825"/>
            <a:ext cx="889575" cy="208565"/>
          </a:xfrm>
          <a:prstGeom prst="roundRect">
            <a:avLst>
              <a:gd name="adj" fmla="val 2526"/>
            </a:avLst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%  </a:t>
            </a:r>
            <a:r>
              <a:rPr lang="pt-BR" sz="1100" dirty="0" err="1"/>
              <a:t>MoM</a:t>
            </a:r>
            <a:endParaRPr lang="pt-BR" sz="1100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BD77D00-4612-D1EC-9373-8E5560AE4E00}"/>
              </a:ext>
            </a:extLst>
          </p:cNvPr>
          <p:cNvSpPr/>
          <p:nvPr/>
        </p:nvSpPr>
        <p:spPr>
          <a:xfrm>
            <a:off x="10499833" y="4201826"/>
            <a:ext cx="1222036" cy="208564"/>
          </a:xfrm>
          <a:prstGeom prst="roundRect">
            <a:avLst>
              <a:gd name="adj" fmla="val 2526"/>
            </a:avLst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% Média 3 meses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5D94DB0-E469-F29A-432C-2CA3C82830D9}"/>
              </a:ext>
            </a:extLst>
          </p:cNvPr>
          <p:cNvSpPr/>
          <p:nvPr/>
        </p:nvSpPr>
        <p:spPr>
          <a:xfrm rot="10800000">
            <a:off x="753943" y="4426058"/>
            <a:ext cx="3142553" cy="2337032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EFF5817-C161-EB9A-B807-C275E5FA4B94}"/>
              </a:ext>
            </a:extLst>
          </p:cNvPr>
          <p:cNvSpPr/>
          <p:nvPr/>
        </p:nvSpPr>
        <p:spPr>
          <a:xfrm rot="10800000">
            <a:off x="42797" y="881801"/>
            <a:ext cx="668352" cy="5881289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6E52C64-4AFC-84E2-F316-E80488567E44}"/>
              </a:ext>
            </a:extLst>
          </p:cNvPr>
          <p:cNvSpPr/>
          <p:nvPr/>
        </p:nvSpPr>
        <p:spPr>
          <a:xfrm>
            <a:off x="767520" y="905337"/>
            <a:ext cx="3123912" cy="241262"/>
          </a:xfrm>
          <a:prstGeom prst="roundRect">
            <a:avLst/>
          </a:prstGeom>
          <a:solidFill>
            <a:srgbClr val="0D4269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Meta de Lucro No Mês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51DA2372-E282-8812-70C7-067FAC5ECE86}"/>
              </a:ext>
            </a:extLst>
          </p:cNvPr>
          <p:cNvSpPr/>
          <p:nvPr/>
        </p:nvSpPr>
        <p:spPr>
          <a:xfrm rot="10800000">
            <a:off x="767517" y="1120923"/>
            <a:ext cx="3128125" cy="1068279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EF070F8-5653-58C3-6327-8C92CFACD7E5}"/>
              </a:ext>
            </a:extLst>
          </p:cNvPr>
          <p:cNvSpPr/>
          <p:nvPr/>
        </p:nvSpPr>
        <p:spPr>
          <a:xfrm>
            <a:off x="778448" y="2267528"/>
            <a:ext cx="3128122" cy="290402"/>
          </a:xfrm>
          <a:prstGeom prst="roundRect">
            <a:avLst/>
          </a:prstGeom>
          <a:solidFill>
            <a:srgbClr val="0D4269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Faturamento X Lucro</a:t>
            </a:r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86405A31-8F3F-984A-1C0E-9754A3C5C052}"/>
              </a:ext>
            </a:extLst>
          </p:cNvPr>
          <p:cNvSpPr/>
          <p:nvPr/>
        </p:nvSpPr>
        <p:spPr>
          <a:xfrm rot="10800000">
            <a:off x="778443" y="2506649"/>
            <a:ext cx="3128125" cy="1601964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9CD158E-B700-7C56-6BF4-0A25DD89C21E}"/>
              </a:ext>
            </a:extLst>
          </p:cNvPr>
          <p:cNvSpPr/>
          <p:nvPr/>
        </p:nvSpPr>
        <p:spPr>
          <a:xfrm>
            <a:off x="753944" y="91298"/>
            <a:ext cx="1943536" cy="623492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54ECC6A-8A7A-BE8A-8598-30F516D3B1D2}"/>
              </a:ext>
            </a:extLst>
          </p:cNvPr>
          <p:cNvSpPr/>
          <p:nvPr/>
        </p:nvSpPr>
        <p:spPr>
          <a:xfrm>
            <a:off x="2789527" y="91298"/>
            <a:ext cx="1943536" cy="623491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28A2BC1-76AE-6654-0CC6-744272984E56}"/>
              </a:ext>
            </a:extLst>
          </p:cNvPr>
          <p:cNvSpPr/>
          <p:nvPr/>
        </p:nvSpPr>
        <p:spPr>
          <a:xfrm>
            <a:off x="4825110" y="89487"/>
            <a:ext cx="1943536" cy="623492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Superiores Arredondados 20">
            <a:extLst>
              <a:ext uri="{FF2B5EF4-FFF2-40B4-BE49-F238E27FC236}">
                <a16:creationId xmlns:a16="http://schemas.microsoft.com/office/drawing/2014/main" id="{D7090960-93F0-FE6C-9983-A90BCAF2B75F}"/>
              </a:ext>
            </a:extLst>
          </p:cNvPr>
          <p:cNvSpPr/>
          <p:nvPr/>
        </p:nvSpPr>
        <p:spPr>
          <a:xfrm rot="10800000">
            <a:off x="8055573" y="1015209"/>
            <a:ext cx="4074239" cy="3093403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: Cantos Superiores Arredondados 21">
            <a:extLst>
              <a:ext uri="{FF2B5EF4-FFF2-40B4-BE49-F238E27FC236}">
                <a16:creationId xmlns:a16="http://schemas.microsoft.com/office/drawing/2014/main" id="{3A37D0BD-D658-F8A1-E1E4-E7B34EA61FF9}"/>
              </a:ext>
            </a:extLst>
          </p:cNvPr>
          <p:cNvSpPr/>
          <p:nvPr/>
        </p:nvSpPr>
        <p:spPr>
          <a:xfrm rot="10800000">
            <a:off x="3968752" y="1017264"/>
            <a:ext cx="4013713" cy="3093407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783DF8AF-5D74-CEDE-6056-7A2B73D07CBC}"/>
              </a:ext>
            </a:extLst>
          </p:cNvPr>
          <p:cNvSpPr/>
          <p:nvPr/>
        </p:nvSpPr>
        <p:spPr>
          <a:xfrm>
            <a:off x="4019552" y="905338"/>
            <a:ext cx="3969370" cy="188800"/>
          </a:xfrm>
          <a:prstGeom prst="roundRect">
            <a:avLst/>
          </a:prstGeom>
          <a:solidFill>
            <a:srgbClr val="0D4269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Lucro X Faturamento  por Fabricante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845CB17-8710-0E66-6AC5-0DCFBCD78C49}"/>
              </a:ext>
            </a:extLst>
          </p:cNvPr>
          <p:cNvSpPr/>
          <p:nvPr/>
        </p:nvSpPr>
        <p:spPr>
          <a:xfrm>
            <a:off x="8049117" y="902581"/>
            <a:ext cx="4074239" cy="197159"/>
          </a:xfrm>
          <a:prstGeom prst="roundRect">
            <a:avLst/>
          </a:prstGeom>
          <a:solidFill>
            <a:srgbClr val="0D4269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Lucro X Faturamento  por Cor</a:t>
            </a:r>
          </a:p>
        </p:txBody>
      </p:sp>
    </p:spTree>
    <p:extLst>
      <p:ext uri="{BB962C8B-B14F-4D97-AF65-F5344CB8AC3E}">
        <p14:creationId xmlns:p14="http://schemas.microsoft.com/office/powerpoint/2010/main" val="315992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-19250" y="0"/>
            <a:ext cx="12211250" cy="3516198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7580149" y="121188"/>
            <a:ext cx="461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Classificação de Custos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>
            <a:cxnSpLocks/>
          </p:cNvCxnSpPr>
          <p:nvPr/>
        </p:nvCxnSpPr>
        <p:spPr>
          <a:xfrm>
            <a:off x="-19250" y="780100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m 48" descr="Ícone&#10;&#10;Descrição gerada automaticamente">
            <a:extLst>
              <a:ext uri="{FF2B5EF4-FFF2-40B4-BE49-F238E27FC236}">
                <a16:creationId xmlns:a16="http://schemas.microsoft.com/office/drawing/2014/main" id="{9AD5F675-C5AB-B90C-4F8B-B1B7CCDBD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" y="5610"/>
            <a:ext cx="550161" cy="774487"/>
          </a:xfrm>
          <a:prstGeom prst="rect">
            <a:avLst/>
          </a:prstGeom>
        </p:spPr>
      </p:pic>
      <p:sp>
        <p:nvSpPr>
          <p:cNvPr id="45" name="Retângulo: Cantos Superiores Arredondados 44">
            <a:extLst>
              <a:ext uri="{FF2B5EF4-FFF2-40B4-BE49-F238E27FC236}">
                <a16:creationId xmlns:a16="http://schemas.microsoft.com/office/drawing/2014/main" id="{49414814-4C70-1F58-2DCB-AF0FD627FC4B}"/>
              </a:ext>
            </a:extLst>
          </p:cNvPr>
          <p:cNvSpPr/>
          <p:nvPr/>
        </p:nvSpPr>
        <p:spPr>
          <a:xfrm rot="10800000">
            <a:off x="5075022" y="1011487"/>
            <a:ext cx="6994078" cy="5751606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92C7249B-B968-5887-5F62-988CB64FBA33}"/>
              </a:ext>
            </a:extLst>
          </p:cNvPr>
          <p:cNvSpPr/>
          <p:nvPr/>
        </p:nvSpPr>
        <p:spPr>
          <a:xfrm>
            <a:off x="655857" y="86047"/>
            <a:ext cx="1690228" cy="642146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45BAF94A-FB46-973E-AC76-626C1B9D48B5}"/>
              </a:ext>
            </a:extLst>
          </p:cNvPr>
          <p:cNvSpPr/>
          <p:nvPr/>
        </p:nvSpPr>
        <p:spPr>
          <a:xfrm>
            <a:off x="2377425" y="89055"/>
            <a:ext cx="1690228" cy="627008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BE419075-71F6-796D-388F-FFD6C4CFB106}"/>
              </a:ext>
            </a:extLst>
          </p:cNvPr>
          <p:cNvSpPr/>
          <p:nvPr/>
        </p:nvSpPr>
        <p:spPr>
          <a:xfrm>
            <a:off x="4090309" y="94901"/>
            <a:ext cx="1690228" cy="627006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F88DF164-04DF-E8F1-F820-BF19A735BA86}"/>
              </a:ext>
            </a:extLst>
          </p:cNvPr>
          <p:cNvSpPr/>
          <p:nvPr/>
        </p:nvSpPr>
        <p:spPr>
          <a:xfrm>
            <a:off x="5817449" y="105948"/>
            <a:ext cx="1690228" cy="615960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2031AA54-D12D-D4AD-232B-9E9F14F33D0C}"/>
              </a:ext>
            </a:extLst>
          </p:cNvPr>
          <p:cNvSpPr/>
          <p:nvPr/>
        </p:nvSpPr>
        <p:spPr>
          <a:xfrm>
            <a:off x="671589" y="91891"/>
            <a:ext cx="1690228" cy="642146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8F64871-A222-C129-4752-65B49C3697B0}"/>
              </a:ext>
            </a:extLst>
          </p:cNvPr>
          <p:cNvSpPr/>
          <p:nvPr/>
        </p:nvSpPr>
        <p:spPr>
          <a:xfrm>
            <a:off x="99161" y="890592"/>
            <a:ext cx="2437720" cy="746911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2322BEF-7401-1D5C-2AD6-734114C03376}"/>
              </a:ext>
            </a:extLst>
          </p:cNvPr>
          <p:cNvSpPr/>
          <p:nvPr/>
        </p:nvSpPr>
        <p:spPr>
          <a:xfrm>
            <a:off x="2591863" y="890592"/>
            <a:ext cx="2369991" cy="746911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4A8A50AD-77F9-8AF6-AF09-AA8C32E5AD79}"/>
              </a:ext>
            </a:extLst>
          </p:cNvPr>
          <p:cNvSpPr/>
          <p:nvPr/>
        </p:nvSpPr>
        <p:spPr>
          <a:xfrm rot="10800000">
            <a:off x="122898" y="1866479"/>
            <a:ext cx="4877339" cy="4896617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6EC24F6-4AF7-FB7F-096C-C74073CB2120}"/>
              </a:ext>
            </a:extLst>
          </p:cNvPr>
          <p:cNvSpPr/>
          <p:nvPr/>
        </p:nvSpPr>
        <p:spPr>
          <a:xfrm>
            <a:off x="122900" y="1747994"/>
            <a:ext cx="4877340" cy="297622"/>
          </a:xfrm>
          <a:prstGeom prst="roundRect">
            <a:avLst>
              <a:gd name="adj" fmla="val 34876"/>
            </a:avLst>
          </a:prstGeom>
          <a:solidFill>
            <a:srgbClr val="0D4269"/>
          </a:solidFill>
          <a:ln>
            <a:solidFill>
              <a:srgbClr val="0D426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Detalhamento por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Tier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A3EAA66-913D-7956-3B28-26EE0795EC8E}"/>
              </a:ext>
            </a:extLst>
          </p:cNvPr>
          <p:cNvSpPr/>
          <p:nvPr/>
        </p:nvSpPr>
        <p:spPr>
          <a:xfrm>
            <a:off x="5075022" y="942093"/>
            <a:ext cx="7017817" cy="280284"/>
          </a:xfrm>
          <a:prstGeom prst="roundRect">
            <a:avLst>
              <a:gd name="adj" fmla="val 34876"/>
            </a:avLst>
          </a:prstGeom>
          <a:solidFill>
            <a:srgbClr val="0D4269"/>
          </a:solidFill>
          <a:ln>
            <a:solidFill>
              <a:srgbClr val="0D426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Classificação percentual  de Custos</a:t>
            </a:r>
          </a:p>
        </p:txBody>
      </p:sp>
    </p:spTree>
    <p:extLst>
      <p:ext uri="{BB962C8B-B14F-4D97-AF65-F5344CB8AC3E}">
        <p14:creationId xmlns:p14="http://schemas.microsoft.com/office/powerpoint/2010/main" val="405306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-19250" y="0"/>
            <a:ext cx="12211250" cy="3516198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7580149" y="121188"/>
            <a:ext cx="46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>
                <a:solidFill>
                  <a:schemeClr val="bg1"/>
                </a:solidFill>
                <a:latin typeface="Calibri" panose="020F0502020204030204"/>
              </a:rPr>
              <a:t>Á</a:t>
            </a:r>
            <a:r>
              <a:rPr lang="pt-BR" sz="1800" b="1" dirty="0">
                <a:solidFill>
                  <a:schemeClr val="bg1"/>
                </a:solidFill>
                <a:latin typeface="Calibri" panose="020F0502020204030204"/>
              </a:rPr>
              <a:t>rvore</a:t>
            </a:r>
            <a:r>
              <a:rPr lang="pt-BR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Detalhado</a:t>
            </a:r>
            <a:r>
              <a:rPr lang="pt-BR" u="sng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>
            <a:cxnSpLocks/>
          </p:cNvCxnSpPr>
          <p:nvPr/>
        </p:nvCxnSpPr>
        <p:spPr>
          <a:xfrm>
            <a:off x="-19250" y="780100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m 48" descr="Ícone&#10;&#10;Descrição gerada automaticamente">
            <a:extLst>
              <a:ext uri="{FF2B5EF4-FFF2-40B4-BE49-F238E27FC236}">
                <a16:creationId xmlns:a16="http://schemas.microsoft.com/office/drawing/2014/main" id="{9AD5F675-C5AB-B90C-4F8B-B1B7CCDBD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" y="5610"/>
            <a:ext cx="550161" cy="774487"/>
          </a:xfrm>
          <a:prstGeom prst="rect">
            <a:avLst/>
          </a:prstGeom>
        </p:spPr>
      </p:pic>
      <p:sp>
        <p:nvSpPr>
          <p:cNvPr id="45" name="Retângulo: Cantos Superiores Arredondados 44">
            <a:extLst>
              <a:ext uri="{FF2B5EF4-FFF2-40B4-BE49-F238E27FC236}">
                <a16:creationId xmlns:a16="http://schemas.microsoft.com/office/drawing/2014/main" id="{49414814-4C70-1F58-2DCB-AF0FD627FC4B}"/>
              </a:ext>
            </a:extLst>
          </p:cNvPr>
          <p:cNvSpPr/>
          <p:nvPr/>
        </p:nvSpPr>
        <p:spPr>
          <a:xfrm rot="10800000">
            <a:off x="116171" y="1084071"/>
            <a:ext cx="8060902" cy="5693422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28A7130F-E2AB-5A24-98E8-16D6FC5E544D}"/>
              </a:ext>
            </a:extLst>
          </p:cNvPr>
          <p:cNvGrpSpPr/>
          <p:nvPr/>
        </p:nvGrpSpPr>
        <p:grpSpPr>
          <a:xfrm>
            <a:off x="116176" y="958477"/>
            <a:ext cx="8060900" cy="252843"/>
            <a:chOff x="214233" y="1076491"/>
            <a:chExt cx="4439746" cy="203670"/>
          </a:xfrm>
          <a:solidFill>
            <a:srgbClr val="0D4269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C26BE744-D5AA-623A-E019-9F2B35DB0F38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sng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D3431B7C-C484-528B-CB2B-BEE0E6BC4BD5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400" dirty="0">
                  <a:solidFill>
                    <a:schemeClr val="bg1"/>
                  </a:solidFill>
                  <a:latin typeface="Calibri" panose="020F0502020204030204"/>
                </a:rPr>
                <a:t>Arvore hierárquica de </a:t>
              </a:r>
              <a:r>
                <a:rPr kumimoji="0" lang="pt-BR" sz="1400" b="0" i="0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Custos</a:t>
              </a:r>
            </a:p>
          </p:txBody>
        </p:sp>
      </p:grp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92C7249B-B968-5887-5F62-988CB64FBA33}"/>
              </a:ext>
            </a:extLst>
          </p:cNvPr>
          <p:cNvSpPr/>
          <p:nvPr/>
        </p:nvSpPr>
        <p:spPr>
          <a:xfrm>
            <a:off x="655857" y="86047"/>
            <a:ext cx="1690228" cy="642146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45BAF94A-FB46-973E-AC76-626C1B9D48B5}"/>
              </a:ext>
            </a:extLst>
          </p:cNvPr>
          <p:cNvSpPr/>
          <p:nvPr/>
        </p:nvSpPr>
        <p:spPr>
          <a:xfrm>
            <a:off x="2377425" y="89055"/>
            <a:ext cx="1690228" cy="627008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BE419075-71F6-796D-388F-FFD6C4CFB106}"/>
              </a:ext>
            </a:extLst>
          </p:cNvPr>
          <p:cNvSpPr/>
          <p:nvPr/>
        </p:nvSpPr>
        <p:spPr>
          <a:xfrm>
            <a:off x="4090309" y="94901"/>
            <a:ext cx="1690228" cy="627006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F88DF164-04DF-E8F1-F820-BF19A735BA86}"/>
              </a:ext>
            </a:extLst>
          </p:cNvPr>
          <p:cNvSpPr/>
          <p:nvPr/>
        </p:nvSpPr>
        <p:spPr>
          <a:xfrm>
            <a:off x="5817449" y="105948"/>
            <a:ext cx="1690228" cy="615960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2031AA54-D12D-D4AD-232B-9E9F14F33D0C}"/>
              </a:ext>
            </a:extLst>
          </p:cNvPr>
          <p:cNvSpPr/>
          <p:nvPr/>
        </p:nvSpPr>
        <p:spPr>
          <a:xfrm>
            <a:off x="671589" y="91891"/>
            <a:ext cx="1690228" cy="642146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FBA35C34-B83E-6712-9B83-FAD804C9F700}"/>
              </a:ext>
            </a:extLst>
          </p:cNvPr>
          <p:cNvSpPr/>
          <p:nvPr/>
        </p:nvSpPr>
        <p:spPr>
          <a:xfrm rot="10800000">
            <a:off x="8244435" y="1069681"/>
            <a:ext cx="3899452" cy="5693422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23E9B9B-8E15-F501-51CE-A1F619BD8A17}"/>
              </a:ext>
            </a:extLst>
          </p:cNvPr>
          <p:cNvGrpSpPr/>
          <p:nvPr/>
        </p:nvGrpSpPr>
        <p:grpSpPr>
          <a:xfrm>
            <a:off x="8244440" y="944087"/>
            <a:ext cx="3899451" cy="252843"/>
            <a:chOff x="214233" y="1076491"/>
            <a:chExt cx="4439746" cy="203670"/>
          </a:xfrm>
          <a:solidFill>
            <a:srgbClr val="0D4269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E9240CE1-0133-CEF2-EDCC-CC89A34E63F9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sng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28A720BF-B95F-C117-905A-DDD532E62560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400" dirty="0">
                  <a:solidFill>
                    <a:schemeClr val="bg1"/>
                  </a:solidFill>
                  <a:latin typeface="Calibri" panose="020F0502020204030204"/>
                </a:rPr>
                <a:t>Detalhe</a:t>
              </a:r>
              <a:endParaRPr kumimoji="0" lang="pt-BR" sz="14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29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-19250" y="0"/>
            <a:ext cx="12211250" cy="3516198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7580149" y="121188"/>
            <a:ext cx="4611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Comparativo Percentual por Serviço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>
            <a:cxnSpLocks/>
          </p:cNvCxnSpPr>
          <p:nvPr/>
        </p:nvCxnSpPr>
        <p:spPr>
          <a:xfrm>
            <a:off x="-19250" y="780100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m 48" descr="Ícone&#10;&#10;Descrição gerada automaticamente">
            <a:extLst>
              <a:ext uri="{FF2B5EF4-FFF2-40B4-BE49-F238E27FC236}">
                <a16:creationId xmlns:a16="http://schemas.microsoft.com/office/drawing/2014/main" id="{9AD5F675-C5AB-B90C-4F8B-B1B7CCDBD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" y="5610"/>
            <a:ext cx="550161" cy="774487"/>
          </a:xfrm>
          <a:prstGeom prst="rect">
            <a:avLst/>
          </a:prstGeom>
        </p:spPr>
      </p:pic>
      <p:sp>
        <p:nvSpPr>
          <p:cNvPr id="45" name="Retângulo: Cantos Superiores Arredondados 44">
            <a:extLst>
              <a:ext uri="{FF2B5EF4-FFF2-40B4-BE49-F238E27FC236}">
                <a16:creationId xmlns:a16="http://schemas.microsoft.com/office/drawing/2014/main" id="{49414814-4C70-1F58-2DCB-AF0FD627FC4B}"/>
              </a:ext>
            </a:extLst>
          </p:cNvPr>
          <p:cNvSpPr/>
          <p:nvPr/>
        </p:nvSpPr>
        <p:spPr>
          <a:xfrm rot="10800000">
            <a:off x="84516" y="1184664"/>
            <a:ext cx="12025320" cy="5565976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28A7130F-E2AB-5A24-98E8-16D6FC5E544D}"/>
              </a:ext>
            </a:extLst>
          </p:cNvPr>
          <p:cNvGrpSpPr/>
          <p:nvPr/>
        </p:nvGrpSpPr>
        <p:grpSpPr>
          <a:xfrm>
            <a:off x="73715" y="973991"/>
            <a:ext cx="12025320" cy="210674"/>
            <a:chOff x="214233" y="1076491"/>
            <a:chExt cx="4439746" cy="203670"/>
          </a:xfrm>
          <a:solidFill>
            <a:srgbClr val="0D4269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C26BE744-D5AA-623A-E019-9F2B35DB0F38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D3431B7C-C484-528B-CB2B-BEE0E6BC4BD5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Comparativo percentual por serviço </a:t>
              </a:r>
            </a:p>
          </p:txBody>
        </p:sp>
      </p:grp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92C7249B-B968-5887-5F62-988CB64FBA33}"/>
              </a:ext>
            </a:extLst>
          </p:cNvPr>
          <p:cNvSpPr/>
          <p:nvPr/>
        </p:nvSpPr>
        <p:spPr>
          <a:xfrm>
            <a:off x="655857" y="86047"/>
            <a:ext cx="1690228" cy="642146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2031AA54-D12D-D4AD-232B-9E9F14F33D0C}"/>
              </a:ext>
            </a:extLst>
          </p:cNvPr>
          <p:cNvSpPr/>
          <p:nvPr/>
        </p:nvSpPr>
        <p:spPr>
          <a:xfrm>
            <a:off x="671589" y="91891"/>
            <a:ext cx="2612300" cy="642146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6D81FDA-4A6B-33F4-9C13-1BFE1B6AC4A4}"/>
              </a:ext>
            </a:extLst>
          </p:cNvPr>
          <p:cNvSpPr/>
          <p:nvPr/>
        </p:nvSpPr>
        <p:spPr>
          <a:xfrm>
            <a:off x="3343550" y="99857"/>
            <a:ext cx="5808402" cy="642146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81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-19250" y="0"/>
            <a:ext cx="12211250" cy="3516198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7580149" y="121188"/>
            <a:ext cx="461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Detalhamento por Serviço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>
            <a:cxnSpLocks/>
          </p:cNvCxnSpPr>
          <p:nvPr/>
        </p:nvCxnSpPr>
        <p:spPr>
          <a:xfrm>
            <a:off x="-19250" y="780100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m 48" descr="Ícone&#10;&#10;Descrição gerada automaticamente">
            <a:extLst>
              <a:ext uri="{FF2B5EF4-FFF2-40B4-BE49-F238E27FC236}">
                <a16:creationId xmlns:a16="http://schemas.microsoft.com/office/drawing/2014/main" id="{9AD5F675-C5AB-B90C-4F8B-B1B7CCDBD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" y="5610"/>
            <a:ext cx="550161" cy="774487"/>
          </a:xfrm>
          <a:prstGeom prst="rect">
            <a:avLst/>
          </a:prstGeom>
        </p:spPr>
      </p:pic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8C5F0593-BCBF-8FF1-F044-D52637101F1D}"/>
              </a:ext>
            </a:extLst>
          </p:cNvPr>
          <p:cNvSpPr/>
          <p:nvPr/>
        </p:nvSpPr>
        <p:spPr>
          <a:xfrm rot="10800000">
            <a:off x="201750" y="869148"/>
            <a:ext cx="2396287" cy="62758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Superiores Arredondados 44">
            <a:extLst>
              <a:ext uri="{FF2B5EF4-FFF2-40B4-BE49-F238E27FC236}">
                <a16:creationId xmlns:a16="http://schemas.microsoft.com/office/drawing/2014/main" id="{49414814-4C70-1F58-2DCB-AF0FD627FC4B}"/>
              </a:ext>
            </a:extLst>
          </p:cNvPr>
          <p:cNvSpPr/>
          <p:nvPr/>
        </p:nvSpPr>
        <p:spPr>
          <a:xfrm rot="10800000">
            <a:off x="194072" y="1685864"/>
            <a:ext cx="5586464" cy="5081016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28A7130F-E2AB-5A24-98E8-16D6FC5E544D}"/>
              </a:ext>
            </a:extLst>
          </p:cNvPr>
          <p:cNvGrpSpPr/>
          <p:nvPr/>
        </p:nvGrpSpPr>
        <p:grpSpPr>
          <a:xfrm>
            <a:off x="201750" y="1600941"/>
            <a:ext cx="5586466" cy="294535"/>
            <a:chOff x="214233" y="1076491"/>
            <a:chExt cx="4439746" cy="203670"/>
          </a:xfrm>
          <a:solidFill>
            <a:srgbClr val="0D4269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C26BE744-D5AA-623A-E019-9F2B35DB0F38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D3431B7C-C484-528B-CB2B-BEE0E6BC4BD5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Quadro Percentual por  Serviços</a:t>
              </a:r>
            </a:p>
          </p:txBody>
        </p:sp>
      </p:grpSp>
      <p:sp>
        <p:nvSpPr>
          <p:cNvPr id="51" name="Retângulo: Cantos Superiores Arredondados 50">
            <a:extLst>
              <a:ext uri="{FF2B5EF4-FFF2-40B4-BE49-F238E27FC236}">
                <a16:creationId xmlns:a16="http://schemas.microsoft.com/office/drawing/2014/main" id="{EFFCF3AC-558D-65A6-E5A2-AE6B209AB8D9}"/>
              </a:ext>
            </a:extLst>
          </p:cNvPr>
          <p:cNvSpPr/>
          <p:nvPr/>
        </p:nvSpPr>
        <p:spPr>
          <a:xfrm rot="10800000">
            <a:off x="5897879" y="1701102"/>
            <a:ext cx="6092367" cy="5050947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070FB90E-E8F6-86E3-7432-51A5611A8B21}"/>
              </a:ext>
            </a:extLst>
          </p:cNvPr>
          <p:cNvGrpSpPr/>
          <p:nvPr/>
        </p:nvGrpSpPr>
        <p:grpSpPr>
          <a:xfrm>
            <a:off x="5897879" y="1594154"/>
            <a:ext cx="6098122" cy="306308"/>
            <a:chOff x="214233" y="1076491"/>
            <a:chExt cx="4439746" cy="203670"/>
          </a:xfrm>
          <a:solidFill>
            <a:srgbClr val="0D4269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BD857B7D-5F79-C2B3-4D46-89599F21EF7D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8F77B9C3-7FFF-4B2E-AAAC-4F733CAE73A0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Quadro Percentual por  </a:t>
              </a:r>
              <a:r>
                <a:rPr kumimoji="0" lang="pt-B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Tier</a:t>
              </a:r>
              <a:endPara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92C7249B-B968-5887-5F62-988CB64FBA33}"/>
              </a:ext>
            </a:extLst>
          </p:cNvPr>
          <p:cNvSpPr/>
          <p:nvPr/>
        </p:nvSpPr>
        <p:spPr>
          <a:xfrm>
            <a:off x="655857" y="86047"/>
            <a:ext cx="1690228" cy="642146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45BAF94A-FB46-973E-AC76-626C1B9D48B5}"/>
              </a:ext>
            </a:extLst>
          </p:cNvPr>
          <p:cNvSpPr/>
          <p:nvPr/>
        </p:nvSpPr>
        <p:spPr>
          <a:xfrm>
            <a:off x="2377425" y="89055"/>
            <a:ext cx="1690228" cy="627008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BE419075-71F6-796D-388F-FFD6C4CFB106}"/>
              </a:ext>
            </a:extLst>
          </p:cNvPr>
          <p:cNvSpPr/>
          <p:nvPr/>
        </p:nvSpPr>
        <p:spPr>
          <a:xfrm>
            <a:off x="4090309" y="94901"/>
            <a:ext cx="1690228" cy="627006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F88DF164-04DF-E8F1-F820-BF19A735BA86}"/>
              </a:ext>
            </a:extLst>
          </p:cNvPr>
          <p:cNvSpPr/>
          <p:nvPr/>
        </p:nvSpPr>
        <p:spPr>
          <a:xfrm>
            <a:off x="5817449" y="105948"/>
            <a:ext cx="1690228" cy="615960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2031AA54-D12D-D4AD-232B-9E9F14F33D0C}"/>
              </a:ext>
            </a:extLst>
          </p:cNvPr>
          <p:cNvSpPr/>
          <p:nvPr/>
        </p:nvSpPr>
        <p:spPr>
          <a:xfrm>
            <a:off x="671589" y="91891"/>
            <a:ext cx="1690228" cy="642146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7EAD62C-7A85-95BD-3DF4-F9CD6ADCC1A5}"/>
              </a:ext>
            </a:extLst>
          </p:cNvPr>
          <p:cNvSpPr/>
          <p:nvPr/>
        </p:nvSpPr>
        <p:spPr>
          <a:xfrm rot="10800000">
            <a:off x="2665399" y="872364"/>
            <a:ext cx="2216594" cy="62758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5DC7B07-C32F-2920-257B-DDD6946E958B}"/>
              </a:ext>
            </a:extLst>
          </p:cNvPr>
          <p:cNvSpPr/>
          <p:nvPr/>
        </p:nvSpPr>
        <p:spPr>
          <a:xfrm rot="10800000">
            <a:off x="4949355" y="875576"/>
            <a:ext cx="2216594" cy="621157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E7BF03A-F7F5-84BA-3C87-C30FA7183F5D}"/>
              </a:ext>
            </a:extLst>
          </p:cNvPr>
          <p:cNvSpPr/>
          <p:nvPr/>
        </p:nvSpPr>
        <p:spPr>
          <a:xfrm rot="10800000">
            <a:off x="7233311" y="872362"/>
            <a:ext cx="2216594" cy="624369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596050B-4FED-225C-1BE9-650F5B91EAF0}"/>
              </a:ext>
            </a:extLst>
          </p:cNvPr>
          <p:cNvSpPr/>
          <p:nvPr/>
        </p:nvSpPr>
        <p:spPr>
          <a:xfrm rot="10800000">
            <a:off x="9517264" y="872357"/>
            <a:ext cx="2472981" cy="621160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63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-19250" y="0"/>
            <a:ext cx="12211250" cy="3516198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7580149" y="121188"/>
            <a:ext cx="4611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Detalhamento por Serviço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>
            <a:cxnSpLocks/>
          </p:cNvCxnSpPr>
          <p:nvPr/>
        </p:nvCxnSpPr>
        <p:spPr>
          <a:xfrm>
            <a:off x="-19250" y="780100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m 48" descr="Ícone&#10;&#10;Descrição gerada automaticamente">
            <a:extLst>
              <a:ext uri="{FF2B5EF4-FFF2-40B4-BE49-F238E27FC236}">
                <a16:creationId xmlns:a16="http://schemas.microsoft.com/office/drawing/2014/main" id="{9AD5F675-C5AB-B90C-4F8B-B1B7CCDBD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" y="5610"/>
            <a:ext cx="550161" cy="774487"/>
          </a:xfrm>
          <a:prstGeom prst="rect">
            <a:avLst/>
          </a:prstGeom>
        </p:spPr>
      </p:pic>
      <p:sp>
        <p:nvSpPr>
          <p:cNvPr id="37" name="Retângulo: Cantos Superiores Arredondados 36">
            <a:extLst>
              <a:ext uri="{FF2B5EF4-FFF2-40B4-BE49-F238E27FC236}">
                <a16:creationId xmlns:a16="http://schemas.microsoft.com/office/drawing/2014/main" id="{4DDF350E-C76B-1AD5-E081-FE831783747A}"/>
              </a:ext>
            </a:extLst>
          </p:cNvPr>
          <p:cNvSpPr/>
          <p:nvPr/>
        </p:nvSpPr>
        <p:spPr>
          <a:xfrm rot="10800000">
            <a:off x="139430" y="1677685"/>
            <a:ext cx="2811159" cy="5081016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F3FD66D-F192-10B0-4B04-1D9517391429}"/>
              </a:ext>
            </a:extLst>
          </p:cNvPr>
          <p:cNvGrpSpPr/>
          <p:nvPr/>
        </p:nvGrpSpPr>
        <p:grpSpPr>
          <a:xfrm>
            <a:off x="139431" y="1578914"/>
            <a:ext cx="2811162" cy="306309"/>
            <a:chOff x="214233" y="1076491"/>
            <a:chExt cx="4439748" cy="203670"/>
          </a:xfrm>
          <a:solidFill>
            <a:srgbClr val="0D4269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565F9A61-28F8-294F-F4A3-64E9C1D2826D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4F49F8E-F67C-92A0-F716-9ACD7366C8F3}"/>
                </a:ext>
              </a:extLst>
            </p:cNvPr>
            <p:cNvSpPr/>
            <p:nvPr/>
          </p:nvSpPr>
          <p:spPr>
            <a:xfrm>
              <a:off x="214233" y="1076491"/>
              <a:ext cx="4439748" cy="203670"/>
            </a:xfrm>
            <a:prstGeom prst="roundRect">
              <a:avLst>
                <a:gd name="adj" fmla="val 34876"/>
              </a:avLst>
            </a:prstGeom>
            <a:grpFill/>
            <a:ln>
              <a:solidFill>
                <a:schemeClr val="tx1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Composição de Custos por Serviços</a:t>
              </a:r>
            </a:p>
          </p:txBody>
        </p:sp>
      </p:grpSp>
      <p:sp>
        <p:nvSpPr>
          <p:cNvPr id="45" name="Retângulo: Cantos Superiores Arredondados 44">
            <a:extLst>
              <a:ext uri="{FF2B5EF4-FFF2-40B4-BE49-F238E27FC236}">
                <a16:creationId xmlns:a16="http://schemas.microsoft.com/office/drawing/2014/main" id="{49414814-4C70-1F58-2DCB-AF0FD627FC4B}"/>
              </a:ext>
            </a:extLst>
          </p:cNvPr>
          <p:cNvSpPr/>
          <p:nvPr/>
        </p:nvSpPr>
        <p:spPr>
          <a:xfrm rot="10800000">
            <a:off x="3032479" y="1669624"/>
            <a:ext cx="4411113" cy="5081016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28A7130F-E2AB-5A24-98E8-16D6FC5E544D}"/>
              </a:ext>
            </a:extLst>
          </p:cNvPr>
          <p:cNvGrpSpPr/>
          <p:nvPr/>
        </p:nvGrpSpPr>
        <p:grpSpPr>
          <a:xfrm>
            <a:off x="3040155" y="1572927"/>
            <a:ext cx="4411115" cy="306309"/>
            <a:chOff x="214233" y="1076491"/>
            <a:chExt cx="4439746" cy="203670"/>
          </a:xfrm>
          <a:solidFill>
            <a:srgbClr val="0D4269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C26BE744-D5AA-623A-E019-9F2B35DB0F38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D3431B7C-C484-528B-CB2B-BEE0E6BC4BD5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Composição de Custos por Serviços Agrupado</a:t>
              </a:r>
            </a:p>
          </p:txBody>
        </p:sp>
      </p:grpSp>
      <p:sp>
        <p:nvSpPr>
          <p:cNvPr id="51" name="Retângulo: Cantos Superiores Arredondados 50">
            <a:extLst>
              <a:ext uri="{FF2B5EF4-FFF2-40B4-BE49-F238E27FC236}">
                <a16:creationId xmlns:a16="http://schemas.microsoft.com/office/drawing/2014/main" id="{EFFCF3AC-558D-65A6-E5A2-AE6B209AB8D9}"/>
              </a:ext>
            </a:extLst>
          </p:cNvPr>
          <p:cNvSpPr/>
          <p:nvPr/>
        </p:nvSpPr>
        <p:spPr>
          <a:xfrm rot="10800000">
            <a:off x="7533154" y="1685863"/>
            <a:ext cx="4572085" cy="5050947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070FB90E-E8F6-86E3-7432-51A5611A8B21}"/>
              </a:ext>
            </a:extLst>
          </p:cNvPr>
          <p:cNvGrpSpPr/>
          <p:nvPr/>
        </p:nvGrpSpPr>
        <p:grpSpPr>
          <a:xfrm>
            <a:off x="7533012" y="1578912"/>
            <a:ext cx="4576097" cy="306309"/>
            <a:chOff x="214233" y="1076491"/>
            <a:chExt cx="4439746" cy="203670"/>
          </a:xfrm>
          <a:solidFill>
            <a:srgbClr val="0D4269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BD857B7D-5F79-C2B3-4D46-89599F21EF7D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8F77B9C3-7FFF-4B2E-AAAC-4F733CAE73A0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solidFill>
                <a:srgbClr val="0D4269"/>
              </a:solidFill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Composição de Custos por </a:t>
              </a:r>
              <a:r>
                <a:rPr kumimoji="0" lang="pt-B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Tier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92C7249B-B968-5887-5F62-988CB64FBA33}"/>
              </a:ext>
            </a:extLst>
          </p:cNvPr>
          <p:cNvSpPr/>
          <p:nvPr/>
        </p:nvSpPr>
        <p:spPr>
          <a:xfrm>
            <a:off x="655857" y="86047"/>
            <a:ext cx="1690228" cy="642146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45BAF94A-FB46-973E-AC76-626C1B9D48B5}"/>
              </a:ext>
            </a:extLst>
          </p:cNvPr>
          <p:cNvSpPr/>
          <p:nvPr/>
        </p:nvSpPr>
        <p:spPr>
          <a:xfrm>
            <a:off x="2377425" y="89055"/>
            <a:ext cx="1690228" cy="627008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BE419075-71F6-796D-388F-FFD6C4CFB106}"/>
              </a:ext>
            </a:extLst>
          </p:cNvPr>
          <p:cNvSpPr/>
          <p:nvPr/>
        </p:nvSpPr>
        <p:spPr>
          <a:xfrm>
            <a:off x="4090309" y="94901"/>
            <a:ext cx="1690228" cy="627006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F88DF164-04DF-E8F1-F820-BF19A735BA86}"/>
              </a:ext>
            </a:extLst>
          </p:cNvPr>
          <p:cNvSpPr/>
          <p:nvPr/>
        </p:nvSpPr>
        <p:spPr>
          <a:xfrm>
            <a:off x="5817449" y="105948"/>
            <a:ext cx="1690228" cy="615960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2031AA54-D12D-D4AD-232B-9E9F14F33D0C}"/>
              </a:ext>
            </a:extLst>
          </p:cNvPr>
          <p:cNvSpPr/>
          <p:nvPr/>
        </p:nvSpPr>
        <p:spPr>
          <a:xfrm>
            <a:off x="671589" y="91891"/>
            <a:ext cx="1690228" cy="642146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EBAA19F-91D6-7A1C-ACC0-5E764C6582EF}"/>
              </a:ext>
            </a:extLst>
          </p:cNvPr>
          <p:cNvSpPr/>
          <p:nvPr/>
        </p:nvSpPr>
        <p:spPr>
          <a:xfrm rot="10800000">
            <a:off x="201750" y="869148"/>
            <a:ext cx="2396287" cy="62758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40AB75-D72D-48E4-03B1-6BCA3C11DAC5}"/>
              </a:ext>
            </a:extLst>
          </p:cNvPr>
          <p:cNvSpPr/>
          <p:nvPr/>
        </p:nvSpPr>
        <p:spPr>
          <a:xfrm rot="10800000">
            <a:off x="2665399" y="872364"/>
            <a:ext cx="2216594" cy="62758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7181A68-F9FD-8CCF-F4FB-A926FF54DB37}"/>
              </a:ext>
            </a:extLst>
          </p:cNvPr>
          <p:cNvSpPr/>
          <p:nvPr/>
        </p:nvSpPr>
        <p:spPr>
          <a:xfrm rot="10800000">
            <a:off x="4949355" y="875576"/>
            <a:ext cx="2216594" cy="621157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0BE62A1-1AFE-B8DD-2120-C21F99D2EB7D}"/>
              </a:ext>
            </a:extLst>
          </p:cNvPr>
          <p:cNvSpPr/>
          <p:nvPr/>
        </p:nvSpPr>
        <p:spPr>
          <a:xfrm rot="10800000">
            <a:off x="7233311" y="872362"/>
            <a:ext cx="2216594" cy="624369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EC82A67-4918-4184-69CA-263CE813F138}"/>
              </a:ext>
            </a:extLst>
          </p:cNvPr>
          <p:cNvSpPr/>
          <p:nvPr/>
        </p:nvSpPr>
        <p:spPr>
          <a:xfrm rot="10800000">
            <a:off x="9517264" y="872357"/>
            <a:ext cx="2472981" cy="621160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39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0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4580104" y="1094295"/>
            <a:ext cx="7499574" cy="2939089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7778933" y="121188"/>
            <a:ext cx="441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Relatório Analítico de Vendas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>
            <a:cxnSpLocks/>
          </p:cNvCxnSpPr>
          <p:nvPr/>
        </p:nvCxnSpPr>
        <p:spPr>
          <a:xfrm>
            <a:off x="-19250" y="780100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22D4DCF-1ED6-3636-ADE8-C0F6FE030D1D}"/>
              </a:ext>
            </a:extLst>
          </p:cNvPr>
          <p:cNvSpPr/>
          <p:nvPr/>
        </p:nvSpPr>
        <p:spPr>
          <a:xfrm rot="10800000">
            <a:off x="4587660" y="4335959"/>
            <a:ext cx="7492018" cy="2427131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0CCE7E47-130F-D77C-0F4B-302D6C0397C8}"/>
              </a:ext>
            </a:extLst>
          </p:cNvPr>
          <p:cNvSpPr/>
          <p:nvPr/>
        </p:nvSpPr>
        <p:spPr>
          <a:xfrm>
            <a:off x="4580104" y="874774"/>
            <a:ext cx="7488826" cy="232518"/>
          </a:xfrm>
          <a:prstGeom prst="roundRect">
            <a:avLst/>
          </a:prstGeom>
          <a:solidFill>
            <a:srgbClr val="0D4269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Vendas Mensais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D2D11E1-FD58-D467-A82D-C88672207D75}"/>
              </a:ext>
            </a:extLst>
          </p:cNvPr>
          <p:cNvSpPr/>
          <p:nvPr/>
        </p:nvSpPr>
        <p:spPr>
          <a:xfrm>
            <a:off x="4590894" y="4128723"/>
            <a:ext cx="7492018" cy="237335"/>
          </a:xfrm>
          <a:prstGeom prst="roundRect">
            <a:avLst/>
          </a:prstGeom>
          <a:solidFill>
            <a:srgbClr val="0D4269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Venda x Custo por Fabricante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E33440D-439A-D576-1B7A-0D46E5EB4762}"/>
              </a:ext>
            </a:extLst>
          </p:cNvPr>
          <p:cNvSpPr/>
          <p:nvPr/>
        </p:nvSpPr>
        <p:spPr>
          <a:xfrm>
            <a:off x="767521" y="4124800"/>
            <a:ext cx="3720744" cy="239120"/>
          </a:xfrm>
          <a:prstGeom prst="roundRect">
            <a:avLst/>
          </a:prstGeom>
          <a:solidFill>
            <a:srgbClr val="0D4269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Total de venda por ano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3DC7875-4E37-4477-9B40-5B800DAD7CAE}"/>
              </a:ext>
            </a:extLst>
          </p:cNvPr>
          <p:cNvSpPr/>
          <p:nvPr/>
        </p:nvSpPr>
        <p:spPr>
          <a:xfrm>
            <a:off x="9213519" y="915600"/>
            <a:ext cx="889575" cy="141896"/>
          </a:xfrm>
          <a:prstGeom prst="roundRect">
            <a:avLst>
              <a:gd name="adj" fmla="val 2526"/>
            </a:avLst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%  </a:t>
            </a:r>
            <a:r>
              <a:rPr lang="pt-BR" sz="1100" dirty="0" err="1"/>
              <a:t>MoM</a:t>
            </a:r>
            <a:endParaRPr lang="pt-BR" sz="1100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BD77D00-4612-D1EC-9373-8E5560AE4E00}"/>
              </a:ext>
            </a:extLst>
          </p:cNvPr>
          <p:cNvSpPr/>
          <p:nvPr/>
        </p:nvSpPr>
        <p:spPr>
          <a:xfrm>
            <a:off x="10355097" y="881803"/>
            <a:ext cx="1222036" cy="183265"/>
          </a:xfrm>
          <a:prstGeom prst="roundRect">
            <a:avLst>
              <a:gd name="adj" fmla="val 2526"/>
            </a:avLst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% Média 3 meses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5D94DB0-E469-F29A-432C-2CA3C82830D9}"/>
              </a:ext>
            </a:extLst>
          </p:cNvPr>
          <p:cNvSpPr/>
          <p:nvPr/>
        </p:nvSpPr>
        <p:spPr>
          <a:xfrm rot="10800000">
            <a:off x="753945" y="4366062"/>
            <a:ext cx="3720743" cy="2397038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99785910-4325-5445-70FB-8EC0CED620BC}"/>
              </a:ext>
            </a:extLst>
          </p:cNvPr>
          <p:cNvSpPr/>
          <p:nvPr/>
        </p:nvSpPr>
        <p:spPr>
          <a:xfrm>
            <a:off x="4231186" y="77062"/>
            <a:ext cx="1690228" cy="627006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52D14809-BC3A-CFA2-B756-5DDB30DE3008}"/>
              </a:ext>
            </a:extLst>
          </p:cNvPr>
          <p:cNvSpPr/>
          <p:nvPr/>
        </p:nvSpPr>
        <p:spPr>
          <a:xfrm>
            <a:off x="753944" y="72644"/>
            <a:ext cx="1690228" cy="642146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0BE006E2-D06D-4B52-06E2-5613F73BEDE1}"/>
              </a:ext>
            </a:extLst>
          </p:cNvPr>
          <p:cNvSpPr/>
          <p:nvPr/>
        </p:nvSpPr>
        <p:spPr>
          <a:xfrm>
            <a:off x="2492565" y="87749"/>
            <a:ext cx="1690228" cy="627008"/>
          </a:xfrm>
          <a:prstGeom prst="roundRect">
            <a:avLst/>
          </a:prstGeom>
          <a:solidFill>
            <a:srgbClr val="185D7E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EFF5817-C161-EB9A-B807-C275E5FA4B94}"/>
              </a:ext>
            </a:extLst>
          </p:cNvPr>
          <p:cNvSpPr/>
          <p:nvPr/>
        </p:nvSpPr>
        <p:spPr>
          <a:xfrm rot="10800000">
            <a:off x="42797" y="881801"/>
            <a:ext cx="668352" cy="5881289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6E52C64-4AFC-84E2-F316-E80488567E44}"/>
              </a:ext>
            </a:extLst>
          </p:cNvPr>
          <p:cNvSpPr/>
          <p:nvPr/>
        </p:nvSpPr>
        <p:spPr>
          <a:xfrm>
            <a:off x="767519" y="881803"/>
            <a:ext cx="3728751" cy="290402"/>
          </a:xfrm>
          <a:prstGeom prst="roundRect">
            <a:avLst/>
          </a:prstGeom>
          <a:solidFill>
            <a:srgbClr val="0D4269"/>
          </a:solidFill>
          <a:ln>
            <a:solidFill>
              <a:srgbClr val="0D42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Meta de Vendas No Mês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51DA2372-E282-8812-70C7-067FAC5ECE86}"/>
              </a:ext>
            </a:extLst>
          </p:cNvPr>
          <p:cNvSpPr/>
          <p:nvPr/>
        </p:nvSpPr>
        <p:spPr>
          <a:xfrm rot="10800000">
            <a:off x="767520" y="1120926"/>
            <a:ext cx="3707167" cy="2911108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272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8639</TotalTime>
  <Words>168</Words>
  <Application>Microsoft Office PowerPoint</Application>
  <PresentationFormat>Widescreen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Wesley Everton Jesus Neves</cp:lastModifiedBy>
  <cp:revision>60</cp:revision>
  <dcterms:created xsi:type="dcterms:W3CDTF">2024-01-09T17:46:31Z</dcterms:created>
  <dcterms:modified xsi:type="dcterms:W3CDTF">2024-03-05T22:22:57Z</dcterms:modified>
</cp:coreProperties>
</file>