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F2DE7-C4BC-4AEE-8799-0D2E6BB66E1E}" v="115" dt="2023-03-21T10:51:37.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3/21/2023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6007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3/21/2023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581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3/21/2023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7574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3/21/2023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1658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046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3/21/2023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6315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3/21/2023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392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3/21/2023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3466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3/21/2023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750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0848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090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3/21/2023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806518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5331" y="946069"/>
            <a:ext cx="6234618" cy="2008477"/>
          </a:xfrm>
        </p:spPr>
        <p:txBody>
          <a:bodyPr vert="horz" lIns="91440" tIns="45720" rIns="91440" bIns="45720" rtlCol="0" anchor="t">
            <a:normAutofit/>
          </a:bodyPr>
          <a:lstStyle/>
          <a:p>
            <a:pPr algn="l"/>
            <a:r>
              <a:rPr lang="en-US" dirty="0">
                <a:latin typeface="Calibri Light"/>
                <a:cs typeface="Calibri Light"/>
              </a:rPr>
              <a:t>Connecting People Without Internet</a:t>
            </a:r>
            <a:endParaRPr lang="en-US" dirty="0">
              <a:ea typeface="+mn-lt"/>
              <a:cs typeface="+mn-lt"/>
            </a:endParaRPr>
          </a:p>
          <a:p>
            <a:endParaRPr lang="en-US" dirty="0">
              <a:cs typeface="Calibri"/>
            </a:endParaRPr>
          </a:p>
        </p:txBody>
      </p:sp>
      <p:pic>
        <p:nvPicPr>
          <p:cNvPr id="6" name="Picture 6">
            <a:extLst>
              <a:ext uri="{FF2B5EF4-FFF2-40B4-BE49-F238E27FC236}">
                <a16:creationId xmlns:a16="http://schemas.microsoft.com/office/drawing/2014/main" id="{32C28DCB-9628-388D-FDCF-B2E8FA8BE7E8}"/>
              </a:ext>
            </a:extLst>
          </p:cNvPr>
          <p:cNvPicPr>
            <a:picLocks noChangeAspect="1"/>
          </p:cNvPicPr>
          <p:nvPr/>
        </p:nvPicPr>
        <p:blipFill>
          <a:blip r:embed="rId2"/>
          <a:stretch>
            <a:fillRect/>
          </a:stretch>
        </p:blipFill>
        <p:spPr>
          <a:xfrm>
            <a:off x="1029419" y="2197963"/>
            <a:ext cx="10147539" cy="28358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BA64-8D52-92E5-094F-D63E183C8A8A}"/>
              </a:ext>
            </a:extLst>
          </p:cNvPr>
          <p:cNvSpPr>
            <a:spLocks noGrp="1"/>
          </p:cNvSpPr>
          <p:nvPr>
            <p:ph type="title"/>
          </p:nvPr>
        </p:nvSpPr>
        <p:spPr/>
        <p:txBody>
          <a:bodyPr/>
          <a:lstStyle/>
          <a:p>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6DA7B2F5-A086-4BA1-D2D6-939739D737DC}"/>
              </a:ext>
            </a:extLst>
          </p:cNvPr>
          <p:cNvSpPr>
            <a:spLocks noGrp="1"/>
          </p:cNvSpPr>
          <p:nvPr>
            <p:ph idx="1"/>
          </p:nvPr>
        </p:nvSpPr>
        <p:spPr/>
        <p:txBody>
          <a:bodyPr vert="horz" lIns="91440" tIns="45720" rIns="91440" bIns="45720" rtlCol="0" anchor="t">
            <a:normAutofit/>
          </a:bodyPr>
          <a:lstStyle/>
          <a:p>
            <a:r>
              <a:rPr lang="en-US" dirty="0">
                <a:ea typeface="+mn-lt"/>
                <a:cs typeface="+mn-lt"/>
              </a:rPr>
              <a:t>Don't Judge is a unique app that addresses the problem of internet access and social isolation by connecting people without internet based on proximity and shared interests.</a:t>
            </a:r>
            <a:endParaRPr lang="en-US" dirty="0">
              <a:cs typeface="Calibri" panose="020F0502020204030204"/>
            </a:endParaRPr>
          </a:p>
          <a:p>
            <a:r>
              <a:rPr lang="en-US" dirty="0">
                <a:ea typeface="+mn-lt"/>
                <a:cs typeface="+mn-lt"/>
              </a:rPr>
              <a:t>With a growing market of people without internet access, Don't Judge has the potential to become a valuable tool for improving social well-being around the world.</a:t>
            </a:r>
            <a:endParaRPr lang="en-US" dirty="0"/>
          </a:p>
          <a:p>
            <a:endParaRPr lang="en-US" dirty="0">
              <a:cs typeface="Calibri"/>
            </a:endParaRPr>
          </a:p>
        </p:txBody>
      </p:sp>
    </p:spTree>
    <p:extLst>
      <p:ext uri="{BB962C8B-B14F-4D97-AF65-F5344CB8AC3E}">
        <p14:creationId xmlns:p14="http://schemas.microsoft.com/office/powerpoint/2010/main" val="28702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AB04-9D82-1F7B-CC2F-A56B2BBDD69E}"/>
              </a:ext>
            </a:extLst>
          </p:cNvPr>
          <p:cNvSpPr>
            <a:spLocks noGrp="1"/>
          </p:cNvSpPr>
          <p:nvPr>
            <p:ph type="title"/>
          </p:nvPr>
        </p:nvSpPr>
        <p:spPr/>
        <p:txBody>
          <a:bodyPr/>
          <a:lstStyle/>
          <a:p>
            <a:r>
              <a:rPr lang="en-US" dirty="0">
                <a:cs typeface="Arial"/>
              </a:rPr>
              <a:t>Thank you</a:t>
            </a:r>
            <a:endParaRPr lang="en-US" dirty="0"/>
          </a:p>
        </p:txBody>
      </p:sp>
      <p:pic>
        <p:nvPicPr>
          <p:cNvPr id="4" name="Picture 4" descr="Logo&#10;&#10;Description automatically generated">
            <a:extLst>
              <a:ext uri="{FF2B5EF4-FFF2-40B4-BE49-F238E27FC236}">
                <a16:creationId xmlns:a16="http://schemas.microsoft.com/office/drawing/2014/main" id="{D2CF05AD-99D9-A582-DAAE-57A5242A88E3}"/>
              </a:ext>
            </a:extLst>
          </p:cNvPr>
          <p:cNvPicPr>
            <a:picLocks noGrp="1" noChangeAspect="1"/>
          </p:cNvPicPr>
          <p:nvPr>
            <p:ph idx="1"/>
          </p:nvPr>
        </p:nvPicPr>
        <p:blipFill>
          <a:blip r:embed="rId2"/>
          <a:stretch>
            <a:fillRect/>
          </a:stretch>
        </p:blipFill>
        <p:spPr>
          <a:xfrm>
            <a:off x="315071" y="1886087"/>
            <a:ext cx="11879709" cy="3309094"/>
          </a:xfrm>
        </p:spPr>
      </p:pic>
    </p:spTree>
    <p:extLst>
      <p:ext uri="{BB962C8B-B14F-4D97-AF65-F5344CB8AC3E}">
        <p14:creationId xmlns:p14="http://schemas.microsoft.com/office/powerpoint/2010/main" val="370210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AF73-D51E-577C-EAF7-672B45CF8F92}"/>
              </a:ext>
            </a:extLst>
          </p:cNvPr>
          <p:cNvSpPr>
            <a:spLocks noGrp="1"/>
          </p:cNvSpPr>
          <p:nvPr>
            <p:ph type="title"/>
          </p:nvPr>
        </p:nvSpPr>
        <p:spPr/>
        <p:txBody>
          <a:bodyPr/>
          <a:lstStyle/>
          <a:p>
            <a:r>
              <a:rPr lang="en-US" dirty="0">
                <a:ea typeface="+mj-lt"/>
                <a:cs typeface="+mj-lt"/>
              </a:rPr>
              <a:t>Problem</a:t>
            </a:r>
            <a:endParaRPr lang="en-US" dirty="0"/>
          </a:p>
        </p:txBody>
      </p:sp>
      <p:sp>
        <p:nvSpPr>
          <p:cNvPr id="3" name="Content Placeholder 2">
            <a:extLst>
              <a:ext uri="{FF2B5EF4-FFF2-40B4-BE49-F238E27FC236}">
                <a16:creationId xmlns:a16="http://schemas.microsoft.com/office/drawing/2014/main" id="{1E11ADE3-C2D7-DD4F-0BCC-E81F262B04FE}"/>
              </a:ext>
            </a:extLst>
          </p:cNvPr>
          <p:cNvSpPr>
            <a:spLocks noGrp="1"/>
          </p:cNvSpPr>
          <p:nvPr>
            <p:ph idx="1"/>
          </p:nvPr>
        </p:nvSpPr>
        <p:spPr/>
        <p:txBody>
          <a:bodyPr vert="horz" lIns="91440" tIns="45720" rIns="91440" bIns="45720" rtlCol="0" anchor="t">
            <a:normAutofit/>
          </a:bodyPr>
          <a:lstStyle/>
          <a:p>
            <a:r>
              <a:rPr lang="en-US" dirty="0">
                <a:ea typeface="+mn-lt"/>
                <a:cs typeface="+mn-lt"/>
              </a:rPr>
              <a:t>Billions of people around the world lack internet access, leaving them disconnected and isolated.</a:t>
            </a:r>
            <a:endParaRPr lang="en-US" dirty="0">
              <a:cs typeface="Calibri" panose="020F0502020204030204"/>
            </a:endParaRPr>
          </a:p>
          <a:p>
            <a:r>
              <a:rPr lang="en-US" dirty="0">
                <a:ea typeface="+mn-lt"/>
                <a:cs typeface="+mn-lt"/>
              </a:rPr>
              <a:t>This makes it difficult for people to meet new friends and connect with others who share their interests.</a:t>
            </a:r>
            <a:endParaRPr lang="en-US" dirty="0"/>
          </a:p>
          <a:p>
            <a:endParaRPr lang="en-US" dirty="0">
              <a:cs typeface="Calibri"/>
            </a:endParaRPr>
          </a:p>
        </p:txBody>
      </p:sp>
    </p:spTree>
    <p:extLst>
      <p:ext uri="{BB962C8B-B14F-4D97-AF65-F5344CB8AC3E}">
        <p14:creationId xmlns:p14="http://schemas.microsoft.com/office/powerpoint/2010/main" val="70691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ABE0-A821-D91A-A1F2-A97C73FA9EC7}"/>
              </a:ext>
            </a:extLst>
          </p:cNvPr>
          <p:cNvSpPr>
            <a:spLocks noGrp="1"/>
          </p:cNvSpPr>
          <p:nvPr>
            <p:ph type="title"/>
          </p:nvPr>
        </p:nvSpPr>
        <p:spPr/>
        <p:txBody>
          <a:bodyPr/>
          <a:lstStyle/>
          <a:p>
            <a:r>
              <a:rPr lang="en-US" dirty="0">
                <a:ea typeface="+mj-lt"/>
                <a:cs typeface="+mj-lt"/>
              </a:rPr>
              <a:t> Solution</a:t>
            </a:r>
            <a:endParaRPr lang="en-US" dirty="0"/>
          </a:p>
          <a:p>
            <a:endParaRPr lang="en-US"/>
          </a:p>
          <a:p>
            <a:endParaRPr lang="en-US"/>
          </a:p>
          <a:p>
            <a:endParaRPr lang="en-US" dirty="0">
              <a:cs typeface="Calibri Light"/>
            </a:endParaRPr>
          </a:p>
        </p:txBody>
      </p:sp>
      <p:sp>
        <p:nvSpPr>
          <p:cNvPr id="3" name="Content Placeholder 2">
            <a:extLst>
              <a:ext uri="{FF2B5EF4-FFF2-40B4-BE49-F238E27FC236}">
                <a16:creationId xmlns:a16="http://schemas.microsoft.com/office/drawing/2014/main" id="{26C2F16D-5651-0353-4AF6-52060954F3F0}"/>
              </a:ext>
            </a:extLst>
          </p:cNvPr>
          <p:cNvSpPr>
            <a:spLocks noGrp="1"/>
          </p:cNvSpPr>
          <p:nvPr>
            <p:ph idx="1"/>
          </p:nvPr>
        </p:nvSpPr>
        <p:spPr/>
        <p:txBody>
          <a:bodyPr vert="horz" lIns="91440" tIns="45720" rIns="91440" bIns="45720" rtlCol="0" anchor="t">
            <a:normAutofit/>
          </a:bodyPr>
          <a:lstStyle/>
          <a:p>
            <a:r>
              <a:rPr lang="en-US" dirty="0">
                <a:ea typeface="+mn-lt"/>
                <a:cs typeface="+mn-lt"/>
              </a:rPr>
              <a:t>Don't Judge is a mobile app that connects people without internet access based on their physical proximity and shared interests.</a:t>
            </a:r>
            <a:endParaRPr lang="en-US" dirty="0">
              <a:cs typeface="Calibri" panose="020F0502020204030204"/>
            </a:endParaRPr>
          </a:p>
          <a:p>
            <a:r>
              <a:rPr lang="en-US" dirty="0">
                <a:ea typeface="+mn-lt"/>
                <a:cs typeface="+mn-lt"/>
              </a:rPr>
              <a:t>The app uses Bluetooth technology to create a local network, allowing users to connect with others nearby.</a:t>
            </a:r>
            <a:endParaRPr lang="en-US" dirty="0"/>
          </a:p>
          <a:p>
            <a:r>
              <a:rPr lang="en-US" dirty="0">
                <a:ea typeface="+mn-lt"/>
                <a:cs typeface="+mn-lt"/>
              </a:rPr>
              <a:t>Users can create a profile, specify their interests, and see how they match with others in their area.</a:t>
            </a:r>
            <a:endParaRPr lang="en-US" dirty="0"/>
          </a:p>
          <a:p>
            <a:endParaRPr lang="en-US" dirty="0">
              <a:cs typeface="Calibri"/>
            </a:endParaRPr>
          </a:p>
        </p:txBody>
      </p:sp>
    </p:spTree>
    <p:extLst>
      <p:ext uri="{BB962C8B-B14F-4D97-AF65-F5344CB8AC3E}">
        <p14:creationId xmlns:p14="http://schemas.microsoft.com/office/powerpoint/2010/main" val="13125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3452-1829-114F-D3D1-EA74BDAA3060}"/>
              </a:ext>
            </a:extLst>
          </p:cNvPr>
          <p:cNvSpPr>
            <a:spLocks noGrp="1"/>
          </p:cNvSpPr>
          <p:nvPr>
            <p:ph type="title"/>
          </p:nvPr>
        </p:nvSpPr>
        <p:spPr/>
        <p:txBody>
          <a:bodyPr/>
          <a:lstStyle/>
          <a:p>
            <a:r>
              <a:rPr lang="en-US" dirty="0">
                <a:ea typeface="+mj-lt"/>
                <a:cs typeface="+mj-lt"/>
              </a:rPr>
              <a:t>Features</a:t>
            </a:r>
            <a:endParaRPr lang="en-US" dirty="0"/>
          </a:p>
        </p:txBody>
      </p:sp>
      <p:sp>
        <p:nvSpPr>
          <p:cNvPr id="3" name="Content Placeholder 2">
            <a:extLst>
              <a:ext uri="{FF2B5EF4-FFF2-40B4-BE49-F238E27FC236}">
                <a16:creationId xmlns:a16="http://schemas.microsoft.com/office/drawing/2014/main" id="{4194F911-19B5-8B72-A34E-8FFE8BF28F98}"/>
              </a:ext>
            </a:extLst>
          </p:cNvPr>
          <p:cNvSpPr>
            <a:spLocks noGrp="1"/>
          </p:cNvSpPr>
          <p:nvPr>
            <p:ph idx="1"/>
          </p:nvPr>
        </p:nvSpPr>
        <p:spPr/>
        <p:txBody>
          <a:bodyPr vert="horz" lIns="91440" tIns="45720" rIns="91440" bIns="45720" rtlCol="0" anchor="t">
            <a:normAutofit/>
          </a:bodyPr>
          <a:lstStyle/>
          <a:p>
            <a:r>
              <a:rPr lang="en-US" dirty="0">
                <a:ea typeface="+mn-lt"/>
                <a:cs typeface="+mn-lt"/>
              </a:rPr>
              <a:t>Profile creation: Users can create a profile with their interests, photos, and other information.</a:t>
            </a:r>
            <a:endParaRPr lang="en-US" dirty="0">
              <a:cs typeface="Calibri" panose="020F0502020204030204"/>
            </a:endParaRPr>
          </a:p>
          <a:p>
            <a:r>
              <a:rPr lang="en-US" dirty="0">
                <a:ea typeface="+mn-lt"/>
                <a:cs typeface="+mn-lt"/>
              </a:rPr>
              <a:t>Matching: The app matches users based on their interests and proximity.</a:t>
            </a:r>
            <a:endParaRPr lang="en-US" dirty="0"/>
          </a:p>
          <a:p>
            <a:r>
              <a:rPr lang="en-US" dirty="0">
                <a:ea typeface="+mn-lt"/>
                <a:cs typeface="+mn-lt"/>
              </a:rPr>
              <a:t>Chat: Once matched, users can chat with each other within the app.</a:t>
            </a:r>
            <a:endParaRPr lang="en-US" dirty="0">
              <a:cs typeface="Calibri"/>
            </a:endParaRPr>
          </a:p>
          <a:p>
            <a:r>
              <a:rPr lang="en-US" dirty="0">
                <a:ea typeface="+mn-lt"/>
                <a:cs typeface="+mn-lt"/>
              </a:rPr>
              <a:t>No internet required: Don't Judge works without internet access, making it ideal for people in remote areas or without access to data.</a:t>
            </a:r>
            <a:endParaRPr lang="en-US" dirty="0"/>
          </a:p>
          <a:p>
            <a:endParaRPr lang="en-US" dirty="0">
              <a:cs typeface="Calibri"/>
            </a:endParaRPr>
          </a:p>
        </p:txBody>
      </p:sp>
    </p:spTree>
    <p:extLst>
      <p:ext uri="{BB962C8B-B14F-4D97-AF65-F5344CB8AC3E}">
        <p14:creationId xmlns:p14="http://schemas.microsoft.com/office/powerpoint/2010/main" val="142938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C9A7-972D-46E3-E01A-22F5D6E23B6E}"/>
              </a:ext>
            </a:extLst>
          </p:cNvPr>
          <p:cNvSpPr>
            <a:spLocks noGrp="1"/>
          </p:cNvSpPr>
          <p:nvPr>
            <p:ph type="title"/>
          </p:nvPr>
        </p:nvSpPr>
        <p:spPr/>
        <p:txBody>
          <a:bodyPr/>
          <a:lstStyle/>
          <a:p>
            <a:r>
              <a:rPr lang="en-US" dirty="0">
                <a:ea typeface="+mj-lt"/>
                <a:cs typeface="+mj-lt"/>
              </a:rPr>
              <a:t>Market opportunity</a:t>
            </a:r>
            <a:endParaRPr lang="en-US" dirty="0"/>
          </a:p>
          <a:p>
            <a:endParaRPr lang="en-US"/>
          </a:p>
          <a:p>
            <a:endParaRPr lang="en-US"/>
          </a:p>
          <a:p>
            <a:endParaRPr lang="en-US" dirty="0">
              <a:cs typeface="Calibri Light"/>
            </a:endParaRPr>
          </a:p>
        </p:txBody>
      </p:sp>
      <p:sp>
        <p:nvSpPr>
          <p:cNvPr id="3" name="Content Placeholder 2">
            <a:extLst>
              <a:ext uri="{FF2B5EF4-FFF2-40B4-BE49-F238E27FC236}">
                <a16:creationId xmlns:a16="http://schemas.microsoft.com/office/drawing/2014/main" id="{C714F948-416E-A729-F973-CF50B0D08300}"/>
              </a:ext>
            </a:extLst>
          </p:cNvPr>
          <p:cNvSpPr>
            <a:spLocks noGrp="1"/>
          </p:cNvSpPr>
          <p:nvPr>
            <p:ph idx="1"/>
          </p:nvPr>
        </p:nvSpPr>
        <p:spPr/>
        <p:txBody>
          <a:bodyPr vert="horz" lIns="91440" tIns="45720" rIns="91440" bIns="45720" rtlCol="0" anchor="t">
            <a:normAutofit/>
          </a:bodyPr>
          <a:lstStyle/>
          <a:p>
            <a:r>
              <a:rPr lang="en-US" dirty="0">
                <a:ea typeface="+mn-lt"/>
                <a:cs typeface="+mn-lt"/>
              </a:rPr>
              <a:t>According to the World Bank, approximately 3.5 billion people worldwide lack internet access.</a:t>
            </a:r>
            <a:endParaRPr lang="en-US" dirty="0">
              <a:cs typeface="Calibri" panose="020F0502020204030204"/>
            </a:endParaRPr>
          </a:p>
          <a:p>
            <a:r>
              <a:rPr lang="en-US" dirty="0">
                <a:ea typeface="+mn-lt"/>
                <a:cs typeface="+mn-lt"/>
              </a:rPr>
              <a:t>Don't Judge can help connect these people with others who share their interests, improving their social and emotional well-being.</a:t>
            </a:r>
            <a:endParaRPr lang="en-US" dirty="0"/>
          </a:p>
          <a:p>
            <a:endParaRPr lang="en-US" dirty="0">
              <a:cs typeface="Calibri"/>
            </a:endParaRPr>
          </a:p>
        </p:txBody>
      </p:sp>
    </p:spTree>
    <p:extLst>
      <p:ext uri="{BB962C8B-B14F-4D97-AF65-F5344CB8AC3E}">
        <p14:creationId xmlns:p14="http://schemas.microsoft.com/office/powerpoint/2010/main" val="212792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6F97-3594-B5C4-1EA2-732EDA0D86A7}"/>
              </a:ext>
            </a:extLst>
          </p:cNvPr>
          <p:cNvSpPr>
            <a:spLocks noGrp="1"/>
          </p:cNvSpPr>
          <p:nvPr>
            <p:ph type="title"/>
          </p:nvPr>
        </p:nvSpPr>
        <p:spPr/>
        <p:txBody>
          <a:bodyPr/>
          <a:lstStyle/>
          <a:p>
            <a:r>
              <a:rPr lang="en-US" dirty="0">
                <a:ea typeface="+mj-lt"/>
                <a:cs typeface="+mj-lt"/>
              </a:rPr>
              <a:t>Business model</a:t>
            </a:r>
            <a:endParaRPr lang="en-US" dirty="0"/>
          </a:p>
        </p:txBody>
      </p:sp>
      <p:sp>
        <p:nvSpPr>
          <p:cNvPr id="3" name="Content Placeholder 2">
            <a:extLst>
              <a:ext uri="{FF2B5EF4-FFF2-40B4-BE49-F238E27FC236}">
                <a16:creationId xmlns:a16="http://schemas.microsoft.com/office/drawing/2014/main" id="{23081D63-E4F8-7C88-7C40-E613CF44D0EB}"/>
              </a:ext>
            </a:extLst>
          </p:cNvPr>
          <p:cNvSpPr>
            <a:spLocks noGrp="1"/>
          </p:cNvSpPr>
          <p:nvPr>
            <p:ph idx="1"/>
          </p:nvPr>
        </p:nvSpPr>
        <p:spPr/>
        <p:txBody>
          <a:bodyPr vert="horz" lIns="91440" tIns="45720" rIns="91440" bIns="45720" rtlCol="0" anchor="t">
            <a:normAutofit/>
          </a:bodyPr>
          <a:lstStyle/>
          <a:p>
            <a:r>
              <a:rPr lang="en-US" dirty="0">
                <a:ea typeface="+mn-lt"/>
                <a:cs typeface="+mn-lt"/>
              </a:rPr>
              <a:t>Freemium model: The basic features of the app are free, but users can pay for premium features such as unlimited matches, more profile customization options, and the ability to see who has viewed their profile.</a:t>
            </a:r>
            <a:endParaRPr lang="en-US" dirty="0">
              <a:cs typeface="Calibri" panose="020F0502020204030204"/>
            </a:endParaRPr>
          </a:p>
          <a:p>
            <a:r>
              <a:rPr lang="en-US" dirty="0">
                <a:ea typeface="+mn-lt"/>
                <a:cs typeface="+mn-lt"/>
              </a:rPr>
              <a:t>In-app advertising: The app can display ads to generate additional revenue.</a:t>
            </a:r>
            <a:endParaRPr lang="en-US" dirty="0"/>
          </a:p>
          <a:p>
            <a:endParaRPr lang="en-US" dirty="0">
              <a:cs typeface="Calibri"/>
            </a:endParaRPr>
          </a:p>
        </p:txBody>
      </p:sp>
    </p:spTree>
    <p:extLst>
      <p:ext uri="{BB962C8B-B14F-4D97-AF65-F5344CB8AC3E}">
        <p14:creationId xmlns:p14="http://schemas.microsoft.com/office/powerpoint/2010/main" val="210314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F1A1-D03A-1278-6456-3F265C87078E}"/>
              </a:ext>
            </a:extLst>
          </p:cNvPr>
          <p:cNvSpPr>
            <a:spLocks noGrp="1"/>
          </p:cNvSpPr>
          <p:nvPr>
            <p:ph type="title"/>
          </p:nvPr>
        </p:nvSpPr>
        <p:spPr/>
        <p:txBody>
          <a:bodyPr/>
          <a:lstStyle/>
          <a:p>
            <a:r>
              <a:rPr lang="en-US" dirty="0">
                <a:ea typeface="+mj-lt"/>
                <a:cs typeface="+mj-lt"/>
              </a:rPr>
              <a:t>Competitors</a:t>
            </a:r>
            <a:endParaRPr lang="en-US" dirty="0"/>
          </a:p>
        </p:txBody>
      </p:sp>
      <p:sp>
        <p:nvSpPr>
          <p:cNvPr id="3" name="Content Placeholder 2">
            <a:extLst>
              <a:ext uri="{FF2B5EF4-FFF2-40B4-BE49-F238E27FC236}">
                <a16:creationId xmlns:a16="http://schemas.microsoft.com/office/drawing/2014/main" id="{C3CDC751-A685-BF4B-6897-D744B40207BB}"/>
              </a:ext>
            </a:extLst>
          </p:cNvPr>
          <p:cNvSpPr>
            <a:spLocks noGrp="1"/>
          </p:cNvSpPr>
          <p:nvPr>
            <p:ph idx="1"/>
          </p:nvPr>
        </p:nvSpPr>
        <p:spPr/>
        <p:txBody>
          <a:bodyPr vert="horz" lIns="91440" tIns="45720" rIns="91440" bIns="45720" rtlCol="0" anchor="t">
            <a:normAutofit/>
          </a:bodyPr>
          <a:lstStyle/>
          <a:p>
            <a:r>
              <a:rPr lang="en-US" dirty="0">
                <a:ea typeface="+mn-lt"/>
                <a:cs typeface="+mn-lt"/>
              </a:rPr>
              <a:t>Other social networking apps exist, but most require internet access and are not optimized for connecting people without internet.</a:t>
            </a:r>
            <a:endParaRPr lang="en-US" dirty="0">
              <a:cs typeface="Calibri" panose="020F0502020204030204"/>
            </a:endParaRPr>
          </a:p>
          <a:p>
            <a:r>
              <a:rPr lang="en-US" dirty="0">
                <a:ea typeface="+mn-lt"/>
                <a:cs typeface="+mn-lt"/>
              </a:rPr>
              <a:t>Don't Judge's unique value proposition is its ability to connect people without internet access based on proximity and shared interests.</a:t>
            </a:r>
            <a:endParaRPr lang="en-US" dirty="0"/>
          </a:p>
          <a:p>
            <a:endParaRPr lang="en-US" dirty="0">
              <a:cs typeface="Calibri"/>
            </a:endParaRPr>
          </a:p>
        </p:txBody>
      </p:sp>
    </p:spTree>
    <p:extLst>
      <p:ext uri="{BB962C8B-B14F-4D97-AF65-F5344CB8AC3E}">
        <p14:creationId xmlns:p14="http://schemas.microsoft.com/office/powerpoint/2010/main" val="402326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4FE1-7309-315D-72D5-1A2E2D57A7B4}"/>
              </a:ext>
            </a:extLst>
          </p:cNvPr>
          <p:cNvSpPr>
            <a:spLocks noGrp="1"/>
          </p:cNvSpPr>
          <p:nvPr>
            <p:ph type="title"/>
          </p:nvPr>
        </p:nvSpPr>
        <p:spPr/>
        <p:txBody>
          <a:bodyPr/>
          <a:lstStyle/>
          <a:p>
            <a:r>
              <a:rPr lang="en-US" dirty="0">
                <a:ea typeface="+mj-lt"/>
                <a:cs typeface="+mj-lt"/>
              </a:rPr>
              <a:t> Marketing strategy</a:t>
            </a:r>
            <a:endParaRPr lang="en-US" dirty="0"/>
          </a:p>
        </p:txBody>
      </p:sp>
      <p:sp>
        <p:nvSpPr>
          <p:cNvPr id="3" name="Content Placeholder 2">
            <a:extLst>
              <a:ext uri="{FF2B5EF4-FFF2-40B4-BE49-F238E27FC236}">
                <a16:creationId xmlns:a16="http://schemas.microsoft.com/office/drawing/2014/main" id="{898C8B5A-BC71-AEAE-A6D1-5863521455D8}"/>
              </a:ext>
            </a:extLst>
          </p:cNvPr>
          <p:cNvSpPr>
            <a:spLocks noGrp="1"/>
          </p:cNvSpPr>
          <p:nvPr>
            <p:ph idx="1"/>
          </p:nvPr>
        </p:nvSpPr>
        <p:spPr/>
        <p:txBody>
          <a:bodyPr vert="horz" lIns="91440" tIns="45720" rIns="91440" bIns="45720" rtlCol="0" anchor="t">
            <a:normAutofit/>
          </a:bodyPr>
          <a:lstStyle/>
          <a:p>
            <a:r>
              <a:rPr lang="en-US" dirty="0">
                <a:ea typeface="+mn-lt"/>
                <a:cs typeface="+mn-lt"/>
              </a:rPr>
              <a:t>Partnering with NGOs and other organizations to reach people without internet access.</a:t>
            </a:r>
            <a:endParaRPr lang="en-US" dirty="0">
              <a:cs typeface="Calibri" panose="020F0502020204030204"/>
            </a:endParaRPr>
          </a:p>
          <a:p>
            <a:r>
              <a:rPr lang="en-US" dirty="0">
                <a:ea typeface="+mn-lt"/>
                <a:cs typeface="+mn-lt"/>
              </a:rPr>
              <a:t>Targeting users in remote areas, such as rural communities and developing countries.</a:t>
            </a:r>
            <a:endParaRPr lang="en-US"/>
          </a:p>
          <a:p>
            <a:r>
              <a:rPr lang="en-US" dirty="0">
                <a:ea typeface="+mn-lt"/>
                <a:cs typeface="+mn-lt"/>
              </a:rPr>
              <a:t>Social media advertising and influencer marketing to reach younger users.</a:t>
            </a:r>
            <a:endParaRPr lang="en-US" dirty="0"/>
          </a:p>
          <a:p>
            <a:endParaRPr lang="en-US" dirty="0">
              <a:cs typeface="Calibri"/>
            </a:endParaRPr>
          </a:p>
        </p:txBody>
      </p:sp>
    </p:spTree>
    <p:extLst>
      <p:ext uri="{BB962C8B-B14F-4D97-AF65-F5344CB8AC3E}">
        <p14:creationId xmlns:p14="http://schemas.microsoft.com/office/powerpoint/2010/main" val="238800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DE02-C204-4EAF-B0C2-FEB973FFC08A}"/>
              </a:ext>
            </a:extLst>
          </p:cNvPr>
          <p:cNvSpPr>
            <a:spLocks noGrp="1"/>
          </p:cNvSpPr>
          <p:nvPr>
            <p:ph type="title"/>
          </p:nvPr>
        </p:nvSpPr>
        <p:spPr/>
        <p:txBody>
          <a:bodyPr/>
          <a:lstStyle/>
          <a:p>
            <a:r>
              <a:rPr lang="en-US" dirty="0">
                <a:ea typeface="+mj-lt"/>
                <a:cs typeface="+mj-lt"/>
              </a:rPr>
              <a:t>Team</a:t>
            </a:r>
            <a:endParaRPr lang="en-US" dirty="0"/>
          </a:p>
        </p:txBody>
      </p:sp>
      <p:sp>
        <p:nvSpPr>
          <p:cNvPr id="3" name="Content Placeholder 2">
            <a:extLst>
              <a:ext uri="{FF2B5EF4-FFF2-40B4-BE49-F238E27FC236}">
                <a16:creationId xmlns:a16="http://schemas.microsoft.com/office/drawing/2014/main" id="{1067F54E-010E-EBC6-3C8C-EDCCAD850A3F}"/>
              </a:ext>
            </a:extLst>
          </p:cNvPr>
          <p:cNvSpPr>
            <a:spLocks noGrp="1"/>
          </p:cNvSpPr>
          <p:nvPr>
            <p:ph idx="1"/>
          </p:nvPr>
        </p:nvSpPr>
        <p:spPr/>
        <p:txBody>
          <a:bodyPr vert="horz" lIns="91440" tIns="45720" rIns="91440" bIns="45720" rtlCol="0" anchor="t">
            <a:normAutofit/>
          </a:bodyPr>
          <a:lstStyle/>
          <a:p>
            <a:r>
              <a:rPr lang="en-US" dirty="0">
                <a:ea typeface="+mn-lt"/>
                <a:cs typeface="+mn-lt"/>
              </a:rPr>
              <a:t>Itamar Mizrahi, Founder and CEO: Experienced software engineer with a background in applied mathematics and computer science.</a:t>
            </a:r>
            <a:endParaRPr lang="en-US" dirty="0">
              <a:cs typeface="Calibri" panose="020F0502020204030204"/>
            </a:endParaRPr>
          </a:p>
          <a:p>
            <a:r>
              <a:rPr lang="en-US" dirty="0">
                <a:ea typeface="+mn-lt"/>
                <a:cs typeface="+mn-lt"/>
              </a:rPr>
              <a:t>Other team members: To be determined based on the needs of the venture.</a:t>
            </a:r>
            <a:endParaRPr lang="en-US" dirty="0"/>
          </a:p>
          <a:p>
            <a:endParaRPr lang="en-US" dirty="0">
              <a:cs typeface="Calibri"/>
            </a:endParaRPr>
          </a:p>
        </p:txBody>
      </p:sp>
    </p:spTree>
    <p:extLst>
      <p:ext uri="{BB962C8B-B14F-4D97-AF65-F5344CB8AC3E}">
        <p14:creationId xmlns:p14="http://schemas.microsoft.com/office/powerpoint/2010/main" val="1779072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Madison</vt:lpstr>
      <vt:lpstr>PowerPoint Presentation</vt:lpstr>
      <vt:lpstr>Problem</vt:lpstr>
      <vt:lpstr> Solution   </vt:lpstr>
      <vt:lpstr>Features</vt:lpstr>
      <vt:lpstr>Market opportunity   </vt:lpstr>
      <vt:lpstr>Business model</vt:lpstr>
      <vt:lpstr>Competitors</vt:lpstr>
      <vt:lpstr> Marketing strategy</vt:lpstr>
      <vt:lpstr>Team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cp:revision>
  <dcterms:created xsi:type="dcterms:W3CDTF">2023-03-21T10:31:43Z</dcterms:created>
  <dcterms:modified xsi:type="dcterms:W3CDTF">2023-03-21T10:53:06Z</dcterms:modified>
</cp:coreProperties>
</file>