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6" r:id="rId2"/>
    <p:sldId id="620" r:id="rId3"/>
    <p:sldId id="396" r:id="rId4"/>
    <p:sldId id="615" r:id="rId5"/>
    <p:sldId id="369" r:id="rId6"/>
    <p:sldId id="397" r:id="rId7"/>
    <p:sldId id="447" r:id="rId8"/>
    <p:sldId id="564" r:id="rId9"/>
    <p:sldId id="582" r:id="rId10"/>
    <p:sldId id="459" r:id="rId11"/>
    <p:sldId id="594" r:id="rId12"/>
    <p:sldId id="261" r:id="rId13"/>
    <p:sldId id="410" r:id="rId14"/>
    <p:sldId id="262" r:id="rId15"/>
    <p:sldId id="263" r:id="rId16"/>
    <p:sldId id="265" r:id="rId17"/>
    <p:sldId id="394" r:id="rId18"/>
    <p:sldId id="621" r:id="rId1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ten" initials="" lastIdx="1" clrIdx="0"/>
  <p:cmAuthor id="1" name="Marten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B4E6CD"/>
    <a:srgbClr val="FFFFFF"/>
    <a:srgbClr val="F2A148"/>
    <a:srgbClr val="74C0C6"/>
    <a:srgbClr val="E8F0E8"/>
    <a:srgbClr val="FF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22" autoAdjust="0"/>
  </p:normalViewPr>
  <p:slideViewPr>
    <p:cSldViewPr>
      <p:cViewPr varScale="1">
        <p:scale>
          <a:sx n="108" d="100"/>
          <a:sy n="108" d="100"/>
        </p:scale>
        <p:origin x="17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C9C86-FD42-44FC-BD4B-630FB7C50325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FF04A-E393-471B-B978-3DB71F424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C327D-F235-424B-9039-F5021648EA8D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82FC8-15F3-4806-8E00-33A304003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8b8b5c8a4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8b8b5c8a4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658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D4D987-9A7A-416A-89B8-6AB249F98B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8B1B7-DF7A-4305-8E4A-A018FF6C93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4523F-9B9C-41A0-A2B8-B61B7CFCF2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526583" y="1072400"/>
            <a:ext cx="2570700" cy="32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526608" y="4553333"/>
            <a:ext cx="25707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701525" y="1072400"/>
            <a:ext cx="4522200" cy="47132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-3" y="0"/>
            <a:ext cx="170400" cy="685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" name="Google Shape;13;p2"/>
          <p:cNvGrpSpPr/>
          <p:nvPr/>
        </p:nvGrpSpPr>
        <p:grpSpPr>
          <a:xfrm>
            <a:off x="713226" y="95072"/>
            <a:ext cx="3711077" cy="6667928"/>
            <a:chOff x="713225" y="71304"/>
            <a:chExt cx="3711077" cy="5000946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13225" y="4462150"/>
              <a:ext cx="893227" cy="610100"/>
              <a:chOff x="2969550" y="392000"/>
              <a:chExt cx="893227" cy="610100"/>
            </a:xfrm>
          </p:grpSpPr>
          <p:sp>
            <p:nvSpPr>
              <p:cNvPr id="15" name="Google Shape;15;p2"/>
              <p:cNvSpPr/>
              <p:nvPr/>
            </p:nvSpPr>
            <p:spPr>
              <a:xfrm rot="10800000" flipH="1">
                <a:off x="2969550" y="392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 flipH="1">
                <a:off x="3248692" y="392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 flipH="1">
                <a:off x="3527834" y="392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 flipH="1">
                <a:off x="3806977" y="392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 flipH="1">
                <a:off x="2969550" y="6600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 flipH="1">
                <a:off x="3248692" y="6600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10800000" flipH="1">
                <a:off x="3527834" y="6600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 flipH="1">
                <a:off x="3806977" y="6600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 flipH="1">
                <a:off x="2969550" y="946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10800000" flipH="1">
                <a:off x="3248692" y="946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10800000" flipH="1">
                <a:off x="3527834" y="946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10800000" flipH="1">
                <a:off x="3806977" y="946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rot="5400000">
              <a:off x="3951781" y="-66275"/>
              <a:ext cx="334942" cy="610100"/>
              <a:chOff x="376650" y="567400"/>
              <a:chExt cx="334942" cy="610100"/>
            </a:xfrm>
          </p:grpSpPr>
          <p:sp>
            <p:nvSpPr>
              <p:cNvPr id="28" name="Google Shape;28;p2"/>
              <p:cNvSpPr/>
              <p:nvPr/>
            </p:nvSpPr>
            <p:spPr>
              <a:xfrm rot="10800000" flipH="1">
                <a:off x="376650" y="5674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10800000" flipH="1">
                <a:off x="655792" y="5674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10800000" flipH="1">
                <a:off x="376650" y="8354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10800000" flipH="1">
                <a:off x="655792" y="8354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10800000" flipH="1">
                <a:off x="376650" y="11214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10800000" flipH="1">
                <a:off x="655792" y="11214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4" name="Google Shape;34;p2"/>
          <p:cNvGrpSpPr/>
          <p:nvPr/>
        </p:nvGrpSpPr>
        <p:grpSpPr>
          <a:xfrm>
            <a:off x="8481088" y="329203"/>
            <a:ext cx="1110816" cy="1481088"/>
            <a:chOff x="-503525" y="921325"/>
            <a:chExt cx="1357800" cy="1357800"/>
          </a:xfrm>
        </p:grpSpPr>
        <p:cxnSp>
          <p:nvCxnSpPr>
            <p:cNvPr id="35" name="Google Shape;35;p2"/>
            <p:cNvCxnSpPr/>
            <p:nvPr/>
          </p:nvCxnSpPr>
          <p:spPr>
            <a:xfrm>
              <a:off x="175388" y="921325"/>
              <a:ext cx="0" cy="135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-304676" y="1120174"/>
              <a:ext cx="960000" cy="96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 flipH="1">
              <a:off x="-304549" y="1120174"/>
              <a:ext cx="960000" cy="96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-503525" y="1600238"/>
              <a:ext cx="1357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33306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>
  <p:cSld name="כותרת ותוכן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title"/>
          </p:nvPr>
        </p:nvSpPr>
        <p:spPr>
          <a:xfrm>
            <a:off x="166644" y="365125"/>
            <a:ext cx="3422591" cy="174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800"/>
              <a:buFont typeface="Gisha"/>
              <a:buNone/>
              <a:defRPr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body" idx="1"/>
          </p:nvPr>
        </p:nvSpPr>
        <p:spPr>
          <a:xfrm>
            <a:off x="3819970" y="290558"/>
            <a:ext cx="5048429" cy="586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2F2F2"/>
              </a:buClr>
              <a:buSzPts val="1800"/>
              <a:buChar char="•"/>
              <a:defRPr/>
            </a:lvl1pPr>
            <a:lvl2pPr marL="685800" lvl="1" indent="-257175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2F2F2"/>
              </a:buClr>
              <a:buSzPts val="1800"/>
              <a:buChar char="•"/>
              <a:defRPr/>
            </a:lvl2pPr>
            <a:lvl3pPr marL="1028700" lvl="2" indent="-257175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2F2F2"/>
              </a:buClr>
              <a:buSzPts val="1800"/>
              <a:buChar char="•"/>
              <a:defRPr/>
            </a:lvl3pPr>
            <a:lvl4pPr marL="1371600" lvl="3" indent="-257175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2F2F2"/>
              </a:buClr>
              <a:buSzPts val="1800"/>
              <a:buChar char="•"/>
              <a:defRPr/>
            </a:lvl4pPr>
            <a:lvl5pPr marL="1714500" lvl="4" indent="-257175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2F2F2"/>
              </a:buClr>
              <a:buSzPts val="1800"/>
              <a:buChar char="•"/>
              <a:defRPr/>
            </a:lvl5pPr>
            <a:lvl6pPr marL="2057400" lvl="5" indent="-257175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>
              <a:spcAft>
                <a:spcPts val="0"/>
              </a:spcAft>
            </a:pPr>
            <a:fld id="{00000000-1234-1234-1234-123412341234}" type="slidenum">
              <a:rPr lang="en-US" smtClean="0"/>
              <a:pPr>
                <a:spcAft>
                  <a:spcPts val="0"/>
                </a:spcAft>
              </a:pPr>
              <a:t>‹#›</a:t>
            </a:fld>
            <a:endParaRPr lang="en-US"/>
          </a:p>
        </p:txBody>
      </p:sp>
      <p:sp>
        <p:nvSpPr>
          <p:cNvPr id="21" name="Google Shape;21;p18"/>
          <p:cNvSpPr txBox="1">
            <a:spLocks noGrp="1"/>
          </p:cNvSpPr>
          <p:nvPr>
            <p:ph type="body" idx="2"/>
          </p:nvPr>
        </p:nvSpPr>
        <p:spPr>
          <a:xfrm>
            <a:off x="165042" y="2392823"/>
            <a:ext cx="3422591" cy="3563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2F2F2"/>
              </a:buClr>
              <a:buSzPts val="1800"/>
              <a:buChar char="•"/>
              <a:defRPr/>
            </a:lvl1pPr>
            <a:lvl2pPr marL="685800" lvl="1" indent="-257175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2F2F2"/>
              </a:buClr>
              <a:buSzPts val="1800"/>
              <a:buChar char="•"/>
              <a:defRPr/>
            </a:lvl2pPr>
            <a:lvl3pPr marL="1028700" lvl="2" indent="-257175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2F2F2"/>
              </a:buClr>
              <a:buSzPts val="1800"/>
              <a:buChar char="•"/>
              <a:defRPr/>
            </a:lvl3pPr>
            <a:lvl4pPr marL="1371600" lvl="3" indent="-257175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2F2F2"/>
              </a:buClr>
              <a:buSzPts val="1800"/>
              <a:buChar char="•"/>
              <a:defRPr/>
            </a:lvl4pPr>
            <a:lvl5pPr marL="1714500" lvl="4" indent="-257175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2F2F2"/>
              </a:buClr>
              <a:buSzPts val="1800"/>
              <a:buChar char="•"/>
              <a:defRPr/>
            </a:lvl5pPr>
            <a:lvl6pPr marL="2057400" lvl="5" indent="-257175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r" rtl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661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CDB01-0D03-4300-8347-DEA10DA98B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9E385-3D5E-4DA0-917A-E141E0D803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B6ED0-1CA4-41B0-B15C-00011B282B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3E884-72BA-468C-A649-FF37BD22E2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FF8B0-395B-4904-ADDF-CF6195F60F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9B064-F3A9-4F7C-81F1-47B1393DD2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47BBA-53A1-402D-A4F7-3942C2503B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55168-9D41-4C8F-ADD6-530ABC5816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400"/>
            </a:lvl1pPr>
          </a:lstStyle>
          <a:p>
            <a:fld id="{69BD3A30-F27D-42C5-8AC7-B8FE470DF98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8"/>
          <p:cNvSpPr txBox="1">
            <a:spLocks noGrp="1"/>
          </p:cNvSpPr>
          <p:nvPr>
            <p:ph type="ctrTitle"/>
          </p:nvPr>
        </p:nvSpPr>
        <p:spPr>
          <a:xfrm>
            <a:off x="1441433" y="1645495"/>
            <a:ext cx="6261135" cy="2417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/>
          <a:p>
            <a:pPr algn="ctr" defTabSz="685800" rtl="1" fontAlgn="auto">
              <a:defRPr/>
            </a:pP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נושא המפגש: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ניהול פרויקטים - מבוא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מפגש מספר 1 - 2/3/2025 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e-I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28"/>
          <p:cNvSpPr txBox="1">
            <a:spLocks noGrp="1"/>
          </p:cNvSpPr>
          <p:nvPr>
            <p:ph type="subTitle" idx="1"/>
          </p:nvPr>
        </p:nvSpPr>
        <p:spPr>
          <a:xfrm>
            <a:off x="5555556" y="4402078"/>
            <a:ext cx="3588444" cy="1218473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r" defTabSz="514350" rtl="1">
              <a:spcAft>
                <a:spcPts val="338"/>
              </a:spcAft>
              <a:defRPr/>
            </a:pPr>
            <a:r>
              <a:rPr lang="he-IL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Poppins SemiBold"/>
              </a:rPr>
              <a:t>הפקולטה למנהל עסקים | התמחות מערכות מידע</a:t>
            </a:r>
          </a:p>
          <a:p>
            <a:pPr algn="r" defTabSz="514350" rtl="1">
              <a:spcAft>
                <a:spcPts val="338"/>
              </a:spcAft>
              <a:defRPr/>
            </a:pPr>
            <a:r>
              <a:rPr lang="he-IL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Poppins SemiBold"/>
              </a:rPr>
              <a:t>המרצה: רונן בנבניסטי, מרץ  2025 </a:t>
            </a:r>
          </a:p>
          <a:p>
            <a:pPr algn="r" defTabSz="514350" rtl="1">
              <a:spcAft>
                <a:spcPts val="338"/>
              </a:spcAft>
              <a:defRPr/>
            </a:pPr>
            <a:r>
              <a:rPr lang="he-IL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Poppins SemiBold"/>
              </a:rPr>
              <a:t>תשפ״ה, סמסטר: ב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05AFB93-136D-7D33-15BC-20EE49A4B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33" y="4126783"/>
            <a:ext cx="6261135" cy="18290"/>
          </a:xfrm>
          <a:prstGeom prst="rect">
            <a:avLst/>
          </a:prstGeom>
        </p:spPr>
      </p:pic>
      <p:sp>
        <p:nvSpPr>
          <p:cNvPr id="2" name="Google Shape;573;p28">
            <a:extLst>
              <a:ext uri="{FF2B5EF4-FFF2-40B4-BE49-F238E27FC236}">
                <a16:creationId xmlns:a16="http://schemas.microsoft.com/office/drawing/2014/main" id="{6E7E9558-D5FD-B291-4EC9-32828793097F}"/>
              </a:ext>
            </a:extLst>
          </p:cNvPr>
          <p:cNvSpPr txBox="1">
            <a:spLocks/>
          </p:cNvSpPr>
          <p:nvPr/>
        </p:nvSpPr>
        <p:spPr>
          <a:xfrm>
            <a:off x="2735515" y="4603269"/>
            <a:ext cx="3672968" cy="121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 defTabSz="257175" rtl="1"/>
            <a:r>
              <a:rPr lang="he-IL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ניהול פרויקטים</a:t>
            </a:r>
            <a:endParaRPr lang="en-IL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257175" rtl="1"/>
            <a:r>
              <a:rPr lang="he-IL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Management</a:t>
            </a:r>
            <a:endParaRPr lang="en-IL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0" name="Picture 6" descr="הקריה האקדמית אונו">
            <a:extLst>
              <a:ext uri="{FF2B5EF4-FFF2-40B4-BE49-F238E27FC236}">
                <a16:creationId xmlns:a16="http://schemas.microsoft.com/office/drawing/2014/main" id="{0EB1878B-4021-04DB-ED00-3EFFDAA8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8" y="4306269"/>
            <a:ext cx="1438869" cy="70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18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1371600"/>
            <a:ext cx="9144000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6600" dirty="0">
                <a:latin typeface="Tahoma" pitchFamily="34" charset="0"/>
              </a:rPr>
              <a:t>2 .PROJECT MANAGER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endParaRPr lang="en-US" sz="1800" dirty="0">
              <a:latin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u="sng" dirty="0"/>
              <a:t>Project Management Discipline</a:t>
            </a:r>
            <a:endParaRPr lang="en-US" sz="2400" b="1" u="sng" dirty="0">
              <a:latin typeface="Tahoma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7700" y="1066800"/>
            <a:ext cx="7848600" cy="459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02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762000" y="252283"/>
            <a:ext cx="7848600" cy="13092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תחומי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הידע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בניהול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פרוייקטים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28" name="Google Shape;128;p6" descr="pmbok knowledge area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56712" y="1557849"/>
            <a:ext cx="7253888" cy="415508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 txBox="1">
            <a:spLocks noGrp="1"/>
          </p:cNvSpPr>
          <p:nvPr>
            <p:ph type="body" idx="2"/>
          </p:nvPr>
        </p:nvSpPr>
        <p:spPr>
          <a:xfrm>
            <a:off x="7086600" y="6053091"/>
            <a:ext cx="1739959" cy="10057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1600" dirty="0" err="1"/>
              <a:t>מתוך</a:t>
            </a:r>
            <a:r>
              <a:rPr lang="en-US" sz="1600" dirty="0"/>
              <a:t> ה- </a:t>
            </a:r>
            <a:r>
              <a:rPr lang="en-US" sz="1600" dirty="0" err="1"/>
              <a:t>PMBoK</a:t>
            </a:r>
            <a:r>
              <a:rPr lang="en-US" sz="1600" dirty="0"/>
              <a:t> 7</a:t>
            </a:r>
            <a:r>
              <a:rPr lang="en-US" sz="1600" baseline="30000" dirty="0"/>
              <a:t>th</a:t>
            </a:r>
            <a:r>
              <a:rPr lang="en-US" sz="1600" dirty="0"/>
              <a:t> Edition</a:t>
            </a:r>
            <a:endParaRPr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76200" y="177515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2400" b="1" u="sng" dirty="0">
                <a:latin typeface="Tahoma" pitchFamily="34" charset="0"/>
              </a:rPr>
              <a:t>Project Manager– Roles and Responsibilities</a:t>
            </a:r>
          </a:p>
          <a:p>
            <a:pPr algn="ctr">
              <a:buFontTx/>
              <a:buNone/>
            </a:pPr>
            <a:r>
              <a:rPr lang="he-IL" sz="2400" b="1" u="sng" dirty="0">
                <a:latin typeface="Tahoma" pitchFamily="34" charset="0"/>
              </a:rPr>
              <a:t>המורכבות בשילוב מיומנויות מולטי דיסציפלינאריות</a:t>
            </a:r>
            <a:endParaRPr lang="en-US" sz="2400" b="1" u="sng" dirty="0">
              <a:latin typeface="Tahoma" pitchFamily="34" charset="0"/>
            </a:endParaRPr>
          </a:p>
        </p:txBody>
      </p:sp>
      <p:pic>
        <p:nvPicPr>
          <p:cNvPr id="83972" name="Picture 4" descr="PPT9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295400"/>
            <a:ext cx="5715000" cy="457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524000"/>
            <a:ext cx="8273744" cy="30902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BDBF0F-E643-4F33-9ED7-5B76A8EFFBC0}"/>
              </a:ext>
            </a:extLst>
          </p:cNvPr>
          <p:cNvSpPr/>
          <p:nvPr/>
        </p:nvSpPr>
        <p:spPr>
          <a:xfrm>
            <a:off x="2342886" y="65847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he-IL" sz="2400" b="1" u="sng" dirty="0">
                <a:latin typeface="Tahoma" pitchFamily="34" charset="0"/>
              </a:rPr>
              <a:t>מציאות עצובה....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11680" y="2272231"/>
            <a:ext cx="8157286" cy="30777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8E2E568-BEBF-4CA7-9E72-A411BD2F0A39}"/>
              </a:ext>
            </a:extLst>
          </p:cNvPr>
          <p:cNvSpPr/>
          <p:nvPr/>
        </p:nvSpPr>
        <p:spPr>
          <a:xfrm>
            <a:off x="2504323" y="64961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Tx/>
              <a:buNone/>
            </a:pPr>
            <a:r>
              <a:rPr lang="he-IL" b="1" u="sng" dirty="0">
                <a:latin typeface="Tahoma" pitchFamily="34" charset="0"/>
              </a:rPr>
              <a:t>מחיר המורכבות וחוסר הניהול המתודי-</a:t>
            </a:r>
          </a:p>
          <a:p>
            <a:pPr algn="ctr">
              <a:buFontTx/>
              <a:buNone/>
            </a:pPr>
            <a:r>
              <a:rPr lang="he-IL" b="1" u="sng" dirty="0">
                <a:latin typeface="Tahoma" pitchFamily="34" charset="0"/>
              </a:rPr>
              <a:t>למעלה ממחצית הפרויקטים נכשלים או לא עומדים ביעדי זמן איכות תקציב</a:t>
            </a:r>
            <a:endParaRPr lang="en-US" b="1" u="sng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05932" y="1524000"/>
            <a:ext cx="7732136" cy="292535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C96DCA-674A-4633-B84C-D2102929EED5}"/>
              </a:ext>
            </a:extLst>
          </p:cNvPr>
          <p:cNvSpPr/>
          <p:nvPr/>
        </p:nvSpPr>
        <p:spPr>
          <a:xfrm>
            <a:off x="2504323" y="64961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1">
              <a:buFontTx/>
              <a:buNone/>
            </a:pPr>
            <a:r>
              <a:rPr lang="he-IL" b="1" u="sng" dirty="0">
                <a:latin typeface="Tahoma" pitchFamily="34" charset="0"/>
              </a:rPr>
              <a:t>מחיר המורכבות וחוסר הניהול המתודי-</a:t>
            </a:r>
          </a:p>
          <a:p>
            <a:pPr algn="ctr" rtl="1">
              <a:buFontTx/>
              <a:buNone/>
            </a:pPr>
            <a:r>
              <a:rPr lang="he-IL" b="1" u="sng" dirty="0">
                <a:latin typeface="Tahoma" pitchFamily="34" charset="0"/>
              </a:rPr>
              <a:t>כמחצית מהפרויקטים נכשלים בלעמוד בשביעות רצון  ולהעניק ערך למזמין  </a:t>
            </a:r>
            <a:r>
              <a:rPr lang="en-US" b="1" u="sng" dirty="0">
                <a:latin typeface="Tahoma" pitchFamily="34" charset="0"/>
              </a:rPr>
              <a:t> </a:t>
            </a:r>
            <a:r>
              <a:rPr lang="he-IL" b="1" u="sng" dirty="0">
                <a:latin typeface="Tahoma" pitchFamily="34" charset="0"/>
              </a:rPr>
              <a:t> </a:t>
            </a:r>
            <a:endParaRPr lang="en-US" b="1" u="sng" dirty="0"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533400" y="131763"/>
            <a:ext cx="67056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>
              <a:buFontTx/>
              <a:buNone/>
            </a:pPr>
            <a:r>
              <a:rPr lang="he-IL" sz="2400" b="1" u="sng" dirty="0"/>
              <a:t>המחשה : אתגרים בבניית בית חדש </a:t>
            </a:r>
            <a:endParaRPr lang="en-US" sz="2400" dirty="0">
              <a:latin typeface="Tahoma" pitchFamily="34" charset="0"/>
            </a:endParaRPr>
          </a:p>
        </p:txBody>
      </p:sp>
      <p:pic>
        <p:nvPicPr>
          <p:cNvPr id="171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990600"/>
            <a:ext cx="5638800" cy="4759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2883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1371600"/>
            <a:ext cx="9144000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6600" dirty="0">
                <a:latin typeface="Tahoma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7982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he-IL" sz="6600" dirty="0">
                <a:latin typeface="Tahoma" pitchFamily="34" charset="0"/>
              </a:rPr>
              <a:t>מה נלמד ?</a:t>
            </a:r>
            <a:endParaRPr lang="en-US" sz="6600" dirty="0">
              <a:latin typeface="Tahoma" pitchFamily="34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56208" y="1905000"/>
            <a:ext cx="8458200" cy="449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533400" indent="-53340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Project Management Introduction and </a:t>
            </a:r>
            <a:r>
              <a:rPr lang="en-US" sz="2800" dirty="0">
                <a:solidFill>
                  <a:srgbClr val="0070C0"/>
                </a:solidFill>
                <a:latin typeface="Tahoma" pitchFamily="34" charset="0"/>
              </a:rPr>
              <a:t>Definitions</a:t>
            </a:r>
            <a:endParaRPr lang="en-US" sz="2800" dirty="0">
              <a:solidFill>
                <a:srgbClr val="0070C0"/>
              </a:solidFill>
            </a:endParaRPr>
          </a:p>
          <a:p>
            <a:pPr marL="533400" indent="-53340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The Project Manager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Project Cycle Management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Project Planning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Project timeline and </a:t>
            </a:r>
            <a:r>
              <a:rPr lang="en-US" sz="2800" dirty="0">
                <a:latin typeface="Tahoma" pitchFamily="34" charset="0"/>
              </a:rPr>
              <a:t>Schedules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Project Risk Management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Communication</a:t>
            </a:r>
            <a:r>
              <a:rPr lang="en-US" sz="2800" b="1" dirty="0"/>
              <a:t> </a:t>
            </a:r>
            <a:endParaRPr lang="he-IL" sz="2800" b="1" dirty="0"/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Quality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he-IL" sz="6600" dirty="0">
                <a:latin typeface="Tahoma" pitchFamily="34" charset="0"/>
              </a:rPr>
              <a:t>מה נלמד ?</a:t>
            </a:r>
            <a:endParaRPr lang="en-US" sz="6600" dirty="0">
              <a:latin typeface="Tahoma" pitchFamily="34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33400" y="2344445"/>
            <a:ext cx="8458200" cy="161795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533400" indent="-53340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Project Management Introduction and </a:t>
            </a:r>
            <a:r>
              <a:rPr lang="en-US" sz="2800" dirty="0">
                <a:solidFill>
                  <a:srgbClr val="0070C0"/>
                </a:solidFill>
                <a:latin typeface="Tahoma" pitchFamily="34" charset="0"/>
              </a:rPr>
              <a:t>Definitions</a:t>
            </a:r>
            <a:endParaRPr lang="en-US" sz="2800" dirty="0">
              <a:solidFill>
                <a:srgbClr val="0070C0"/>
              </a:solidFill>
            </a:endParaRPr>
          </a:p>
          <a:p>
            <a:pPr marL="533400" indent="-53340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The Project Manager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Project life Cycle Management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1371600"/>
            <a:ext cx="9144000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6600" dirty="0">
                <a:latin typeface="Tahoma" pitchFamily="34" charset="0"/>
              </a:rPr>
              <a:t>1. PROJECT Definitions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endParaRPr lang="en-US" sz="1800" dirty="0">
              <a:latin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55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u="sng" dirty="0">
                <a:latin typeface="Tahoma" pitchFamily="34" charset="0"/>
              </a:rPr>
              <a:t>Project Definitions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76200" y="1105555"/>
            <a:ext cx="8991600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Tx/>
              <a:buNone/>
            </a:pPr>
            <a:r>
              <a:rPr lang="en-US" sz="2400" b="1" dirty="0">
                <a:solidFill>
                  <a:srgbClr val="0070C0"/>
                </a:solidFill>
              </a:rPr>
              <a:t>Characteristics of a </a:t>
            </a:r>
            <a:r>
              <a:rPr lang="en-US" sz="2400" b="1" u="sng" dirty="0">
                <a:solidFill>
                  <a:srgbClr val="0070C0"/>
                </a:solidFill>
              </a:rPr>
              <a:t>Project</a:t>
            </a:r>
            <a:r>
              <a:rPr lang="en-US" sz="2400" b="1" dirty="0">
                <a:solidFill>
                  <a:srgbClr val="0070C0"/>
                </a:solidFill>
              </a:rPr>
              <a:t>:</a:t>
            </a:r>
          </a:p>
          <a:p>
            <a:pPr marL="342900" indent="-342900">
              <a:buFontTx/>
              <a:buNone/>
            </a:pPr>
            <a:endParaRPr lang="en-US" sz="2400" b="1" dirty="0"/>
          </a:p>
          <a:p>
            <a:pPr marL="342900" indent="-342900"/>
            <a:r>
              <a:rPr lang="en-US" sz="2400" b="1" dirty="0"/>
              <a:t>A project has a beginning and an end</a:t>
            </a:r>
          </a:p>
          <a:p>
            <a:pPr marL="342900" indent="-342900"/>
            <a:r>
              <a:rPr lang="en-US" sz="2400" b="1" dirty="0"/>
              <a:t>A project has limited resources </a:t>
            </a:r>
          </a:p>
          <a:p>
            <a:pPr marL="342900" indent="-342900"/>
            <a:r>
              <a:rPr lang="en-US" sz="2400" b="1" dirty="0"/>
              <a:t>A project follows a planned, organized method to meet its objectives with specific goals of quality and performance</a:t>
            </a:r>
          </a:p>
          <a:p>
            <a:pPr marL="342900" indent="-342900"/>
            <a:r>
              <a:rPr lang="en-US" sz="2400" b="1" dirty="0"/>
              <a:t>Every project is unique</a:t>
            </a:r>
          </a:p>
          <a:p>
            <a:pPr marL="342900" indent="-342900"/>
            <a:r>
              <a:rPr lang="en-US" sz="2400" b="1" dirty="0"/>
              <a:t>A project most often involves </a:t>
            </a:r>
            <a:r>
              <a:rPr lang="en-US" sz="2400" b="1" i="1" dirty="0"/>
              <a:t>change</a:t>
            </a:r>
          </a:p>
          <a:p>
            <a:pPr marL="342900" indent="-342900"/>
            <a:endParaRPr lang="en-US" sz="2400" b="1" dirty="0"/>
          </a:p>
          <a:p>
            <a:pPr>
              <a:buNone/>
            </a:pPr>
            <a:r>
              <a:rPr lang="en-US" sz="1800" i="1" dirty="0">
                <a:solidFill>
                  <a:srgbClr val="0070C0"/>
                </a:solidFill>
              </a:rPr>
              <a:t>Change is not made without inconvenience, even from worse to better [S. Johnson)</a:t>
            </a:r>
          </a:p>
          <a:p>
            <a:pPr marL="342900" indent="-342900">
              <a:buFontTx/>
              <a:buNone/>
            </a:pPr>
            <a:endParaRPr 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u="sng" dirty="0">
                <a:latin typeface="Tahoma" pitchFamily="34" charset="0"/>
              </a:rPr>
              <a:t>Project Definitions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83058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800" b="1" dirty="0"/>
              <a:t>Project – Definition</a:t>
            </a:r>
            <a:br>
              <a:rPr lang="en-US" sz="2800" b="0" dirty="0"/>
            </a:br>
            <a:r>
              <a:rPr lang="en-US" sz="2800" b="0" dirty="0"/>
              <a:t>A project is a temporary effort made up of a set of related activities undertaken to achieve a unique goal or objective within specific constraints</a:t>
            </a:r>
          </a:p>
          <a:p>
            <a:pPr>
              <a:buFont typeface="Wingdings" pitchFamily="2" charset="2"/>
              <a:buChar char="v"/>
            </a:pPr>
            <a:endParaRPr lang="en-US" sz="2800" b="0" dirty="0"/>
          </a:p>
          <a:p>
            <a:pPr>
              <a:buFont typeface="Wingdings" pitchFamily="2" charset="2"/>
              <a:buNone/>
            </a:pPr>
            <a:r>
              <a:rPr lang="en-US" sz="2800" b="1" dirty="0"/>
              <a:t>Management – Definition</a:t>
            </a:r>
          </a:p>
          <a:p>
            <a:pPr>
              <a:buNone/>
            </a:pPr>
            <a:r>
              <a:rPr lang="en-US" sz="2800" b="0" dirty="0"/>
              <a:t>A process of setting and achieving goals through: planning, organizing, directing and controlling;</a:t>
            </a:r>
          </a:p>
          <a:p>
            <a:pPr>
              <a:buNone/>
            </a:pPr>
            <a:r>
              <a:rPr lang="en-US" sz="2800" b="0" dirty="0"/>
              <a:t>Utilizing human, financial and material resources.</a:t>
            </a:r>
          </a:p>
          <a:p>
            <a:pPr marL="342900" indent="-342900">
              <a:buNone/>
            </a:pPr>
            <a:endParaRPr lang="en-US" sz="2800" dirty="0">
              <a:solidFill>
                <a:srgbClr val="0070C0"/>
              </a:solidFill>
            </a:endParaRPr>
          </a:p>
          <a:p>
            <a:pPr marL="342900" indent="-342900">
              <a:buNone/>
            </a:pPr>
            <a:r>
              <a:rPr lang="en-US" sz="2800" i="1" dirty="0">
                <a:solidFill>
                  <a:srgbClr val="0070C0"/>
                </a:solidFill>
              </a:rPr>
              <a:t>Project Management – </a:t>
            </a:r>
          </a:p>
          <a:p>
            <a:pPr marL="342900" indent="-342900">
              <a:buNone/>
            </a:pPr>
            <a:r>
              <a:rPr lang="en-US" sz="2800" i="1" dirty="0">
                <a:solidFill>
                  <a:srgbClr val="0070C0"/>
                </a:solidFill>
              </a:rPr>
              <a:t>The art of getting things done through other people</a:t>
            </a:r>
            <a:endParaRPr lang="en-US" sz="2800" dirty="0">
              <a:solidFill>
                <a:srgbClr val="0070C0"/>
              </a:solidFill>
            </a:endParaRPr>
          </a:p>
          <a:p>
            <a:pPr marL="342900" indent="-342900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u="sng" dirty="0">
                <a:latin typeface="Tahoma" pitchFamily="34" charset="0"/>
              </a:rPr>
              <a:t>Project Definitions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3810000" y="1595735"/>
            <a:ext cx="144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Tx/>
              <a:buNone/>
            </a:pPr>
            <a:r>
              <a:rPr lang="en-US" sz="2400" b="1" dirty="0">
                <a:solidFill>
                  <a:srgbClr val="0070C0"/>
                </a:solidFill>
              </a:rPr>
              <a:t>Budget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5800" y="5558135"/>
            <a:ext cx="2438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Tx/>
              <a:buNone/>
            </a:pPr>
            <a:r>
              <a:rPr lang="en-US" sz="2400" b="1" dirty="0">
                <a:solidFill>
                  <a:srgbClr val="0070C0"/>
                </a:solidFill>
              </a:rPr>
              <a:t>SOW - Scope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72200" y="5558135"/>
            <a:ext cx="2362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Tx/>
              <a:buNone/>
            </a:pPr>
            <a:r>
              <a:rPr lang="en-US" sz="2400" b="1" dirty="0">
                <a:solidFill>
                  <a:srgbClr val="0070C0"/>
                </a:solidFill>
              </a:rPr>
              <a:t>Schedule</a:t>
            </a:r>
          </a:p>
        </p:txBody>
      </p:sp>
      <p:sp>
        <p:nvSpPr>
          <p:cNvPr id="8" name="Isosceles Triangle 7"/>
          <p:cNvSpPr/>
          <p:nvPr/>
        </p:nvSpPr>
        <p:spPr bwMode="auto">
          <a:xfrm>
            <a:off x="4724400" y="1748135"/>
            <a:ext cx="1143000" cy="3657600"/>
          </a:xfrm>
          <a:prstGeom prst="triangl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2133601" y="2209800"/>
            <a:ext cx="4572000" cy="3276600"/>
          </a:xfrm>
          <a:prstGeom prst="triangle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" y="762000"/>
            <a:ext cx="906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000" b="1" dirty="0"/>
              <a:t>Project is a single, non-repetitive entity. It is usually undertaken to achieve </a:t>
            </a:r>
            <a:r>
              <a:rPr lang="en-US" sz="2000" b="1" dirty="0">
                <a:solidFill>
                  <a:srgbClr val="0070C0"/>
                </a:solidFill>
              </a:rPr>
              <a:t>PLANNED RESULTS </a:t>
            </a:r>
            <a:r>
              <a:rPr lang="en-US" sz="2000" b="1" dirty="0"/>
              <a:t>within the </a:t>
            </a:r>
            <a:r>
              <a:rPr lang="en-US" sz="2000" b="1" dirty="0">
                <a:solidFill>
                  <a:srgbClr val="0070C0"/>
                </a:solidFill>
              </a:rPr>
              <a:t>TIME LIMIT </a:t>
            </a:r>
            <a:r>
              <a:rPr lang="en-US" sz="2000" b="1" dirty="0"/>
              <a:t>and a </a:t>
            </a:r>
            <a:r>
              <a:rPr lang="en-US" sz="2000" b="1" dirty="0">
                <a:solidFill>
                  <a:srgbClr val="0070C0"/>
                </a:solidFill>
              </a:rPr>
              <a:t>COST BUDGET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4B822ED5-D413-43BA-8CC0-446674886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122" y="3962400"/>
            <a:ext cx="144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Tx/>
              <a:buNone/>
            </a:pPr>
            <a:r>
              <a:rPr lang="en-US" sz="2400" b="1" dirty="0">
                <a:solidFill>
                  <a:srgbClr val="0070C0"/>
                </a:solidFill>
              </a:rPr>
              <a:t>Quality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u="sng" dirty="0">
                <a:latin typeface="Tahoma" pitchFamily="34" charset="0"/>
              </a:rPr>
              <a:t>Project Definitions</a:t>
            </a:r>
          </a:p>
        </p:txBody>
      </p:sp>
      <p:sp>
        <p:nvSpPr>
          <p:cNvPr id="144388" name="Text Box 4"/>
          <p:cNvSpPr txBox="1">
            <a:spLocks noChangeArrowheads="1"/>
          </p:cNvSpPr>
          <p:nvPr/>
        </p:nvSpPr>
        <p:spPr bwMode="auto">
          <a:xfrm>
            <a:off x="3810000" y="1595735"/>
            <a:ext cx="144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Tx/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Budget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72200" y="5558135"/>
            <a:ext cx="2362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Tx/>
              <a:buNone/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Schedule</a:t>
            </a:r>
          </a:p>
        </p:txBody>
      </p:sp>
      <p:sp>
        <p:nvSpPr>
          <p:cNvPr id="8" name="Isosceles Triangle 7"/>
          <p:cNvSpPr/>
          <p:nvPr/>
        </p:nvSpPr>
        <p:spPr bwMode="auto">
          <a:xfrm>
            <a:off x="4724400" y="1748135"/>
            <a:ext cx="1143000" cy="3657600"/>
          </a:xfrm>
          <a:prstGeom prst="triangl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Isosceles Triangle 8"/>
          <p:cNvSpPr/>
          <p:nvPr/>
        </p:nvSpPr>
        <p:spPr bwMode="auto">
          <a:xfrm>
            <a:off x="2209800" y="2205335"/>
            <a:ext cx="4572000" cy="3276600"/>
          </a:xfrm>
          <a:prstGeom prst="triangle">
            <a:avLst/>
          </a:prstGeom>
          <a:gradFill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1" y="3429000"/>
            <a:ext cx="685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0070C0"/>
                </a:solidFill>
              </a:rPr>
              <a:t>WHICH IS THE MOST IMPORTANT CORNER IN THIS BALANCE?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71054343-7E80-4313-8A5D-D64C66325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558135"/>
            <a:ext cx="2438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Tx/>
              <a:buNone/>
            </a:pPr>
            <a:r>
              <a:rPr lang="en-US" sz="2400" b="1" dirty="0"/>
              <a:t>SOW - Scope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C12B3CDA-EBC0-41F6-8415-94B978B20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0294" y="4632179"/>
            <a:ext cx="144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FontTx/>
              <a:buNone/>
            </a:pPr>
            <a:r>
              <a:rPr lang="en-US" sz="2400" b="1" dirty="0"/>
              <a:t>Quality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Process 20"/>
          <p:cNvSpPr/>
          <p:nvPr/>
        </p:nvSpPr>
        <p:spPr bwMode="auto">
          <a:xfrm>
            <a:off x="4350735" y="3066873"/>
            <a:ext cx="2438400" cy="1676400"/>
          </a:xfrm>
          <a:prstGeom prst="flowChartProcess">
            <a:avLst/>
          </a:prstGeom>
          <a:gradFill flip="none" rotWithShape="1">
            <a:gsLst>
              <a:gs pos="0">
                <a:srgbClr val="FF0000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0" name="Flowchart: Process 19"/>
          <p:cNvSpPr/>
          <p:nvPr/>
        </p:nvSpPr>
        <p:spPr bwMode="auto">
          <a:xfrm>
            <a:off x="2008399" y="3089343"/>
            <a:ext cx="2438400" cy="1676400"/>
          </a:xfrm>
          <a:prstGeom prst="flowChartProcess">
            <a:avLst/>
          </a:prstGeom>
          <a:gradFill flip="none" rotWithShape="1">
            <a:gsLst>
              <a:gs pos="0">
                <a:srgbClr val="FF0000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Flowchart: Process 18"/>
          <p:cNvSpPr/>
          <p:nvPr/>
        </p:nvSpPr>
        <p:spPr bwMode="auto">
          <a:xfrm>
            <a:off x="4350735" y="1437384"/>
            <a:ext cx="2438400" cy="1676400"/>
          </a:xfrm>
          <a:prstGeom prst="flowChartProcess">
            <a:avLst/>
          </a:prstGeom>
          <a:gradFill flip="none" rotWithShape="1">
            <a:gsLst>
              <a:gs pos="0">
                <a:srgbClr val="FF0000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Flowchart: Process 17"/>
          <p:cNvSpPr/>
          <p:nvPr/>
        </p:nvSpPr>
        <p:spPr bwMode="auto">
          <a:xfrm>
            <a:off x="2008399" y="1437384"/>
            <a:ext cx="2438400" cy="1676400"/>
          </a:xfrm>
          <a:prstGeom prst="flowChartProcess">
            <a:avLst/>
          </a:prstGeom>
          <a:gradFill flip="none" rotWithShape="1">
            <a:gsLst>
              <a:gs pos="0">
                <a:srgbClr val="FF0000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3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u="sng" dirty="0">
                <a:latin typeface="Tahoma" pitchFamily="34" charset="0"/>
              </a:rPr>
              <a:t>Project types</a:t>
            </a:r>
            <a:endParaRPr lang="en-US" sz="2400" b="1" u="sng" dirty="0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2671466" y="1905003"/>
            <a:ext cx="90281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 &amp; D </a:t>
            </a:r>
          </a:p>
          <a:p>
            <a:pPr marL="342900" indent="-342900">
              <a:buFontTx/>
              <a:buNone/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projects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623974" y="3429000"/>
            <a:ext cx="1358064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Maintenance</a:t>
            </a:r>
          </a:p>
          <a:p>
            <a:pPr marL="342900" indent="-342900">
              <a:buFontTx/>
              <a:buNone/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support </a:t>
            </a:r>
          </a:p>
          <a:p>
            <a:pPr marL="342900" indent="-342900">
              <a:buFontTx/>
              <a:buNone/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service </a:t>
            </a:r>
          </a:p>
          <a:p>
            <a:pPr marL="342900" indent="-342900">
              <a:buFontTx/>
              <a:buNone/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projects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875341" y="3342381"/>
            <a:ext cx="1913794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</a:t>
            </a:r>
          </a:p>
          <a:p>
            <a:pPr marL="342900" indent="-342900">
              <a:buFontTx/>
              <a:buNone/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Implementation </a:t>
            </a:r>
          </a:p>
          <a:p>
            <a:pPr marL="342900" indent="-342900">
              <a:buFontTx/>
              <a:buNone/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(ERP –CRM – BI –</a:t>
            </a:r>
          </a:p>
          <a:p>
            <a:pPr marL="342900" indent="-342900">
              <a:buFontTx/>
              <a:buNone/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Digital)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4906343" y="1736975"/>
            <a:ext cx="1851789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infrastructure</a:t>
            </a:r>
          </a:p>
          <a:p>
            <a:pPr marL="342900" indent="-342900">
              <a:buFontTx/>
              <a:buNone/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Projects (System, </a:t>
            </a:r>
          </a:p>
          <a:p>
            <a:pPr marL="342900" indent="-342900">
              <a:buFontTx/>
              <a:buNone/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Cloud, DB, </a:t>
            </a:r>
          </a:p>
          <a:p>
            <a:pPr marL="342900" indent="-342900">
              <a:buFontTx/>
              <a:buNone/>
            </a:pP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AFB5A0-59C5-4487-B7CC-EA5688F1171B}"/>
              </a:ext>
            </a:extLst>
          </p:cNvPr>
          <p:cNvSpPr/>
          <p:nvPr/>
        </p:nvSpPr>
        <p:spPr>
          <a:xfrm>
            <a:off x="1219200" y="499396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Construction projects</a:t>
            </a:r>
          </a:p>
          <a:p>
            <a:pPr marL="342900" indent="-342900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Environmental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Projects</a:t>
            </a:r>
          </a:p>
          <a:p>
            <a:pPr marL="342900" indent="-342900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Educational Projects</a:t>
            </a:r>
          </a:p>
          <a:p>
            <a:pPr marL="342900" indent="-342900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Community Development Projects</a:t>
            </a:r>
          </a:p>
          <a:p>
            <a:pPr marL="342900" indent="-342900">
              <a:buFontTx/>
              <a:buNone/>
            </a:pP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Tx/>
              <a:buNone/>
            </a:pP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DF8CF4-B3EB-4146-83A9-481E4C1EE0C1}"/>
              </a:ext>
            </a:extLst>
          </p:cNvPr>
          <p:cNvSpPr/>
          <p:nvPr/>
        </p:nvSpPr>
        <p:spPr>
          <a:xfrm>
            <a:off x="2442199" y="870233"/>
            <a:ext cx="39966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he-IL" b="1" u="sng" dirty="0">
                <a:latin typeface="Tahoma" pitchFamily="34" charset="0"/>
              </a:rPr>
              <a:t>פרויקטים שנעסוק בהם במסלול מערכות מידע </a:t>
            </a:r>
            <a:endParaRPr lang="he-IL" b="1" u="sng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A0EB4C-694A-4CA2-A168-AF6561AF948D}"/>
              </a:ext>
            </a:extLst>
          </p:cNvPr>
          <p:cNvSpPr/>
          <p:nvPr/>
        </p:nvSpPr>
        <p:spPr>
          <a:xfrm>
            <a:off x="5032137" y="5282627"/>
            <a:ext cx="40735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he-IL" dirty="0">
                <a:latin typeface="Tahoma" pitchFamily="34" charset="0"/>
              </a:rPr>
              <a:t>פרויקטים בדיסציפלינות אחרות שלא נעסוק בהם- </a:t>
            </a:r>
            <a:endParaRPr lang="he-I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AutoNum type="arabicPeriod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AutoNum type="arabicPeriod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8861</TotalTime>
  <Words>398</Words>
  <Application>Microsoft Office PowerPoint</Application>
  <PresentationFormat>On-screen Show (4:3)</PresentationFormat>
  <Paragraphs>85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Gisha</vt:lpstr>
      <vt:lpstr>Open Sans</vt:lpstr>
      <vt:lpstr>Poppins</vt:lpstr>
      <vt:lpstr>Poppins SemiBold</vt:lpstr>
      <vt:lpstr>Tahoma</vt:lpstr>
      <vt:lpstr>Wingdings</vt:lpstr>
      <vt:lpstr>Default Design</vt:lpstr>
      <vt:lpstr>נושא המפגש:  ניהול פרויקטים - מבוא  מפגש מספר 1 - 2/3/2025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תחומי הידע בניהול פרוייקטים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Ronen Benvenisti</dc:creator>
  <cp:lastModifiedBy>Ronen Benvenisti</cp:lastModifiedBy>
  <cp:revision>286</cp:revision>
  <cp:lastPrinted>1601-01-01T00:00:00Z</cp:lastPrinted>
  <dcterms:created xsi:type="dcterms:W3CDTF">2011-12-01T20:18:57Z</dcterms:created>
  <dcterms:modified xsi:type="dcterms:W3CDTF">2025-03-08T23:34:59Z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