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34"/>
  </p:notesMasterIdLst>
  <p:sldIdLst>
    <p:sldId id="347" r:id="rId5"/>
    <p:sldId id="312" r:id="rId6"/>
    <p:sldId id="350" r:id="rId7"/>
    <p:sldId id="342" r:id="rId8"/>
    <p:sldId id="332" r:id="rId9"/>
    <p:sldId id="333" r:id="rId10"/>
    <p:sldId id="334" r:id="rId11"/>
    <p:sldId id="351" r:id="rId12"/>
    <p:sldId id="322" r:id="rId13"/>
    <p:sldId id="335" r:id="rId14"/>
    <p:sldId id="352" r:id="rId15"/>
    <p:sldId id="323" r:id="rId16"/>
    <p:sldId id="336" r:id="rId17"/>
    <p:sldId id="338" r:id="rId18"/>
    <p:sldId id="331" r:id="rId19"/>
    <p:sldId id="337" r:id="rId20"/>
    <p:sldId id="339" r:id="rId21"/>
    <p:sldId id="314" r:id="rId22"/>
    <p:sldId id="353" r:id="rId23"/>
    <p:sldId id="321" r:id="rId24"/>
    <p:sldId id="341" r:id="rId25"/>
    <p:sldId id="329" r:id="rId26"/>
    <p:sldId id="354" r:id="rId27"/>
    <p:sldId id="320" r:id="rId28"/>
    <p:sldId id="327" r:id="rId29"/>
    <p:sldId id="324" r:id="rId30"/>
    <p:sldId id="325" r:id="rId31"/>
    <p:sldId id="326" r:id="rId32"/>
    <p:sldId id="257" r:id="rId3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92278F"/>
    <a:srgbClr val="DCCDDB"/>
    <a:srgbClr val="F0CBDC"/>
    <a:srgbClr val="D8CBD8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1" autoAdjust="0"/>
    <p:restoredTop sz="93320" autoAdjust="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E31F1-5E91-45C9-B810-ED095301FE3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D4EB492D-6062-447D-97BF-83EC1F420442}">
      <dgm:prSet custT="1"/>
      <dgm:spPr/>
      <dgm:t>
        <a:bodyPr/>
        <a:lstStyle/>
        <a:p>
          <a:r>
            <a:rPr lang="he-IL" sz="2000" b="0" baseline="0"/>
            <a:t>תדירות</a:t>
          </a:r>
          <a:endParaRPr lang="en-IL" sz="2000" b="0"/>
        </a:p>
      </dgm:t>
    </dgm:pt>
    <dgm:pt modelId="{FBDC45B8-47ED-4667-93EF-8ECD0E896B25}" type="parTrans" cxnId="{FA491589-0122-4C81-ABF4-0FB1095B5126}">
      <dgm:prSet/>
      <dgm:spPr/>
      <dgm:t>
        <a:bodyPr/>
        <a:lstStyle/>
        <a:p>
          <a:endParaRPr lang="en-IL" sz="1700" b="0"/>
        </a:p>
      </dgm:t>
    </dgm:pt>
    <dgm:pt modelId="{8B5272D7-59EF-4A84-A3C9-F76740DEE46D}" type="sibTrans" cxnId="{FA491589-0122-4C81-ABF4-0FB1095B5126}">
      <dgm:prSet/>
      <dgm:spPr/>
      <dgm:t>
        <a:bodyPr/>
        <a:lstStyle/>
        <a:p>
          <a:endParaRPr lang="en-IL" sz="1700" b="0"/>
        </a:p>
      </dgm:t>
    </dgm:pt>
    <dgm:pt modelId="{713336AF-5BB3-4D77-9392-E7D3E38CC6A3}">
      <dgm:prSet custT="1"/>
      <dgm:spPr/>
      <dgm:t>
        <a:bodyPr/>
        <a:lstStyle/>
        <a:p>
          <a:r>
            <a:rPr lang="he-IL" sz="1750" b="0" i="0" baseline="0" dirty="0"/>
            <a:t>משתתפים</a:t>
          </a:r>
          <a:endParaRPr lang="en-IL" sz="1750" b="0" dirty="0"/>
        </a:p>
      </dgm:t>
    </dgm:pt>
    <dgm:pt modelId="{F5D4DA60-F848-4E2F-8C9E-94682E1BD170}" type="parTrans" cxnId="{44FD5953-DD1B-4442-8151-31E8CF3CBB14}">
      <dgm:prSet/>
      <dgm:spPr/>
      <dgm:t>
        <a:bodyPr/>
        <a:lstStyle/>
        <a:p>
          <a:endParaRPr lang="en-IL" sz="1700" b="0"/>
        </a:p>
      </dgm:t>
    </dgm:pt>
    <dgm:pt modelId="{06E544AD-E3B7-4F9B-B280-17C90A592136}" type="sibTrans" cxnId="{44FD5953-DD1B-4442-8151-31E8CF3CBB14}">
      <dgm:prSet/>
      <dgm:spPr/>
      <dgm:t>
        <a:bodyPr/>
        <a:lstStyle/>
        <a:p>
          <a:endParaRPr lang="en-IL" sz="1700" b="0"/>
        </a:p>
      </dgm:t>
    </dgm:pt>
    <dgm:pt modelId="{32F6BDF0-D34B-49F1-9E70-28B2B6CB6854}">
      <dgm:prSet custT="1"/>
      <dgm:spPr/>
      <dgm:t>
        <a:bodyPr/>
        <a:lstStyle/>
        <a:p>
          <a:r>
            <a:rPr lang="he-IL" sz="2000" b="0" i="0" baseline="0" dirty="0"/>
            <a:t>סיכום על סדר יום מובנה וקבוע</a:t>
          </a:r>
          <a:endParaRPr lang="en-IL" sz="2000" b="0" dirty="0"/>
        </a:p>
      </dgm:t>
    </dgm:pt>
    <dgm:pt modelId="{57126D2B-FB8D-4A25-852A-28EFF3135867}" type="parTrans" cxnId="{BB755989-B1C9-44CE-B560-17A5091FBCE3}">
      <dgm:prSet/>
      <dgm:spPr/>
      <dgm:t>
        <a:bodyPr/>
        <a:lstStyle/>
        <a:p>
          <a:endParaRPr lang="en-IL" sz="1700" b="0"/>
        </a:p>
      </dgm:t>
    </dgm:pt>
    <dgm:pt modelId="{10356389-D6DD-49B8-A1A9-E6A6896F955E}" type="sibTrans" cxnId="{BB755989-B1C9-44CE-B560-17A5091FBCE3}">
      <dgm:prSet/>
      <dgm:spPr/>
      <dgm:t>
        <a:bodyPr/>
        <a:lstStyle/>
        <a:p>
          <a:endParaRPr lang="en-IL" sz="1700" b="0"/>
        </a:p>
      </dgm:t>
    </dgm:pt>
    <dgm:pt modelId="{19EBDBD9-B8DD-4274-9EC8-DFF2A354A3AC}">
      <dgm:prSet custT="1"/>
      <dgm:spPr/>
      <dgm:t>
        <a:bodyPr/>
        <a:lstStyle/>
        <a:p>
          <a:r>
            <a:rPr lang="he-IL" sz="2000" b="0" i="0" baseline="0" dirty="0"/>
            <a:t>מי מכין את המצגת</a:t>
          </a:r>
          <a:endParaRPr lang="en-IL" sz="2000" b="0" dirty="0"/>
        </a:p>
      </dgm:t>
    </dgm:pt>
    <dgm:pt modelId="{27B46AD8-3743-4B4A-9C34-D9B65E5340C2}" type="parTrans" cxnId="{1E28C309-FB6D-43B1-99BA-284F47134B29}">
      <dgm:prSet/>
      <dgm:spPr/>
      <dgm:t>
        <a:bodyPr/>
        <a:lstStyle/>
        <a:p>
          <a:endParaRPr lang="en-IL" sz="1700" b="0"/>
        </a:p>
      </dgm:t>
    </dgm:pt>
    <dgm:pt modelId="{B524F2FB-CED1-4822-9906-CC6109E14F16}" type="sibTrans" cxnId="{1E28C309-FB6D-43B1-99BA-284F47134B29}">
      <dgm:prSet/>
      <dgm:spPr/>
      <dgm:t>
        <a:bodyPr/>
        <a:lstStyle/>
        <a:p>
          <a:endParaRPr lang="en-IL" sz="1700" b="0"/>
        </a:p>
      </dgm:t>
    </dgm:pt>
    <dgm:pt modelId="{B17BC0A6-6487-49E3-A9B9-B2AD2D3237C1}">
      <dgm:prSet custT="1"/>
      <dgm:spPr/>
      <dgm:t>
        <a:bodyPr/>
        <a:lstStyle/>
        <a:p>
          <a:r>
            <a:rPr lang="he-IL" sz="2000" b="0" i="0" baseline="0" dirty="0"/>
            <a:t>מי פותח? מי המארח</a:t>
          </a:r>
          <a:endParaRPr lang="en-IL" sz="2000" b="0" dirty="0"/>
        </a:p>
      </dgm:t>
    </dgm:pt>
    <dgm:pt modelId="{CF71C458-3A78-4FE1-9D47-B156345543D0}" type="parTrans" cxnId="{CB6C2F98-2688-4B9C-899C-C24FA8D3AB8B}">
      <dgm:prSet/>
      <dgm:spPr/>
      <dgm:t>
        <a:bodyPr/>
        <a:lstStyle/>
        <a:p>
          <a:endParaRPr lang="en-IL" sz="1700" b="0"/>
        </a:p>
      </dgm:t>
    </dgm:pt>
    <dgm:pt modelId="{43408E8F-4FF1-4C14-A5F9-861219732993}" type="sibTrans" cxnId="{CB6C2F98-2688-4B9C-899C-C24FA8D3AB8B}">
      <dgm:prSet/>
      <dgm:spPr/>
      <dgm:t>
        <a:bodyPr/>
        <a:lstStyle/>
        <a:p>
          <a:endParaRPr lang="en-IL" sz="1700" b="0"/>
        </a:p>
      </dgm:t>
    </dgm:pt>
    <dgm:pt modelId="{D7F2235B-4A9C-4BDC-AF5B-802C22D2ED3E}">
      <dgm:prSet custT="1"/>
      <dgm:spPr/>
      <dgm:t>
        <a:bodyPr/>
        <a:lstStyle/>
        <a:p>
          <a:r>
            <a:rPr lang="he-IL" sz="2000" b="0" i="0" baseline="0" dirty="0"/>
            <a:t>מיקום: אצלנו? אצלם? בזום? - </a:t>
          </a:r>
          <a:r>
            <a:rPr lang="en-US" sz="2000" b="0" i="0" baseline="0" dirty="0"/>
            <a:t>F</a:t>
          </a:r>
          <a:r>
            <a:rPr lang="he-IL" sz="2000" b="0" i="0" baseline="0" dirty="0"/>
            <a:t>2</a:t>
          </a:r>
          <a:r>
            <a:rPr lang="en-US" sz="2000" b="0" i="0" baseline="0" dirty="0"/>
            <a:t>F</a:t>
          </a:r>
          <a:r>
            <a:rPr lang="he-IL" sz="2000" b="0" i="0" baseline="0" dirty="0"/>
            <a:t>?</a:t>
          </a:r>
          <a:endParaRPr lang="en-IL" sz="2000" b="0" dirty="0"/>
        </a:p>
      </dgm:t>
    </dgm:pt>
    <dgm:pt modelId="{2F43838D-9A08-469D-8818-8BDB5743A986}" type="parTrans" cxnId="{3A87B66A-EE52-455D-8EFD-05F41B1B4548}">
      <dgm:prSet/>
      <dgm:spPr/>
      <dgm:t>
        <a:bodyPr/>
        <a:lstStyle/>
        <a:p>
          <a:endParaRPr lang="en-IL" sz="1700" b="0"/>
        </a:p>
      </dgm:t>
    </dgm:pt>
    <dgm:pt modelId="{BE4E8E19-8CF7-4FD3-8B9B-CC9C652CA1C6}" type="sibTrans" cxnId="{3A87B66A-EE52-455D-8EFD-05F41B1B4548}">
      <dgm:prSet/>
      <dgm:spPr/>
      <dgm:t>
        <a:bodyPr/>
        <a:lstStyle/>
        <a:p>
          <a:endParaRPr lang="en-IL" sz="1700" b="0"/>
        </a:p>
      </dgm:t>
    </dgm:pt>
    <dgm:pt modelId="{02DD0206-20A5-450B-9B08-D2D745D22183}" type="pres">
      <dgm:prSet presAssocID="{181E31F1-5E91-45C9-B810-ED095301FE3D}" presName="CompostProcess" presStyleCnt="0">
        <dgm:presLayoutVars>
          <dgm:dir val="rev"/>
          <dgm:resizeHandles val="exact"/>
        </dgm:presLayoutVars>
      </dgm:prSet>
      <dgm:spPr/>
    </dgm:pt>
    <dgm:pt modelId="{64D07B52-29B8-4E1C-A2EA-D21994C03025}" type="pres">
      <dgm:prSet presAssocID="{181E31F1-5E91-45C9-B810-ED095301FE3D}" presName="arrow" presStyleLbl="bgShp" presStyleIdx="0" presStyleCnt="1" custScaleX="113203"/>
      <dgm:spPr/>
    </dgm:pt>
    <dgm:pt modelId="{24F858D3-A39F-45BE-BF16-8A108A2256AE}" type="pres">
      <dgm:prSet presAssocID="{181E31F1-5E91-45C9-B810-ED095301FE3D}" presName="linearProcess" presStyleCnt="0"/>
      <dgm:spPr/>
    </dgm:pt>
    <dgm:pt modelId="{DBAC9685-8453-4C02-855E-5717EE9E34D6}" type="pres">
      <dgm:prSet presAssocID="{D4EB492D-6062-447D-97BF-83EC1F420442}" presName="textNode" presStyleLbl="node1" presStyleIdx="0" presStyleCnt="6" custScaleY="71203">
        <dgm:presLayoutVars>
          <dgm:bulletEnabled val="1"/>
        </dgm:presLayoutVars>
      </dgm:prSet>
      <dgm:spPr/>
    </dgm:pt>
    <dgm:pt modelId="{EDB87A81-F879-4D08-AF67-614A89516E62}" type="pres">
      <dgm:prSet presAssocID="{8B5272D7-59EF-4A84-A3C9-F76740DEE46D}" presName="sibTrans" presStyleCnt="0"/>
      <dgm:spPr/>
    </dgm:pt>
    <dgm:pt modelId="{B0BF7500-ED2E-4D30-AFB8-20642184792F}" type="pres">
      <dgm:prSet presAssocID="{713336AF-5BB3-4D77-9392-E7D3E38CC6A3}" presName="textNode" presStyleLbl="node1" presStyleIdx="1" presStyleCnt="6" custScaleX="120956" custScaleY="71203">
        <dgm:presLayoutVars>
          <dgm:bulletEnabled val="1"/>
        </dgm:presLayoutVars>
      </dgm:prSet>
      <dgm:spPr/>
    </dgm:pt>
    <dgm:pt modelId="{979612CD-010A-49B2-9EAB-3AC9462DAE32}" type="pres">
      <dgm:prSet presAssocID="{06E544AD-E3B7-4F9B-B280-17C90A592136}" presName="sibTrans" presStyleCnt="0"/>
      <dgm:spPr/>
    </dgm:pt>
    <dgm:pt modelId="{20B03259-2E0B-49CD-B878-3E0EBB7BAB07}" type="pres">
      <dgm:prSet presAssocID="{32F6BDF0-D34B-49F1-9E70-28B2B6CB6854}" presName="textNode" presStyleLbl="node1" presStyleIdx="2" presStyleCnt="6" custScaleY="71203">
        <dgm:presLayoutVars>
          <dgm:bulletEnabled val="1"/>
        </dgm:presLayoutVars>
      </dgm:prSet>
      <dgm:spPr/>
    </dgm:pt>
    <dgm:pt modelId="{544080CB-7454-49B3-BCED-C679A48D2053}" type="pres">
      <dgm:prSet presAssocID="{10356389-D6DD-49B8-A1A9-E6A6896F955E}" presName="sibTrans" presStyleCnt="0"/>
      <dgm:spPr/>
    </dgm:pt>
    <dgm:pt modelId="{FD99D7BA-B044-4A31-A1F3-79DCFD69F3FF}" type="pres">
      <dgm:prSet presAssocID="{19EBDBD9-B8DD-4274-9EC8-DFF2A354A3AC}" presName="textNode" presStyleLbl="node1" presStyleIdx="3" presStyleCnt="6" custScaleY="71203">
        <dgm:presLayoutVars>
          <dgm:bulletEnabled val="1"/>
        </dgm:presLayoutVars>
      </dgm:prSet>
      <dgm:spPr/>
    </dgm:pt>
    <dgm:pt modelId="{3AEB812B-04FB-49A2-80AF-A48BF83440C3}" type="pres">
      <dgm:prSet presAssocID="{B524F2FB-CED1-4822-9906-CC6109E14F16}" presName="sibTrans" presStyleCnt="0"/>
      <dgm:spPr/>
    </dgm:pt>
    <dgm:pt modelId="{2065CCAD-F911-4243-A539-CA93FCAA193F}" type="pres">
      <dgm:prSet presAssocID="{B17BC0A6-6487-49E3-A9B9-B2AD2D3237C1}" presName="textNode" presStyleLbl="node1" presStyleIdx="4" presStyleCnt="6" custScaleY="71203">
        <dgm:presLayoutVars>
          <dgm:bulletEnabled val="1"/>
        </dgm:presLayoutVars>
      </dgm:prSet>
      <dgm:spPr/>
    </dgm:pt>
    <dgm:pt modelId="{5EFE6F3A-C7A7-467E-9ED5-498B40F3CC68}" type="pres">
      <dgm:prSet presAssocID="{43408E8F-4FF1-4C14-A5F9-861219732993}" presName="sibTrans" presStyleCnt="0"/>
      <dgm:spPr/>
    </dgm:pt>
    <dgm:pt modelId="{1B794B70-B746-4567-BF48-E207CC76E62D}" type="pres">
      <dgm:prSet presAssocID="{D7F2235B-4A9C-4BDC-AF5B-802C22D2ED3E}" presName="textNode" presStyleLbl="node1" presStyleIdx="5" presStyleCnt="6" custScaleX="141210" custScaleY="72876" custLinFactNeighborX="70336" custLinFactNeighborY="-183">
        <dgm:presLayoutVars>
          <dgm:bulletEnabled val="1"/>
        </dgm:presLayoutVars>
      </dgm:prSet>
      <dgm:spPr/>
    </dgm:pt>
  </dgm:ptLst>
  <dgm:cxnLst>
    <dgm:cxn modelId="{1E28C309-FB6D-43B1-99BA-284F47134B29}" srcId="{181E31F1-5E91-45C9-B810-ED095301FE3D}" destId="{19EBDBD9-B8DD-4274-9EC8-DFF2A354A3AC}" srcOrd="3" destOrd="0" parTransId="{27B46AD8-3743-4B4A-9C34-D9B65E5340C2}" sibTransId="{B524F2FB-CED1-4822-9906-CC6109E14F16}"/>
    <dgm:cxn modelId="{71075517-DBC3-43FA-9626-21764DCC2DB9}" type="presOf" srcId="{32F6BDF0-D34B-49F1-9E70-28B2B6CB6854}" destId="{20B03259-2E0B-49CD-B878-3E0EBB7BAB07}" srcOrd="0" destOrd="0" presId="urn:microsoft.com/office/officeart/2005/8/layout/hProcess9"/>
    <dgm:cxn modelId="{5F67953E-387D-41D2-A7B7-500E017493DA}" type="presOf" srcId="{B17BC0A6-6487-49E3-A9B9-B2AD2D3237C1}" destId="{2065CCAD-F911-4243-A539-CA93FCAA193F}" srcOrd="0" destOrd="0" presId="urn:microsoft.com/office/officeart/2005/8/layout/hProcess9"/>
    <dgm:cxn modelId="{3A87B66A-EE52-455D-8EFD-05F41B1B4548}" srcId="{181E31F1-5E91-45C9-B810-ED095301FE3D}" destId="{D7F2235B-4A9C-4BDC-AF5B-802C22D2ED3E}" srcOrd="5" destOrd="0" parTransId="{2F43838D-9A08-469D-8818-8BDB5743A986}" sibTransId="{BE4E8E19-8CF7-4FD3-8B9B-CC9C652CA1C6}"/>
    <dgm:cxn modelId="{44FD5953-DD1B-4442-8151-31E8CF3CBB14}" srcId="{181E31F1-5E91-45C9-B810-ED095301FE3D}" destId="{713336AF-5BB3-4D77-9392-E7D3E38CC6A3}" srcOrd="1" destOrd="0" parTransId="{F5D4DA60-F848-4E2F-8C9E-94682E1BD170}" sibTransId="{06E544AD-E3B7-4F9B-B280-17C90A592136}"/>
    <dgm:cxn modelId="{D1367555-AA25-4A16-AEDC-A1DFA02A274D}" type="presOf" srcId="{D7F2235B-4A9C-4BDC-AF5B-802C22D2ED3E}" destId="{1B794B70-B746-4567-BF48-E207CC76E62D}" srcOrd="0" destOrd="0" presId="urn:microsoft.com/office/officeart/2005/8/layout/hProcess9"/>
    <dgm:cxn modelId="{FA491589-0122-4C81-ABF4-0FB1095B5126}" srcId="{181E31F1-5E91-45C9-B810-ED095301FE3D}" destId="{D4EB492D-6062-447D-97BF-83EC1F420442}" srcOrd="0" destOrd="0" parTransId="{FBDC45B8-47ED-4667-93EF-8ECD0E896B25}" sibTransId="{8B5272D7-59EF-4A84-A3C9-F76740DEE46D}"/>
    <dgm:cxn modelId="{BB755989-B1C9-44CE-B560-17A5091FBCE3}" srcId="{181E31F1-5E91-45C9-B810-ED095301FE3D}" destId="{32F6BDF0-D34B-49F1-9E70-28B2B6CB6854}" srcOrd="2" destOrd="0" parTransId="{57126D2B-FB8D-4A25-852A-28EFF3135867}" sibTransId="{10356389-D6DD-49B8-A1A9-E6A6896F955E}"/>
    <dgm:cxn modelId="{CB6C2F98-2688-4B9C-899C-C24FA8D3AB8B}" srcId="{181E31F1-5E91-45C9-B810-ED095301FE3D}" destId="{B17BC0A6-6487-49E3-A9B9-B2AD2D3237C1}" srcOrd="4" destOrd="0" parTransId="{CF71C458-3A78-4FE1-9D47-B156345543D0}" sibTransId="{43408E8F-4FF1-4C14-A5F9-861219732993}"/>
    <dgm:cxn modelId="{ED0FB09A-FB94-47F0-B8C6-EA793A188779}" type="presOf" srcId="{181E31F1-5E91-45C9-B810-ED095301FE3D}" destId="{02DD0206-20A5-450B-9B08-D2D745D22183}" srcOrd="0" destOrd="0" presId="urn:microsoft.com/office/officeart/2005/8/layout/hProcess9"/>
    <dgm:cxn modelId="{98BA75A1-9608-40A8-9986-FD3B3ACD9792}" type="presOf" srcId="{713336AF-5BB3-4D77-9392-E7D3E38CC6A3}" destId="{B0BF7500-ED2E-4D30-AFB8-20642184792F}" srcOrd="0" destOrd="0" presId="urn:microsoft.com/office/officeart/2005/8/layout/hProcess9"/>
    <dgm:cxn modelId="{FB54FAC0-83D6-47F5-A171-EE9733B288D8}" type="presOf" srcId="{19EBDBD9-B8DD-4274-9EC8-DFF2A354A3AC}" destId="{FD99D7BA-B044-4A31-A1F3-79DCFD69F3FF}" srcOrd="0" destOrd="0" presId="urn:microsoft.com/office/officeart/2005/8/layout/hProcess9"/>
    <dgm:cxn modelId="{A7F15DEF-CBEA-4B3B-BB96-50612FBF744F}" type="presOf" srcId="{D4EB492D-6062-447D-97BF-83EC1F420442}" destId="{DBAC9685-8453-4C02-855E-5717EE9E34D6}" srcOrd="0" destOrd="0" presId="urn:microsoft.com/office/officeart/2005/8/layout/hProcess9"/>
    <dgm:cxn modelId="{AAA1DA22-C1F3-47B7-B322-277BDFBB37E1}" type="presParOf" srcId="{02DD0206-20A5-450B-9B08-D2D745D22183}" destId="{64D07B52-29B8-4E1C-A2EA-D21994C03025}" srcOrd="0" destOrd="0" presId="urn:microsoft.com/office/officeart/2005/8/layout/hProcess9"/>
    <dgm:cxn modelId="{0E16D88E-9E69-45E6-9EB0-198B976F359B}" type="presParOf" srcId="{02DD0206-20A5-450B-9B08-D2D745D22183}" destId="{24F858D3-A39F-45BE-BF16-8A108A2256AE}" srcOrd="1" destOrd="0" presId="urn:microsoft.com/office/officeart/2005/8/layout/hProcess9"/>
    <dgm:cxn modelId="{1CBC54AA-11C5-4DEE-AEFA-67BC7208E906}" type="presParOf" srcId="{24F858D3-A39F-45BE-BF16-8A108A2256AE}" destId="{DBAC9685-8453-4C02-855E-5717EE9E34D6}" srcOrd="0" destOrd="0" presId="urn:microsoft.com/office/officeart/2005/8/layout/hProcess9"/>
    <dgm:cxn modelId="{71ECE3E5-4AD9-45E9-A753-5D4B009E9ECD}" type="presParOf" srcId="{24F858D3-A39F-45BE-BF16-8A108A2256AE}" destId="{EDB87A81-F879-4D08-AF67-614A89516E62}" srcOrd="1" destOrd="0" presId="urn:microsoft.com/office/officeart/2005/8/layout/hProcess9"/>
    <dgm:cxn modelId="{8C7885A4-5569-4220-95CD-D8FF5C40E74F}" type="presParOf" srcId="{24F858D3-A39F-45BE-BF16-8A108A2256AE}" destId="{B0BF7500-ED2E-4D30-AFB8-20642184792F}" srcOrd="2" destOrd="0" presId="urn:microsoft.com/office/officeart/2005/8/layout/hProcess9"/>
    <dgm:cxn modelId="{39A0E97C-D0B7-4C43-8784-60F849C19FBF}" type="presParOf" srcId="{24F858D3-A39F-45BE-BF16-8A108A2256AE}" destId="{979612CD-010A-49B2-9EAB-3AC9462DAE32}" srcOrd="3" destOrd="0" presId="urn:microsoft.com/office/officeart/2005/8/layout/hProcess9"/>
    <dgm:cxn modelId="{4816DB11-56A9-4286-B0FC-AB7B41FD5847}" type="presParOf" srcId="{24F858D3-A39F-45BE-BF16-8A108A2256AE}" destId="{20B03259-2E0B-49CD-B878-3E0EBB7BAB07}" srcOrd="4" destOrd="0" presId="urn:microsoft.com/office/officeart/2005/8/layout/hProcess9"/>
    <dgm:cxn modelId="{9725C224-FA2C-4F0A-8515-5FB4C828534E}" type="presParOf" srcId="{24F858D3-A39F-45BE-BF16-8A108A2256AE}" destId="{544080CB-7454-49B3-BCED-C679A48D2053}" srcOrd="5" destOrd="0" presId="urn:microsoft.com/office/officeart/2005/8/layout/hProcess9"/>
    <dgm:cxn modelId="{A2D021BC-FE58-4081-9544-760540D0B113}" type="presParOf" srcId="{24F858D3-A39F-45BE-BF16-8A108A2256AE}" destId="{FD99D7BA-B044-4A31-A1F3-79DCFD69F3FF}" srcOrd="6" destOrd="0" presId="urn:microsoft.com/office/officeart/2005/8/layout/hProcess9"/>
    <dgm:cxn modelId="{AFC8B557-125E-45E6-9C22-54CF923EF817}" type="presParOf" srcId="{24F858D3-A39F-45BE-BF16-8A108A2256AE}" destId="{3AEB812B-04FB-49A2-80AF-A48BF83440C3}" srcOrd="7" destOrd="0" presId="urn:microsoft.com/office/officeart/2005/8/layout/hProcess9"/>
    <dgm:cxn modelId="{6DF8C650-6A21-4950-8314-F5E517048559}" type="presParOf" srcId="{24F858D3-A39F-45BE-BF16-8A108A2256AE}" destId="{2065CCAD-F911-4243-A539-CA93FCAA193F}" srcOrd="8" destOrd="0" presId="urn:microsoft.com/office/officeart/2005/8/layout/hProcess9"/>
    <dgm:cxn modelId="{E2772841-A9C3-4F52-A08E-C46FDB9336D1}" type="presParOf" srcId="{24F858D3-A39F-45BE-BF16-8A108A2256AE}" destId="{5EFE6F3A-C7A7-467E-9ED5-498B40F3CC68}" srcOrd="9" destOrd="0" presId="urn:microsoft.com/office/officeart/2005/8/layout/hProcess9"/>
    <dgm:cxn modelId="{99246268-2519-4D2D-B084-1D118324E4E5}" type="presParOf" srcId="{24F858D3-A39F-45BE-BF16-8A108A2256AE}" destId="{1B794B70-B746-4567-BF48-E207CC76E62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47585E-DA27-4531-9573-DDC8722A7716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L"/>
        </a:p>
      </dgm:t>
    </dgm:pt>
    <dgm:pt modelId="{9EB5159E-9CB8-48D3-A582-3E11016DABBF}">
      <dgm:prSet custT="1"/>
      <dgm:spPr/>
      <dgm:t>
        <a:bodyPr/>
        <a:lstStyle/>
        <a:p>
          <a:r>
            <a:rPr lang="he-IL" sz="2400" baseline="0" dirty="0"/>
            <a:t>קיום הכנה פנימית לפגישות עם הצוות </a:t>
          </a:r>
          <a:endParaRPr lang="en-IL" sz="2400" dirty="0"/>
        </a:p>
      </dgm:t>
    </dgm:pt>
    <dgm:pt modelId="{26835CA0-1A3F-4128-A95F-5E35374C5E02}" type="parTrans" cxnId="{57E975CE-7B9F-4623-BDB5-F138B79BDBB4}">
      <dgm:prSet/>
      <dgm:spPr/>
      <dgm:t>
        <a:bodyPr/>
        <a:lstStyle/>
        <a:p>
          <a:endParaRPr lang="en-IL" sz="2400"/>
        </a:p>
      </dgm:t>
    </dgm:pt>
    <dgm:pt modelId="{03A56D48-C7BA-4826-9BED-E419AC098DBF}" type="sibTrans" cxnId="{57E975CE-7B9F-4623-BDB5-F138B79BDBB4}">
      <dgm:prSet/>
      <dgm:spPr/>
      <dgm:t>
        <a:bodyPr/>
        <a:lstStyle/>
        <a:p>
          <a:endParaRPr lang="en-IL" sz="2400"/>
        </a:p>
      </dgm:t>
    </dgm:pt>
    <dgm:pt modelId="{AE4039F2-1535-4C97-9BAB-0CC2F6811004}">
      <dgm:prSet custT="1"/>
      <dgm:spPr/>
      <dgm:t>
        <a:bodyPr/>
        <a:lstStyle/>
        <a:p>
          <a:r>
            <a:rPr lang="he-IL" sz="2400" baseline="0" dirty="0"/>
            <a:t>סיכום אג׳נדה מראש עם הלקוח</a:t>
          </a:r>
          <a:endParaRPr lang="en-IL" sz="2400" dirty="0"/>
        </a:p>
      </dgm:t>
    </dgm:pt>
    <dgm:pt modelId="{F138CAB6-8507-4661-A309-467595399B09}" type="parTrans" cxnId="{1392C0C6-92AE-4A9B-99DD-3F5906EAE33E}">
      <dgm:prSet/>
      <dgm:spPr/>
      <dgm:t>
        <a:bodyPr/>
        <a:lstStyle/>
        <a:p>
          <a:endParaRPr lang="en-IL" sz="2400"/>
        </a:p>
      </dgm:t>
    </dgm:pt>
    <dgm:pt modelId="{F532FD5F-F687-484E-81D5-21A52B19014F}" type="sibTrans" cxnId="{1392C0C6-92AE-4A9B-99DD-3F5906EAE33E}">
      <dgm:prSet/>
      <dgm:spPr/>
      <dgm:t>
        <a:bodyPr/>
        <a:lstStyle/>
        <a:p>
          <a:endParaRPr lang="en-IL" sz="2400"/>
        </a:p>
      </dgm:t>
    </dgm:pt>
    <dgm:pt modelId="{80E4C8D4-ED6D-4E81-8FDA-5793E595E39F}">
      <dgm:prSet custT="1"/>
      <dgm:spPr/>
      <dgm:t>
        <a:bodyPr/>
        <a:lstStyle/>
        <a:p>
          <a:r>
            <a:rPr lang="he-IL" sz="2400" baseline="0" dirty="0"/>
            <a:t>מי בצוות מעלה,  איזה נושא?</a:t>
          </a:r>
          <a:endParaRPr lang="en-IL" sz="2400" dirty="0"/>
        </a:p>
      </dgm:t>
    </dgm:pt>
    <dgm:pt modelId="{2DEE169C-AB67-4C80-87B9-8C7D47C55CCD}" type="parTrans" cxnId="{827DD139-3A25-4473-93CC-00F3546B4C38}">
      <dgm:prSet/>
      <dgm:spPr/>
      <dgm:t>
        <a:bodyPr/>
        <a:lstStyle/>
        <a:p>
          <a:endParaRPr lang="en-IL" sz="2400"/>
        </a:p>
      </dgm:t>
    </dgm:pt>
    <dgm:pt modelId="{71431505-128E-43CD-910B-62D61DB5FE4F}" type="sibTrans" cxnId="{827DD139-3A25-4473-93CC-00F3546B4C38}">
      <dgm:prSet/>
      <dgm:spPr/>
      <dgm:t>
        <a:bodyPr/>
        <a:lstStyle/>
        <a:p>
          <a:endParaRPr lang="en-IL" sz="2400"/>
        </a:p>
      </dgm:t>
    </dgm:pt>
    <dgm:pt modelId="{C1249957-554B-439D-8B9F-B97F66A4C302}">
      <dgm:prSet custT="1"/>
      <dgm:spPr/>
      <dgm:t>
        <a:bodyPr/>
        <a:lstStyle/>
        <a:p>
          <a:r>
            <a:rPr lang="he-IL" sz="2400" baseline="0" dirty="0"/>
            <a:t>קיום סימולציות לפני – מקרים ותגובות בניהול מו"מ</a:t>
          </a:r>
          <a:endParaRPr lang="en-IL" sz="2400" dirty="0"/>
        </a:p>
      </dgm:t>
    </dgm:pt>
    <dgm:pt modelId="{F8C7B0E4-7E57-4B1C-BB1D-B667F0477415}" type="parTrans" cxnId="{8FC1344F-D167-4A45-AFC7-26B8DC1BD633}">
      <dgm:prSet/>
      <dgm:spPr/>
      <dgm:t>
        <a:bodyPr/>
        <a:lstStyle/>
        <a:p>
          <a:endParaRPr lang="en-IL" sz="2400"/>
        </a:p>
      </dgm:t>
    </dgm:pt>
    <dgm:pt modelId="{7BB8432D-A94E-4264-B3FD-57A8437A1FB9}" type="sibTrans" cxnId="{8FC1344F-D167-4A45-AFC7-26B8DC1BD633}">
      <dgm:prSet/>
      <dgm:spPr/>
      <dgm:t>
        <a:bodyPr/>
        <a:lstStyle/>
        <a:p>
          <a:endParaRPr lang="en-IL" sz="2400"/>
        </a:p>
      </dgm:t>
    </dgm:pt>
    <dgm:pt modelId="{40166A89-E3F6-4614-B5C2-400623366B06}" type="pres">
      <dgm:prSet presAssocID="{D047585E-DA27-4531-9573-DDC8722A7716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ADFBA5DD-C4F7-4A58-9DD5-8BDDBD8AF716}" type="pres">
      <dgm:prSet presAssocID="{9EB5159E-9CB8-48D3-A582-3E11016DABBF}" presName="horFlow" presStyleCnt="0"/>
      <dgm:spPr/>
    </dgm:pt>
    <dgm:pt modelId="{E13B72FE-13F6-4F4F-BA96-5F75D12DC378}" type="pres">
      <dgm:prSet presAssocID="{9EB5159E-9CB8-48D3-A582-3E11016DABBF}" presName="bigChev" presStyleLbl="node1" presStyleIdx="0" presStyleCnt="4" custScaleX="149903"/>
      <dgm:spPr/>
    </dgm:pt>
    <dgm:pt modelId="{B145BA69-63D4-4C3B-B680-49C28DF20506}" type="pres">
      <dgm:prSet presAssocID="{9EB5159E-9CB8-48D3-A582-3E11016DABBF}" presName="vSp" presStyleCnt="0"/>
      <dgm:spPr/>
    </dgm:pt>
    <dgm:pt modelId="{E44BA70D-562D-44C9-BE9D-AE73E23B0E51}" type="pres">
      <dgm:prSet presAssocID="{AE4039F2-1535-4C97-9BAB-0CC2F6811004}" presName="horFlow" presStyleCnt="0"/>
      <dgm:spPr/>
    </dgm:pt>
    <dgm:pt modelId="{B7ED76F4-F75B-4198-A065-D1BADD1AD6E0}" type="pres">
      <dgm:prSet presAssocID="{AE4039F2-1535-4C97-9BAB-0CC2F6811004}" presName="bigChev" presStyleLbl="node1" presStyleIdx="1" presStyleCnt="4" custScaleX="149903"/>
      <dgm:spPr/>
    </dgm:pt>
    <dgm:pt modelId="{FEA15A6D-582E-45CD-A6F3-7B5D89EA007F}" type="pres">
      <dgm:prSet presAssocID="{AE4039F2-1535-4C97-9BAB-0CC2F6811004}" presName="vSp" presStyleCnt="0"/>
      <dgm:spPr/>
    </dgm:pt>
    <dgm:pt modelId="{207F099B-2D16-4C4D-ACB9-79442FE991D7}" type="pres">
      <dgm:prSet presAssocID="{80E4C8D4-ED6D-4E81-8FDA-5793E595E39F}" presName="horFlow" presStyleCnt="0"/>
      <dgm:spPr/>
    </dgm:pt>
    <dgm:pt modelId="{4DE5EA1E-E8C9-43C8-B171-7A831F6F6A1E}" type="pres">
      <dgm:prSet presAssocID="{80E4C8D4-ED6D-4E81-8FDA-5793E595E39F}" presName="bigChev" presStyleLbl="node1" presStyleIdx="2" presStyleCnt="4" custScaleX="149903"/>
      <dgm:spPr/>
    </dgm:pt>
    <dgm:pt modelId="{976570EB-06EC-4937-AFA2-55E8CDD36BF3}" type="pres">
      <dgm:prSet presAssocID="{80E4C8D4-ED6D-4E81-8FDA-5793E595E39F}" presName="vSp" presStyleCnt="0"/>
      <dgm:spPr/>
    </dgm:pt>
    <dgm:pt modelId="{9F7479F9-9F6C-4447-9E19-D01F90ADC197}" type="pres">
      <dgm:prSet presAssocID="{C1249957-554B-439D-8B9F-B97F66A4C302}" presName="horFlow" presStyleCnt="0"/>
      <dgm:spPr/>
    </dgm:pt>
    <dgm:pt modelId="{86A7E3DC-D6D1-4CCB-857B-160CE7C03529}" type="pres">
      <dgm:prSet presAssocID="{C1249957-554B-439D-8B9F-B97F66A4C302}" presName="bigChev" presStyleLbl="node1" presStyleIdx="3" presStyleCnt="4" custScaleX="149903"/>
      <dgm:spPr/>
    </dgm:pt>
  </dgm:ptLst>
  <dgm:cxnLst>
    <dgm:cxn modelId="{827DD139-3A25-4473-93CC-00F3546B4C38}" srcId="{D047585E-DA27-4531-9573-DDC8722A7716}" destId="{80E4C8D4-ED6D-4E81-8FDA-5793E595E39F}" srcOrd="2" destOrd="0" parTransId="{2DEE169C-AB67-4C80-87B9-8C7D47C55CCD}" sibTransId="{71431505-128E-43CD-910B-62D61DB5FE4F}"/>
    <dgm:cxn modelId="{8FC1344F-D167-4A45-AFC7-26B8DC1BD633}" srcId="{D047585E-DA27-4531-9573-DDC8722A7716}" destId="{C1249957-554B-439D-8B9F-B97F66A4C302}" srcOrd="3" destOrd="0" parTransId="{F8C7B0E4-7E57-4B1C-BB1D-B667F0477415}" sibTransId="{7BB8432D-A94E-4264-B3FD-57A8437A1FB9}"/>
    <dgm:cxn modelId="{71B57481-E2E4-4242-9E90-DD3BBFE076A2}" type="presOf" srcId="{9EB5159E-9CB8-48D3-A582-3E11016DABBF}" destId="{E13B72FE-13F6-4F4F-BA96-5F75D12DC378}" srcOrd="0" destOrd="0" presId="urn:microsoft.com/office/officeart/2005/8/layout/lProcess3"/>
    <dgm:cxn modelId="{E3AAE28A-0496-4117-AA29-99DF10A781A9}" type="presOf" srcId="{C1249957-554B-439D-8B9F-B97F66A4C302}" destId="{86A7E3DC-D6D1-4CCB-857B-160CE7C03529}" srcOrd="0" destOrd="0" presId="urn:microsoft.com/office/officeart/2005/8/layout/lProcess3"/>
    <dgm:cxn modelId="{5433E29B-B897-4EDD-B997-F5233DACA241}" type="presOf" srcId="{D047585E-DA27-4531-9573-DDC8722A7716}" destId="{40166A89-E3F6-4614-B5C2-400623366B06}" srcOrd="0" destOrd="0" presId="urn:microsoft.com/office/officeart/2005/8/layout/lProcess3"/>
    <dgm:cxn modelId="{C49539B1-CB4F-47FF-8885-8FFE5766B95D}" type="presOf" srcId="{AE4039F2-1535-4C97-9BAB-0CC2F6811004}" destId="{B7ED76F4-F75B-4198-A065-D1BADD1AD6E0}" srcOrd="0" destOrd="0" presId="urn:microsoft.com/office/officeart/2005/8/layout/lProcess3"/>
    <dgm:cxn modelId="{68C4EBC1-6097-4268-8A7C-7A9A39071B25}" type="presOf" srcId="{80E4C8D4-ED6D-4E81-8FDA-5793E595E39F}" destId="{4DE5EA1E-E8C9-43C8-B171-7A831F6F6A1E}" srcOrd="0" destOrd="0" presId="urn:microsoft.com/office/officeart/2005/8/layout/lProcess3"/>
    <dgm:cxn modelId="{1392C0C6-92AE-4A9B-99DD-3F5906EAE33E}" srcId="{D047585E-DA27-4531-9573-DDC8722A7716}" destId="{AE4039F2-1535-4C97-9BAB-0CC2F6811004}" srcOrd="1" destOrd="0" parTransId="{F138CAB6-8507-4661-A309-467595399B09}" sibTransId="{F532FD5F-F687-484E-81D5-21A52B19014F}"/>
    <dgm:cxn modelId="{57E975CE-7B9F-4623-BDB5-F138B79BDBB4}" srcId="{D047585E-DA27-4531-9573-DDC8722A7716}" destId="{9EB5159E-9CB8-48D3-A582-3E11016DABBF}" srcOrd="0" destOrd="0" parTransId="{26835CA0-1A3F-4128-A95F-5E35374C5E02}" sibTransId="{03A56D48-C7BA-4826-9BED-E419AC098DBF}"/>
    <dgm:cxn modelId="{EDC54284-EA08-4EEF-9F97-D25EE44DDBC9}" type="presParOf" srcId="{40166A89-E3F6-4614-B5C2-400623366B06}" destId="{ADFBA5DD-C4F7-4A58-9DD5-8BDDBD8AF716}" srcOrd="0" destOrd="0" presId="urn:microsoft.com/office/officeart/2005/8/layout/lProcess3"/>
    <dgm:cxn modelId="{06071F04-B8B6-42A9-9D6D-0F47EE1411B6}" type="presParOf" srcId="{ADFBA5DD-C4F7-4A58-9DD5-8BDDBD8AF716}" destId="{E13B72FE-13F6-4F4F-BA96-5F75D12DC378}" srcOrd="0" destOrd="0" presId="urn:microsoft.com/office/officeart/2005/8/layout/lProcess3"/>
    <dgm:cxn modelId="{D592D87D-6F11-46ED-A849-8FF35C5E4B52}" type="presParOf" srcId="{40166A89-E3F6-4614-B5C2-400623366B06}" destId="{B145BA69-63D4-4C3B-B680-49C28DF20506}" srcOrd="1" destOrd="0" presId="urn:microsoft.com/office/officeart/2005/8/layout/lProcess3"/>
    <dgm:cxn modelId="{5A874426-59DE-4A0E-9407-4FEDD370862D}" type="presParOf" srcId="{40166A89-E3F6-4614-B5C2-400623366B06}" destId="{E44BA70D-562D-44C9-BE9D-AE73E23B0E51}" srcOrd="2" destOrd="0" presId="urn:microsoft.com/office/officeart/2005/8/layout/lProcess3"/>
    <dgm:cxn modelId="{365DACE4-B118-4C38-8145-2AAD660BD273}" type="presParOf" srcId="{E44BA70D-562D-44C9-BE9D-AE73E23B0E51}" destId="{B7ED76F4-F75B-4198-A065-D1BADD1AD6E0}" srcOrd="0" destOrd="0" presId="urn:microsoft.com/office/officeart/2005/8/layout/lProcess3"/>
    <dgm:cxn modelId="{EEF2A082-D2D8-4748-941C-E75C99D696E8}" type="presParOf" srcId="{40166A89-E3F6-4614-B5C2-400623366B06}" destId="{FEA15A6D-582E-45CD-A6F3-7B5D89EA007F}" srcOrd="3" destOrd="0" presId="urn:microsoft.com/office/officeart/2005/8/layout/lProcess3"/>
    <dgm:cxn modelId="{56B68A4F-C4E9-4C83-ACE3-E7833DA68FAA}" type="presParOf" srcId="{40166A89-E3F6-4614-B5C2-400623366B06}" destId="{207F099B-2D16-4C4D-ACB9-79442FE991D7}" srcOrd="4" destOrd="0" presId="urn:microsoft.com/office/officeart/2005/8/layout/lProcess3"/>
    <dgm:cxn modelId="{88867670-09FA-4319-911F-CF451064824E}" type="presParOf" srcId="{207F099B-2D16-4C4D-ACB9-79442FE991D7}" destId="{4DE5EA1E-E8C9-43C8-B171-7A831F6F6A1E}" srcOrd="0" destOrd="0" presId="urn:microsoft.com/office/officeart/2005/8/layout/lProcess3"/>
    <dgm:cxn modelId="{9756CCE6-F81D-4B5F-A9BC-731174DC1F61}" type="presParOf" srcId="{40166A89-E3F6-4614-B5C2-400623366B06}" destId="{976570EB-06EC-4937-AFA2-55E8CDD36BF3}" srcOrd="5" destOrd="0" presId="urn:microsoft.com/office/officeart/2005/8/layout/lProcess3"/>
    <dgm:cxn modelId="{115C9A54-3E99-427C-956E-B8EF2868898F}" type="presParOf" srcId="{40166A89-E3F6-4614-B5C2-400623366B06}" destId="{9F7479F9-9F6C-4447-9E19-D01F90ADC197}" srcOrd="6" destOrd="0" presId="urn:microsoft.com/office/officeart/2005/8/layout/lProcess3"/>
    <dgm:cxn modelId="{388036EF-F688-47EA-8A99-FFD93798364B}" type="presParOf" srcId="{9F7479F9-9F6C-4447-9E19-D01F90ADC197}" destId="{86A7E3DC-D6D1-4CCB-857B-160CE7C03529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47585E-DA27-4531-9573-DDC8722A7716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L"/>
        </a:p>
      </dgm:t>
    </dgm:pt>
    <dgm:pt modelId="{9EB5159E-9CB8-48D3-A582-3E11016DABBF}">
      <dgm:prSet custT="1"/>
      <dgm:spPr/>
      <dgm:t>
        <a:bodyPr/>
        <a:lstStyle/>
        <a:p>
          <a:pPr rtl="1"/>
          <a:r>
            <a:rPr lang="he-IL" sz="2400" baseline="0" dirty="0"/>
            <a:t>כל המידע הנדרש לפגישה קיים וזמין (כל קבצים הרלוונטיים פתוחים בלפטופ ב"שלוף") לא מחפשים קבצים וחומרים  במהלך הפגישה</a:t>
          </a:r>
          <a:endParaRPr lang="en-IL" sz="2400" baseline="0" dirty="0"/>
        </a:p>
      </dgm:t>
    </dgm:pt>
    <dgm:pt modelId="{03A56D48-C7BA-4826-9BED-E419AC098DBF}" type="sibTrans" cxnId="{57E975CE-7B9F-4623-BDB5-F138B79BDBB4}">
      <dgm:prSet/>
      <dgm:spPr/>
      <dgm:t>
        <a:bodyPr/>
        <a:lstStyle/>
        <a:p>
          <a:endParaRPr lang="en-IL" sz="2400"/>
        </a:p>
      </dgm:t>
    </dgm:pt>
    <dgm:pt modelId="{26835CA0-1A3F-4128-A95F-5E35374C5E02}" type="parTrans" cxnId="{57E975CE-7B9F-4623-BDB5-F138B79BDBB4}">
      <dgm:prSet/>
      <dgm:spPr/>
      <dgm:t>
        <a:bodyPr/>
        <a:lstStyle/>
        <a:p>
          <a:endParaRPr lang="en-IL" sz="2400"/>
        </a:p>
      </dgm:t>
    </dgm:pt>
    <dgm:pt modelId="{40166A89-E3F6-4614-B5C2-400623366B06}" type="pres">
      <dgm:prSet presAssocID="{D047585E-DA27-4531-9573-DDC8722A7716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ADFBA5DD-C4F7-4A58-9DD5-8BDDBD8AF716}" type="pres">
      <dgm:prSet presAssocID="{9EB5159E-9CB8-48D3-A582-3E11016DABBF}" presName="horFlow" presStyleCnt="0"/>
      <dgm:spPr/>
    </dgm:pt>
    <dgm:pt modelId="{E13B72FE-13F6-4F4F-BA96-5F75D12DC378}" type="pres">
      <dgm:prSet presAssocID="{9EB5159E-9CB8-48D3-A582-3E11016DABBF}" presName="bigChev" presStyleLbl="node1" presStyleIdx="0" presStyleCnt="1" custScaleX="149903"/>
      <dgm:spPr/>
    </dgm:pt>
  </dgm:ptLst>
  <dgm:cxnLst>
    <dgm:cxn modelId="{71B57481-E2E4-4242-9E90-DD3BBFE076A2}" type="presOf" srcId="{9EB5159E-9CB8-48D3-A582-3E11016DABBF}" destId="{E13B72FE-13F6-4F4F-BA96-5F75D12DC378}" srcOrd="0" destOrd="0" presId="urn:microsoft.com/office/officeart/2005/8/layout/lProcess3"/>
    <dgm:cxn modelId="{5433E29B-B897-4EDD-B997-F5233DACA241}" type="presOf" srcId="{D047585E-DA27-4531-9573-DDC8722A7716}" destId="{40166A89-E3F6-4614-B5C2-400623366B06}" srcOrd="0" destOrd="0" presId="urn:microsoft.com/office/officeart/2005/8/layout/lProcess3"/>
    <dgm:cxn modelId="{57E975CE-7B9F-4623-BDB5-F138B79BDBB4}" srcId="{D047585E-DA27-4531-9573-DDC8722A7716}" destId="{9EB5159E-9CB8-48D3-A582-3E11016DABBF}" srcOrd="0" destOrd="0" parTransId="{26835CA0-1A3F-4128-A95F-5E35374C5E02}" sibTransId="{03A56D48-C7BA-4826-9BED-E419AC098DBF}"/>
    <dgm:cxn modelId="{EDC54284-EA08-4EEF-9F97-D25EE44DDBC9}" type="presParOf" srcId="{40166A89-E3F6-4614-B5C2-400623366B06}" destId="{ADFBA5DD-C4F7-4A58-9DD5-8BDDBD8AF716}" srcOrd="0" destOrd="0" presId="urn:microsoft.com/office/officeart/2005/8/layout/lProcess3"/>
    <dgm:cxn modelId="{06071F04-B8B6-42A9-9D6D-0F47EE1411B6}" type="presParOf" srcId="{ADFBA5DD-C4F7-4A58-9DD5-8BDDBD8AF716}" destId="{E13B72FE-13F6-4F4F-BA96-5F75D12DC37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47585E-DA27-4531-9573-DDC8722A7716}" type="doc">
      <dgm:prSet loTypeId="urn:microsoft.com/office/officeart/2005/8/layout/lProcess3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IL"/>
        </a:p>
      </dgm:t>
    </dgm:pt>
    <dgm:pt modelId="{9EB5159E-9CB8-48D3-A582-3E11016DABBF}">
      <dgm:prSet custT="1"/>
      <dgm:spPr/>
      <dgm:t>
        <a:bodyPr/>
        <a:lstStyle/>
        <a:p>
          <a:pPr rtl="1"/>
          <a:r>
            <a:rPr lang="he-IL" sz="2400" baseline="0" dirty="0"/>
            <a:t>כותבים את סיכום הפגישה לפני שהחלה!!!!!!</a:t>
          </a:r>
        </a:p>
        <a:p>
          <a:pPr rtl="1"/>
          <a:r>
            <a:rPr lang="he-IL" sz="2400" baseline="0" dirty="0"/>
            <a:t>"נגיע נראה איך הפגישה תתגלגל ומשם נמשיך" - לא מומלץ</a:t>
          </a:r>
          <a:endParaRPr lang="en-IL" sz="2400" baseline="0" dirty="0"/>
        </a:p>
      </dgm:t>
    </dgm:pt>
    <dgm:pt modelId="{03A56D48-C7BA-4826-9BED-E419AC098DBF}" type="sibTrans" cxnId="{57E975CE-7B9F-4623-BDB5-F138B79BDBB4}">
      <dgm:prSet/>
      <dgm:spPr/>
      <dgm:t>
        <a:bodyPr/>
        <a:lstStyle/>
        <a:p>
          <a:endParaRPr lang="en-IL" sz="2400"/>
        </a:p>
      </dgm:t>
    </dgm:pt>
    <dgm:pt modelId="{26835CA0-1A3F-4128-A95F-5E35374C5E02}" type="parTrans" cxnId="{57E975CE-7B9F-4623-BDB5-F138B79BDBB4}">
      <dgm:prSet/>
      <dgm:spPr/>
      <dgm:t>
        <a:bodyPr/>
        <a:lstStyle/>
        <a:p>
          <a:endParaRPr lang="en-IL" sz="2400"/>
        </a:p>
      </dgm:t>
    </dgm:pt>
    <dgm:pt modelId="{40166A89-E3F6-4614-B5C2-400623366B06}" type="pres">
      <dgm:prSet presAssocID="{D047585E-DA27-4531-9573-DDC8722A7716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ADFBA5DD-C4F7-4A58-9DD5-8BDDBD8AF716}" type="pres">
      <dgm:prSet presAssocID="{9EB5159E-9CB8-48D3-A582-3E11016DABBF}" presName="horFlow" presStyleCnt="0"/>
      <dgm:spPr/>
    </dgm:pt>
    <dgm:pt modelId="{E13B72FE-13F6-4F4F-BA96-5F75D12DC378}" type="pres">
      <dgm:prSet presAssocID="{9EB5159E-9CB8-48D3-A582-3E11016DABBF}" presName="bigChev" presStyleLbl="node1" presStyleIdx="0" presStyleCnt="1" custScaleX="149903"/>
      <dgm:spPr/>
    </dgm:pt>
  </dgm:ptLst>
  <dgm:cxnLst>
    <dgm:cxn modelId="{71B57481-E2E4-4242-9E90-DD3BBFE076A2}" type="presOf" srcId="{9EB5159E-9CB8-48D3-A582-3E11016DABBF}" destId="{E13B72FE-13F6-4F4F-BA96-5F75D12DC378}" srcOrd="0" destOrd="0" presId="urn:microsoft.com/office/officeart/2005/8/layout/lProcess3"/>
    <dgm:cxn modelId="{5433E29B-B897-4EDD-B997-F5233DACA241}" type="presOf" srcId="{D047585E-DA27-4531-9573-DDC8722A7716}" destId="{40166A89-E3F6-4614-B5C2-400623366B06}" srcOrd="0" destOrd="0" presId="urn:microsoft.com/office/officeart/2005/8/layout/lProcess3"/>
    <dgm:cxn modelId="{57E975CE-7B9F-4623-BDB5-F138B79BDBB4}" srcId="{D047585E-DA27-4531-9573-DDC8722A7716}" destId="{9EB5159E-9CB8-48D3-A582-3E11016DABBF}" srcOrd="0" destOrd="0" parTransId="{26835CA0-1A3F-4128-A95F-5E35374C5E02}" sibTransId="{03A56D48-C7BA-4826-9BED-E419AC098DBF}"/>
    <dgm:cxn modelId="{EDC54284-EA08-4EEF-9F97-D25EE44DDBC9}" type="presParOf" srcId="{40166A89-E3F6-4614-B5C2-400623366B06}" destId="{ADFBA5DD-C4F7-4A58-9DD5-8BDDBD8AF716}" srcOrd="0" destOrd="0" presId="urn:microsoft.com/office/officeart/2005/8/layout/lProcess3"/>
    <dgm:cxn modelId="{06071F04-B8B6-42A9-9D6D-0F47EE1411B6}" type="presParOf" srcId="{ADFBA5DD-C4F7-4A58-9DD5-8BDDBD8AF716}" destId="{E13B72FE-13F6-4F4F-BA96-5F75D12DC378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47585E-DA27-4531-9573-DDC8722A7716}" type="doc">
      <dgm:prSet loTypeId="urn:microsoft.com/office/officeart/2005/8/layout/lProcess3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L"/>
        </a:p>
      </dgm:t>
    </dgm:pt>
    <dgm:pt modelId="{9EB5159E-9CB8-48D3-A582-3E11016DABBF}">
      <dgm:prSet custT="1"/>
      <dgm:spPr/>
      <dgm:t>
        <a:bodyPr/>
        <a:lstStyle/>
        <a:p>
          <a:pPr rtl="1"/>
          <a:r>
            <a:rPr lang="he-IL" sz="2400" baseline="0" dirty="0"/>
            <a:t>שליחת חומר? מה הפורמט ששולחים מצגת? אקסל? </a:t>
          </a:r>
          <a:r>
            <a:rPr lang="en-US" sz="2400" baseline="0" dirty="0"/>
            <a:t>Word</a:t>
          </a:r>
          <a:r>
            <a:rPr lang="he-IL" sz="2400" baseline="0" dirty="0"/>
            <a:t>?</a:t>
          </a:r>
        </a:p>
      </dgm:t>
    </dgm:pt>
    <dgm:pt modelId="{03A56D48-C7BA-4826-9BED-E419AC098DBF}" type="sibTrans" cxnId="{57E975CE-7B9F-4623-BDB5-F138B79BDBB4}">
      <dgm:prSet/>
      <dgm:spPr/>
      <dgm:t>
        <a:bodyPr/>
        <a:lstStyle/>
        <a:p>
          <a:endParaRPr lang="en-IL" sz="2400"/>
        </a:p>
      </dgm:t>
    </dgm:pt>
    <dgm:pt modelId="{26835CA0-1A3F-4128-A95F-5E35374C5E02}" type="parTrans" cxnId="{57E975CE-7B9F-4623-BDB5-F138B79BDBB4}">
      <dgm:prSet/>
      <dgm:spPr/>
      <dgm:t>
        <a:bodyPr/>
        <a:lstStyle/>
        <a:p>
          <a:endParaRPr lang="en-IL" sz="2400"/>
        </a:p>
      </dgm:t>
    </dgm:pt>
    <dgm:pt modelId="{AE4039F2-1535-4C97-9BAB-0CC2F6811004}">
      <dgm:prSet custT="1"/>
      <dgm:spPr/>
      <dgm:t>
        <a:bodyPr/>
        <a:lstStyle/>
        <a:p>
          <a:pPr rtl="1"/>
          <a:r>
            <a:rPr lang="he-IL" sz="2400" baseline="0" dirty="0"/>
            <a:t>מה רמת הרזולוציה? </a:t>
          </a:r>
        </a:p>
        <a:p>
          <a:pPr rtl="1"/>
          <a:r>
            <a:rPr lang="he-IL" sz="2400" baseline="0" dirty="0"/>
            <a:t>רמת הרזולוציה הרלוונטית לכל פגישה</a:t>
          </a:r>
          <a:endParaRPr lang="en-IL" sz="2400" dirty="0"/>
        </a:p>
      </dgm:t>
    </dgm:pt>
    <dgm:pt modelId="{F532FD5F-F687-484E-81D5-21A52B19014F}" type="sibTrans" cxnId="{1392C0C6-92AE-4A9B-99DD-3F5906EAE33E}">
      <dgm:prSet/>
      <dgm:spPr/>
      <dgm:t>
        <a:bodyPr/>
        <a:lstStyle/>
        <a:p>
          <a:endParaRPr lang="en-IL" sz="2400"/>
        </a:p>
      </dgm:t>
    </dgm:pt>
    <dgm:pt modelId="{F138CAB6-8507-4661-A309-467595399B09}" type="parTrans" cxnId="{1392C0C6-92AE-4A9B-99DD-3F5906EAE33E}">
      <dgm:prSet/>
      <dgm:spPr/>
      <dgm:t>
        <a:bodyPr/>
        <a:lstStyle/>
        <a:p>
          <a:endParaRPr lang="en-IL" sz="2400"/>
        </a:p>
      </dgm:t>
    </dgm:pt>
    <dgm:pt modelId="{64F0E359-F232-48D9-8F12-9A9C527D4024}">
      <dgm:prSet custT="1"/>
      <dgm:spPr/>
      <dgm:t>
        <a:bodyPr/>
        <a:lstStyle/>
        <a:p>
          <a:pPr rtl="1"/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מתי שולחים חומר קודם ללקוח?</a:t>
          </a:r>
        </a:p>
        <a:p>
          <a:pPr rtl="1"/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מתי לא?</a:t>
          </a:r>
          <a:endParaRPr lang="en-IL" sz="2400" kern="1200" baseline="0" dirty="0">
            <a:solidFill>
              <a:prstClr val="white"/>
            </a:solidFill>
            <a:latin typeface="Corbel" panose="020B0503020204020204"/>
            <a:ea typeface="+mn-ea"/>
            <a:cs typeface="Miriam" panose="020B0502050101010101" pitchFamily="34" charset="-79"/>
          </a:endParaRPr>
        </a:p>
      </dgm:t>
    </dgm:pt>
    <dgm:pt modelId="{37D54D1B-5FFE-43D1-9524-3B2B9F163518}" type="parTrans" cxnId="{82FAD697-093C-45E7-9DE6-836E196E458F}">
      <dgm:prSet/>
      <dgm:spPr/>
      <dgm:t>
        <a:bodyPr/>
        <a:lstStyle/>
        <a:p>
          <a:pPr rtl="1"/>
          <a:endParaRPr lang="he-IL"/>
        </a:p>
      </dgm:t>
    </dgm:pt>
    <dgm:pt modelId="{B2547EA7-34AD-4106-9855-5E29687CA31D}" type="sibTrans" cxnId="{82FAD697-093C-45E7-9DE6-836E196E458F}">
      <dgm:prSet/>
      <dgm:spPr/>
      <dgm:t>
        <a:bodyPr/>
        <a:lstStyle/>
        <a:p>
          <a:pPr rtl="1"/>
          <a:endParaRPr lang="he-IL"/>
        </a:p>
      </dgm:t>
    </dgm:pt>
    <dgm:pt modelId="{40166A89-E3F6-4614-B5C2-400623366B06}" type="pres">
      <dgm:prSet presAssocID="{D047585E-DA27-4531-9573-DDC8722A7716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ADFBA5DD-C4F7-4A58-9DD5-8BDDBD8AF716}" type="pres">
      <dgm:prSet presAssocID="{9EB5159E-9CB8-48D3-A582-3E11016DABBF}" presName="horFlow" presStyleCnt="0"/>
      <dgm:spPr/>
    </dgm:pt>
    <dgm:pt modelId="{E13B72FE-13F6-4F4F-BA96-5F75D12DC378}" type="pres">
      <dgm:prSet presAssocID="{9EB5159E-9CB8-48D3-A582-3E11016DABBF}" presName="bigChev" presStyleLbl="node1" presStyleIdx="0" presStyleCnt="3" custScaleX="149903"/>
      <dgm:spPr/>
    </dgm:pt>
    <dgm:pt modelId="{B145BA69-63D4-4C3B-B680-49C28DF20506}" type="pres">
      <dgm:prSet presAssocID="{9EB5159E-9CB8-48D3-A582-3E11016DABBF}" presName="vSp" presStyleCnt="0"/>
      <dgm:spPr/>
    </dgm:pt>
    <dgm:pt modelId="{E44BA70D-562D-44C9-BE9D-AE73E23B0E51}" type="pres">
      <dgm:prSet presAssocID="{AE4039F2-1535-4C97-9BAB-0CC2F6811004}" presName="horFlow" presStyleCnt="0"/>
      <dgm:spPr/>
    </dgm:pt>
    <dgm:pt modelId="{B7ED76F4-F75B-4198-A065-D1BADD1AD6E0}" type="pres">
      <dgm:prSet presAssocID="{AE4039F2-1535-4C97-9BAB-0CC2F6811004}" presName="bigChev" presStyleLbl="node1" presStyleIdx="1" presStyleCnt="3" custScaleX="149903"/>
      <dgm:spPr/>
    </dgm:pt>
    <dgm:pt modelId="{F1DEAB63-73DA-4365-836E-15BD43E74EEF}" type="pres">
      <dgm:prSet presAssocID="{AE4039F2-1535-4C97-9BAB-0CC2F6811004}" presName="vSp" presStyleCnt="0"/>
      <dgm:spPr/>
    </dgm:pt>
    <dgm:pt modelId="{E9F4C1DD-99C2-4853-9F1F-9905D5504E40}" type="pres">
      <dgm:prSet presAssocID="{64F0E359-F232-48D9-8F12-9A9C527D4024}" presName="horFlow" presStyleCnt="0"/>
      <dgm:spPr/>
    </dgm:pt>
    <dgm:pt modelId="{44A62707-1142-4BBC-AF3E-4DA2229C000F}" type="pres">
      <dgm:prSet presAssocID="{64F0E359-F232-48D9-8F12-9A9C527D4024}" presName="bigChev" presStyleLbl="node1" presStyleIdx="2" presStyleCnt="3" custScaleX="149903"/>
      <dgm:spPr/>
    </dgm:pt>
  </dgm:ptLst>
  <dgm:cxnLst>
    <dgm:cxn modelId="{71B57481-E2E4-4242-9E90-DD3BBFE076A2}" type="presOf" srcId="{9EB5159E-9CB8-48D3-A582-3E11016DABBF}" destId="{E13B72FE-13F6-4F4F-BA96-5F75D12DC378}" srcOrd="0" destOrd="0" presId="urn:microsoft.com/office/officeart/2005/8/layout/lProcess3"/>
    <dgm:cxn modelId="{BDE55D8E-4B42-4EB9-932E-50D179B92DEE}" type="presOf" srcId="{64F0E359-F232-48D9-8F12-9A9C527D4024}" destId="{44A62707-1142-4BBC-AF3E-4DA2229C000F}" srcOrd="0" destOrd="0" presId="urn:microsoft.com/office/officeart/2005/8/layout/lProcess3"/>
    <dgm:cxn modelId="{82FAD697-093C-45E7-9DE6-836E196E458F}" srcId="{D047585E-DA27-4531-9573-DDC8722A7716}" destId="{64F0E359-F232-48D9-8F12-9A9C527D4024}" srcOrd="2" destOrd="0" parTransId="{37D54D1B-5FFE-43D1-9524-3B2B9F163518}" sibTransId="{B2547EA7-34AD-4106-9855-5E29687CA31D}"/>
    <dgm:cxn modelId="{5433E29B-B897-4EDD-B997-F5233DACA241}" type="presOf" srcId="{D047585E-DA27-4531-9573-DDC8722A7716}" destId="{40166A89-E3F6-4614-B5C2-400623366B06}" srcOrd="0" destOrd="0" presId="urn:microsoft.com/office/officeart/2005/8/layout/lProcess3"/>
    <dgm:cxn modelId="{C49539B1-CB4F-47FF-8885-8FFE5766B95D}" type="presOf" srcId="{AE4039F2-1535-4C97-9BAB-0CC2F6811004}" destId="{B7ED76F4-F75B-4198-A065-D1BADD1AD6E0}" srcOrd="0" destOrd="0" presId="urn:microsoft.com/office/officeart/2005/8/layout/lProcess3"/>
    <dgm:cxn modelId="{1392C0C6-92AE-4A9B-99DD-3F5906EAE33E}" srcId="{D047585E-DA27-4531-9573-DDC8722A7716}" destId="{AE4039F2-1535-4C97-9BAB-0CC2F6811004}" srcOrd="1" destOrd="0" parTransId="{F138CAB6-8507-4661-A309-467595399B09}" sibTransId="{F532FD5F-F687-484E-81D5-21A52B19014F}"/>
    <dgm:cxn modelId="{57E975CE-7B9F-4623-BDB5-F138B79BDBB4}" srcId="{D047585E-DA27-4531-9573-DDC8722A7716}" destId="{9EB5159E-9CB8-48D3-A582-3E11016DABBF}" srcOrd="0" destOrd="0" parTransId="{26835CA0-1A3F-4128-A95F-5E35374C5E02}" sibTransId="{03A56D48-C7BA-4826-9BED-E419AC098DBF}"/>
    <dgm:cxn modelId="{EDC54284-EA08-4EEF-9F97-D25EE44DDBC9}" type="presParOf" srcId="{40166A89-E3F6-4614-B5C2-400623366B06}" destId="{ADFBA5DD-C4F7-4A58-9DD5-8BDDBD8AF716}" srcOrd="0" destOrd="0" presId="urn:microsoft.com/office/officeart/2005/8/layout/lProcess3"/>
    <dgm:cxn modelId="{06071F04-B8B6-42A9-9D6D-0F47EE1411B6}" type="presParOf" srcId="{ADFBA5DD-C4F7-4A58-9DD5-8BDDBD8AF716}" destId="{E13B72FE-13F6-4F4F-BA96-5F75D12DC378}" srcOrd="0" destOrd="0" presId="urn:microsoft.com/office/officeart/2005/8/layout/lProcess3"/>
    <dgm:cxn modelId="{D592D87D-6F11-46ED-A849-8FF35C5E4B52}" type="presParOf" srcId="{40166A89-E3F6-4614-B5C2-400623366B06}" destId="{B145BA69-63D4-4C3B-B680-49C28DF20506}" srcOrd="1" destOrd="0" presId="urn:microsoft.com/office/officeart/2005/8/layout/lProcess3"/>
    <dgm:cxn modelId="{5A874426-59DE-4A0E-9407-4FEDD370862D}" type="presParOf" srcId="{40166A89-E3F6-4614-B5C2-400623366B06}" destId="{E44BA70D-562D-44C9-BE9D-AE73E23B0E51}" srcOrd="2" destOrd="0" presId="urn:microsoft.com/office/officeart/2005/8/layout/lProcess3"/>
    <dgm:cxn modelId="{365DACE4-B118-4C38-8145-2AAD660BD273}" type="presParOf" srcId="{E44BA70D-562D-44C9-BE9D-AE73E23B0E51}" destId="{B7ED76F4-F75B-4198-A065-D1BADD1AD6E0}" srcOrd="0" destOrd="0" presId="urn:microsoft.com/office/officeart/2005/8/layout/lProcess3"/>
    <dgm:cxn modelId="{61CFF544-E8A9-423A-B2AA-E537D35D00A5}" type="presParOf" srcId="{40166A89-E3F6-4614-B5C2-400623366B06}" destId="{F1DEAB63-73DA-4365-836E-15BD43E74EEF}" srcOrd="3" destOrd="0" presId="urn:microsoft.com/office/officeart/2005/8/layout/lProcess3"/>
    <dgm:cxn modelId="{1CDA234E-0A77-41F3-ACA5-98D8CAA87F88}" type="presParOf" srcId="{40166A89-E3F6-4614-B5C2-400623366B06}" destId="{E9F4C1DD-99C2-4853-9F1F-9905D5504E40}" srcOrd="4" destOrd="0" presId="urn:microsoft.com/office/officeart/2005/8/layout/lProcess3"/>
    <dgm:cxn modelId="{012C3D01-254F-4B57-84A6-9A1829A6A9B1}" type="presParOf" srcId="{E9F4C1DD-99C2-4853-9F1F-9905D5504E40}" destId="{44A62707-1142-4BBC-AF3E-4DA2229C000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47585E-DA27-4531-9573-DDC8722A7716}" type="doc">
      <dgm:prSet loTypeId="urn:microsoft.com/office/officeart/2005/8/layout/lProcess3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IL"/>
        </a:p>
      </dgm:t>
    </dgm:pt>
    <dgm:pt modelId="{9EB5159E-9CB8-48D3-A582-3E11016DABBF}">
      <dgm:prSet custT="1"/>
      <dgm:spPr/>
      <dgm:t>
        <a:bodyPr/>
        <a:lstStyle/>
        <a:p>
          <a:pPr rtl="1"/>
          <a:r>
            <a:rPr lang="he-IL" sz="2400" baseline="0" dirty="0"/>
            <a:t>האם מפתיעים לקוח בנושאים חדשים שלא מכיר?</a:t>
          </a:r>
          <a:endParaRPr lang="en-IL" sz="2400" baseline="0" dirty="0"/>
        </a:p>
      </dgm:t>
    </dgm:pt>
    <dgm:pt modelId="{03A56D48-C7BA-4826-9BED-E419AC098DBF}" type="sibTrans" cxnId="{57E975CE-7B9F-4623-BDB5-F138B79BDBB4}">
      <dgm:prSet/>
      <dgm:spPr/>
      <dgm:t>
        <a:bodyPr/>
        <a:lstStyle/>
        <a:p>
          <a:endParaRPr lang="en-IL" sz="2400"/>
        </a:p>
      </dgm:t>
    </dgm:pt>
    <dgm:pt modelId="{26835CA0-1A3F-4128-A95F-5E35374C5E02}" type="parTrans" cxnId="{57E975CE-7B9F-4623-BDB5-F138B79BDBB4}">
      <dgm:prSet/>
      <dgm:spPr/>
      <dgm:t>
        <a:bodyPr/>
        <a:lstStyle/>
        <a:p>
          <a:endParaRPr lang="en-IL" sz="2400"/>
        </a:p>
      </dgm:t>
    </dgm:pt>
    <dgm:pt modelId="{4E039ABD-3E30-4E12-8404-43C55B762524}">
      <dgm:prSet custT="1"/>
      <dgm:spPr/>
      <dgm:t>
        <a:bodyPr/>
        <a:lstStyle/>
        <a:p>
          <a:pPr rtl="1"/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האם מפוצצים ישיבות ??</a:t>
          </a:r>
          <a:endParaRPr lang="en-IL" sz="2400" kern="1200" baseline="0" dirty="0">
            <a:solidFill>
              <a:prstClr val="white"/>
            </a:solidFill>
            <a:latin typeface="Corbel" panose="020B0503020204020204"/>
            <a:ea typeface="+mn-ea"/>
            <a:cs typeface="Miriam" panose="020B0502050101010101" pitchFamily="34" charset="-79"/>
          </a:endParaRPr>
        </a:p>
      </dgm:t>
    </dgm:pt>
    <dgm:pt modelId="{EA973815-4AF3-4EAD-B0A8-4A36CB9A4ED9}" type="parTrans" cxnId="{0278F66D-9B31-4EF6-AE8B-E395B70FF089}">
      <dgm:prSet/>
      <dgm:spPr/>
      <dgm:t>
        <a:bodyPr/>
        <a:lstStyle/>
        <a:p>
          <a:pPr rtl="1"/>
          <a:endParaRPr lang="he-IL"/>
        </a:p>
      </dgm:t>
    </dgm:pt>
    <dgm:pt modelId="{35FB279D-B4E9-4A60-8739-575D6D9A1A19}" type="sibTrans" cxnId="{0278F66D-9B31-4EF6-AE8B-E395B70FF089}">
      <dgm:prSet/>
      <dgm:spPr/>
      <dgm:t>
        <a:bodyPr/>
        <a:lstStyle/>
        <a:p>
          <a:pPr rtl="1"/>
          <a:endParaRPr lang="he-IL"/>
        </a:p>
      </dgm:t>
    </dgm:pt>
    <dgm:pt modelId="{40166A89-E3F6-4614-B5C2-400623366B06}" type="pres">
      <dgm:prSet presAssocID="{D047585E-DA27-4531-9573-DDC8722A7716}" presName="Name0" presStyleCnt="0">
        <dgm:presLayoutVars>
          <dgm:chPref val="3"/>
          <dgm:dir val="rev"/>
          <dgm:animLvl val="lvl"/>
          <dgm:resizeHandles/>
        </dgm:presLayoutVars>
      </dgm:prSet>
      <dgm:spPr/>
    </dgm:pt>
    <dgm:pt modelId="{ADFBA5DD-C4F7-4A58-9DD5-8BDDBD8AF716}" type="pres">
      <dgm:prSet presAssocID="{9EB5159E-9CB8-48D3-A582-3E11016DABBF}" presName="horFlow" presStyleCnt="0"/>
      <dgm:spPr/>
    </dgm:pt>
    <dgm:pt modelId="{E13B72FE-13F6-4F4F-BA96-5F75D12DC378}" type="pres">
      <dgm:prSet presAssocID="{9EB5159E-9CB8-48D3-A582-3E11016DABBF}" presName="bigChev" presStyleLbl="node1" presStyleIdx="0" presStyleCnt="2" custScaleX="149903"/>
      <dgm:spPr/>
    </dgm:pt>
    <dgm:pt modelId="{622CF17A-FC9B-49EC-BD2B-FB213328EC8D}" type="pres">
      <dgm:prSet presAssocID="{9EB5159E-9CB8-48D3-A582-3E11016DABBF}" presName="vSp" presStyleCnt="0"/>
      <dgm:spPr/>
    </dgm:pt>
    <dgm:pt modelId="{51955C78-F5E6-4B5B-B592-70BFE93E6D52}" type="pres">
      <dgm:prSet presAssocID="{4E039ABD-3E30-4E12-8404-43C55B762524}" presName="horFlow" presStyleCnt="0"/>
      <dgm:spPr/>
    </dgm:pt>
    <dgm:pt modelId="{59F9EBEC-EF21-4DC9-AABA-0BFD848E7462}" type="pres">
      <dgm:prSet presAssocID="{4E039ABD-3E30-4E12-8404-43C55B762524}" presName="bigChev" presStyleLbl="node1" presStyleIdx="1" presStyleCnt="2" custScaleX="149903"/>
      <dgm:spPr/>
    </dgm:pt>
  </dgm:ptLst>
  <dgm:cxnLst>
    <dgm:cxn modelId="{0278F66D-9B31-4EF6-AE8B-E395B70FF089}" srcId="{D047585E-DA27-4531-9573-DDC8722A7716}" destId="{4E039ABD-3E30-4E12-8404-43C55B762524}" srcOrd="1" destOrd="0" parTransId="{EA973815-4AF3-4EAD-B0A8-4A36CB9A4ED9}" sibTransId="{35FB279D-B4E9-4A60-8739-575D6D9A1A19}"/>
    <dgm:cxn modelId="{71B57481-E2E4-4242-9E90-DD3BBFE076A2}" type="presOf" srcId="{9EB5159E-9CB8-48D3-A582-3E11016DABBF}" destId="{E13B72FE-13F6-4F4F-BA96-5F75D12DC378}" srcOrd="0" destOrd="0" presId="urn:microsoft.com/office/officeart/2005/8/layout/lProcess3"/>
    <dgm:cxn modelId="{5433E29B-B897-4EDD-B997-F5233DACA241}" type="presOf" srcId="{D047585E-DA27-4531-9573-DDC8722A7716}" destId="{40166A89-E3F6-4614-B5C2-400623366B06}" srcOrd="0" destOrd="0" presId="urn:microsoft.com/office/officeart/2005/8/layout/lProcess3"/>
    <dgm:cxn modelId="{57E975CE-7B9F-4623-BDB5-F138B79BDBB4}" srcId="{D047585E-DA27-4531-9573-DDC8722A7716}" destId="{9EB5159E-9CB8-48D3-A582-3E11016DABBF}" srcOrd="0" destOrd="0" parTransId="{26835CA0-1A3F-4128-A95F-5E35374C5E02}" sibTransId="{03A56D48-C7BA-4826-9BED-E419AC098DBF}"/>
    <dgm:cxn modelId="{39859BF5-0D63-4BBF-B700-B7FC845A8A2F}" type="presOf" srcId="{4E039ABD-3E30-4E12-8404-43C55B762524}" destId="{59F9EBEC-EF21-4DC9-AABA-0BFD848E7462}" srcOrd="0" destOrd="0" presId="urn:microsoft.com/office/officeart/2005/8/layout/lProcess3"/>
    <dgm:cxn modelId="{EDC54284-EA08-4EEF-9F97-D25EE44DDBC9}" type="presParOf" srcId="{40166A89-E3F6-4614-B5C2-400623366B06}" destId="{ADFBA5DD-C4F7-4A58-9DD5-8BDDBD8AF716}" srcOrd="0" destOrd="0" presId="urn:microsoft.com/office/officeart/2005/8/layout/lProcess3"/>
    <dgm:cxn modelId="{06071F04-B8B6-42A9-9D6D-0F47EE1411B6}" type="presParOf" srcId="{ADFBA5DD-C4F7-4A58-9DD5-8BDDBD8AF716}" destId="{E13B72FE-13F6-4F4F-BA96-5F75D12DC378}" srcOrd="0" destOrd="0" presId="urn:microsoft.com/office/officeart/2005/8/layout/lProcess3"/>
    <dgm:cxn modelId="{7A731D9A-1FFB-46C8-8E40-D45920A7316D}" type="presParOf" srcId="{40166A89-E3F6-4614-B5C2-400623366B06}" destId="{622CF17A-FC9B-49EC-BD2B-FB213328EC8D}" srcOrd="1" destOrd="0" presId="urn:microsoft.com/office/officeart/2005/8/layout/lProcess3"/>
    <dgm:cxn modelId="{FCFB903B-B1F0-4B68-9680-E22E6A9778DA}" type="presParOf" srcId="{40166A89-E3F6-4614-B5C2-400623366B06}" destId="{51955C78-F5E6-4B5B-B592-70BFE93E6D52}" srcOrd="2" destOrd="0" presId="urn:microsoft.com/office/officeart/2005/8/layout/lProcess3"/>
    <dgm:cxn modelId="{63AD2E15-8474-4849-9D69-5B9CB7C79FF1}" type="presParOf" srcId="{51955C78-F5E6-4B5B-B592-70BFE93E6D52}" destId="{59F9EBEC-EF21-4DC9-AABA-0BFD848E746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7B52-29B8-4E1C-A2EA-D21994C03025}">
      <dsp:nvSpPr>
        <dsp:cNvPr id="0" name=""/>
        <dsp:cNvSpPr/>
      </dsp:nvSpPr>
      <dsp:spPr>
        <a:xfrm>
          <a:off x="140090" y="0"/>
          <a:ext cx="7137013" cy="5656263"/>
        </a:xfrm>
        <a:prstGeom prst="lef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C9685-8453-4C02-855E-5717EE9E34D6}">
      <dsp:nvSpPr>
        <dsp:cNvPr id="0" name=""/>
        <dsp:cNvSpPr/>
      </dsp:nvSpPr>
      <dsp:spPr>
        <a:xfrm>
          <a:off x="6420138" y="2022645"/>
          <a:ext cx="994150" cy="1610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kern="1200" baseline="0"/>
            <a:t>תדירות</a:t>
          </a:r>
          <a:endParaRPr lang="en-IL" sz="2000" b="0" kern="1200"/>
        </a:p>
      </dsp:txBody>
      <dsp:txXfrm>
        <a:off x="6468668" y="2071175"/>
        <a:ext cx="897090" cy="1513911"/>
      </dsp:txXfrm>
    </dsp:sp>
    <dsp:sp modelId="{B0BF7500-ED2E-4D30-AFB8-20642184792F}">
      <dsp:nvSpPr>
        <dsp:cNvPr id="0" name=""/>
        <dsp:cNvSpPr/>
      </dsp:nvSpPr>
      <dsp:spPr>
        <a:xfrm>
          <a:off x="5051962" y="2022645"/>
          <a:ext cx="1202484" cy="1610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50" b="0" i="0" kern="1200" baseline="0" dirty="0"/>
            <a:t>משתתפים</a:t>
          </a:r>
          <a:endParaRPr lang="en-IL" sz="1750" b="0" kern="1200" dirty="0"/>
        </a:p>
      </dsp:txBody>
      <dsp:txXfrm>
        <a:off x="5110662" y="2081345"/>
        <a:ext cx="1085084" cy="1493571"/>
      </dsp:txXfrm>
    </dsp:sp>
    <dsp:sp modelId="{20B03259-2E0B-49CD-B878-3E0EBB7BAB07}">
      <dsp:nvSpPr>
        <dsp:cNvPr id="0" name=""/>
        <dsp:cNvSpPr/>
      </dsp:nvSpPr>
      <dsp:spPr>
        <a:xfrm>
          <a:off x="3892120" y="2022645"/>
          <a:ext cx="994150" cy="1610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i="0" kern="1200" baseline="0" dirty="0"/>
            <a:t>סיכום על סדר יום מובנה וקבוע</a:t>
          </a:r>
          <a:endParaRPr lang="en-IL" sz="2000" b="0" kern="1200" dirty="0"/>
        </a:p>
      </dsp:txBody>
      <dsp:txXfrm>
        <a:off x="3940650" y="2071175"/>
        <a:ext cx="897090" cy="1513911"/>
      </dsp:txXfrm>
    </dsp:sp>
    <dsp:sp modelId="{FD99D7BA-B044-4A31-A1F3-79DCFD69F3FF}">
      <dsp:nvSpPr>
        <dsp:cNvPr id="0" name=""/>
        <dsp:cNvSpPr/>
      </dsp:nvSpPr>
      <dsp:spPr>
        <a:xfrm>
          <a:off x="2732278" y="2022645"/>
          <a:ext cx="994150" cy="1610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i="0" kern="1200" baseline="0" dirty="0"/>
            <a:t>מי מכין את המצגת</a:t>
          </a:r>
          <a:endParaRPr lang="en-IL" sz="2000" b="0" kern="1200" dirty="0"/>
        </a:p>
      </dsp:txBody>
      <dsp:txXfrm>
        <a:off x="2780808" y="2071175"/>
        <a:ext cx="897090" cy="1513911"/>
      </dsp:txXfrm>
    </dsp:sp>
    <dsp:sp modelId="{2065CCAD-F911-4243-A539-CA93FCAA193F}">
      <dsp:nvSpPr>
        <dsp:cNvPr id="0" name=""/>
        <dsp:cNvSpPr/>
      </dsp:nvSpPr>
      <dsp:spPr>
        <a:xfrm>
          <a:off x="1572436" y="2022645"/>
          <a:ext cx="994150" cy="1610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i="0" kern="1200" baseline="0" dirty="0"/>
            <a:t>מי פותח? מי המארח</a:t>
          </a:r>
          <a:endParaRPr lang="en-IL" sz="2000" b="0" kern="1200" dirty="0"/>
        </a:p>
      </dsp:txBody>
      <dsp:txXfrm>
        <a:off x="1620966" y="2071175"/>
        <a:ext cx="897090" cy="1513911"/>
      </dsp:txXfrm>
    </dsp:sp>
    <dsp:sp modelId="{1B794B70-B746-4567-BF48-E207CC76E62D}">
      <dsp:nvSpPr>
        <dsp:cNvPr id="0" name=""/>
        <dsp:cNvSpPr/>
      </dsp:nvSpPr>
      <dsp:spPr>
        <a:xfrm>
          <a:off x="119446" y="1999579"/>
          <a:ext cx="1403839" cy="1648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0" i="0" kern="1200" baseline="0" dirty="0"/>
            <a:t>מיקום: אצלנו? אצלם? בזום? - </a:t>
          </a:r>
          <a:r>
            <a:rPr lang="en-US" sz="2000" b="0" i="0" kern="1200" baseline="0" dirty="0"/>
            <a:t>F</a:t>
          </a:r>
          <a:r>
            <a:rPr lang="he-IL" sz="2000" b="0" i="0" kern="1200" baseline="0" dirty="0"/>
            <a:t>2</a:t>
          </a:r>
          <a:r>
            <a:rPr lang="en-US" sz="2000" b="0" i="0" kern="1200" baseline="0" dirty="0"/>
            <a:t>F</a:t>
          </a:r>
          <a:r>
            <a:rPr lang="he-IL" sz="2000" b="0" i="0" kern="1200" baseline="0" dirty="0"/>
            <a:t>?</a:t>
          </a:r>
          <a:endParaRPr lang="en-IL" sz="2000" b="0" kern="1200" dirty="0"/>
        </a:p>
      </dsp:txBody>
      <dsp:txXfrm>
        <a:off x="187976" y="2068109"/>
        <a:ext cx="1266779" cy="1511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2FE-13F6-4F4F-BA96-5F75D12DC378}">
      <dsp:nvSpPr>
        <dsp:cNvPr id="0" name=""/>
        <dsp:cNvSpPr/>
      </dsp:nvSpPr>
      <dsp:spPr>
        <a:xfrm rot="10800000">
          <a:off x="434978" y="4842"/>
          <a:ext cx="5378440" cy="14351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קיום הכנה פנימית לפגישות עם הצוות </a:t>
          </a:r>
          <a:endParaRPr lang="en-IL" sz="2400" kern="1200" dirty="0"/>
        </a:p>
      </dsp:txBody>
      <dsp:txXfrm rot="10800000">
        <a:off x="1152567" y="4842"/>
        <a:ext cx="3943262" cy="1435178"/>
      </dsp:txXfrm>
    </dsp:sp>
    <dsp:sp modelId="{B7ED76F4-F75B-4198-A065-D1BADD1AD6E0}">
      <dsp:nvSpPr>
        <dsp:cNvPr id="0" name=""/>
        <dsp:cNvSpPr/>
      </dsp:nvSpPr>
      <dsp:spPr>
        <a:xfrm rot="10800000">
          <a:off x="434978" y="1640946"/>
          <a:ext cx="5378440" cy="1435178"/>
        </a:xfrm>
        <a:prstGeom prst="chevron">
          <a:avLst/>
        </a:prstGeom>
        <a:solidFill>
          <a:schemeClr val="accent5">
            <a:hueOff val="-530760"/>
            <a:satOff val="16341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סיכום אג׳נדה מראש עם הלקוח</a:t>
          </a:r>
          <a:endParaRPr lang="en-IL" sz="2400" kern="1200" dirty="0"/>
        </a:p>
      </dsp:txBody>
      <dsp:txXfrm rot="10800000">
        <a:off x="1152567" y="1640946"/>
        <a:ext cx="3943262" cy="1435178"/>
      </dsp:txXfrm>
    </dsp:sp>
    <dsp:sp modelId="{4DE5EA1E-E8C9-43C8-B171-7A831F6F6A1E}">
      <dsp:nvSpPr>
        <dsp:cNvPr id="0" name=""/>
        <dsp:cNvSpPr/>
      </dsp:nvSpPr>
      <dsp:spPr>
        <a:xfrm rot="10800000">
          <a:off x="434978" y="3277050"/>
          <a:ext cx="5378440" cy="1435178"/>
        </a:xfrm>
        <a:prstGeom prst="chevron">
          <a:avLst/>
        </a:prstGeom>
        <a:solidFill>
          <a:schemeClr val="accent5">
            <a:hueOff val="-1061521"/>
            <a:satOff val="32681"/>
            <a:lumOff val="-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מי בצוות מעלה,  איזה נושא?</a:t>
          </a:r>
          <a:endParaRPr lang="en-IL" sz="2400" kern="1200" dirty="0"/>
        </a:p>
      </dsp:txBody>
      <dsp:txXfrm rot="10800000">
        <a:off x="1152567" y="3277050"/>
        <a:ext cx="3943262" cy="1435178"/>
      </dsp:txXfrm>
    </dsp:sp>
    <dsp:sp modelId="{86A7E3DC-D6D1-4CCB-857B-160CE7C03529}">
      <dsp:nvSpPr>
        <dsp:cNvPr id="0" name=""/>
        <dsp:cNvSpPr/>
      </dsp:nvSpPr>
      <dsp:spPr>
        <a:xfrm rot="10800000">
          <a:off x="434978" y="4913153"/>
          <a:ext cx="5378440" cy="1435178"/>
        </a:xfrm>
        <a:prstGeom prst="chevron">
          <a:avLst/>
        </a:prstGeom>
        <a:solidFill>
          <a:schemeClr val="accent5">
            <a:hueOff val="-1592281"/>
            <a:satOff val="49022"/>
            <a:lumOff val="-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קיום סימולציות לפני – מקרים ותגובות בניהול מו"מ</a:t>
          </a:r>
          <a:endParaRPr lang="en-IL" sz="2400" kern="1200" dirty="0"/>
        </a:p>
      </dsp:txBody>
      <dsp:txXfrm rot="10800000">
        <a:off x="1152567" y="4913153"/>
        <a:ext cx="3943262" cy="1435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2FE-13F6-4F4F-BA96-5F75D12DC378}">
      <dsp:nvSpPr>
        <dsp:cNvPr id="0" name=""/>
        <dsp:cNvSpPr/>
      </dsp:nvSpPr>
      <dsp:spPr>
        <a:xfrm rot="10800000">
          <a:off x="495" y="2343060"/>
          <a:ext cx="6247406" cy="16670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כל המידע הנדרש לפגישה קיים וזמין (כל קבצים הרלוונטיים פתוחים בלפטופ ב"שלוף") לא מחפשים קבצים וחומרים  במהלך הפגישה</a:t>
          </a:r>
          <a:endParaRPr lang="en-IL" sz="2400" kern="1200" baseline="0" dirty="0"/>
        </a:p>
      </dsp:txBody>
      <dsp:txXfrm rot="10800000">
        <a:off x="834021" y="2343060"/>
        <a:ext cx="4580353" cy="1667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2FE-13F6-4F4F-BA96-5F75D12DC378}">
      <dsp:nvSpPr>
        <dsp:cNvPr id="0" name=""/>
        <dsp:cNvSpPr/>
      </dsp:nvSpPr>
      <dsp:spPr>
        <a:xfrm rot="10800000">
          <a:off x="495" y="2343060"/>
          <a:ext cx="6247406" cy="1667053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כותבים את סיכום הפגישה לפני שהחלה!!!!!!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"נגיע נראה איך הפגישה תתגלגל ומשם נמשיך" - לא מומלץ</a:t>
          </a:r>
          <a:endParaRPr lang="en-IL" sz="2400" kern="1200" baseline="0" dirty="0"/>
        </a:p>
      </dsp:txBody>
      <dsp:txXfrm rot="10800000">
        <a:off x="834021" y="2343060"/>
        <a:ext cx="4580353" cy="1667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2FE-13F6-4F4F-BA96-5F75D12DC378}">
      <dsp:nvSpPr>
        <dsp:cNvPr id="0" name=""/>
        <dsp:cNvSpPr/>
      </dsp:nvSpPr>
      <dsp:spPr>
        <a:xfrm rot="10800000">
          <a:off x="495" y="442620"/>
          <a:ext cx="6247406" cy="1667053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שליחת חומר? מה הפורמט ששולחים מצגת? אקסל? </a:t>
          </a:r>
          <a:r>
            <a:rPr lang="en-US" sz="2400" kern="1200" baseline="0" dirty="0"/>
            <a:t>Word</a:t>
          </a:r>
          <a:r>
            <a:rPr lang="he-IL" sz="2400" kern="1200" baseline="0" dirty="0"/>
            <a:t>?</a:t>
          </a:r>
        </a:p>
      </dsp:txBody>
      <dsp:txXfrm rot="10800000">
        <a:off x="834021" y="442620"/>
        <a:ext cx="4580353" cy="1667053"/>
      </dsp:txXfrm>
    </dsp:sp>
    <dsp:sp modelId="{B7ED76F4-F75B-4198-A065-D1BADD1AD6E0}">
      <dsp:nvSpPr>
        <dsp:cNvPr id="0" name=""/>
        <dsp:cNvSpPr/>
      </dsp:nvSpPr>
      <dsp:spPr>
        <a:xfrm rot="10800000">
          <a:off x="495" y="2343060"/>
          <a:ext cx="6247406" cy="1667053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מה רמת הרזולוציה? 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רמת הרזולוציה הרלוונטית לכל פגישה</a:t>
          </a:r>
          <a:endParaRPr lang="en-IL" sz="2400" kern="1200" dirty="0"/>
        </a:p>
      </dsp:txBody>
      <dsp:txXfrm rot="10800000">
        <a:off x="834021" y="2343060"/>
        <a:ext cx="4580353" cy="1667053"/>
      </dsp:txXfrm>
    </dsp:sp>
    <dsp:sp modelId="{44A62707-1142-4BBC-AF3E-4DA2229C000F}">
      <dsp:nvSpPr>
        <dsp:cNvPr id="0" name=""/>
        <dsp:cNvSpPr/>
      </dsp:nvSpPr>
      <dsp:spPr>
        <a:xfrm rot="10800000">
          <a:off x="495" y="4243501"/>
          <a:ext cx="6247406" cy="1667053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מתי שולחים חומר קודם ללקוח?</a:t>
          </a:r>
        </a:p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מתי לא?</a:t>
          </a:r>
          <a:endParaRPr lang="en-IL" sz="2400" kern="1200" baseline="0" dirty="0">
            <a:solidFill>
              <a:prstClr val="white"/>
            </a:solidFill>
            <a:latin typeface="Corbel" panose="020B0503020204020204"/>
            <a:ea typeface="+mn-ea"/>
            <a:cs typeface="Miriam" panose="020B0502050101010101" pitchFamily="34" charset="-79"/>
          </a:endParaRPr>
        </a:p>
      </dsp:txBody>
      <dsp:txXfrm rot="10800000">
        <a:off x="834021" y="4243501"/>
        <a:ext cx="4580353" cy="1667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B72FE-13F6-4F4F-BA96-5F75D12DC378}">
      <dsp:nvSpPr>
        <dsp:cNvPr id="0" name=""/>
        <dsp:cNvSpPr/>
      </dsp:nvSpPr>
      <dsp:spPr>
        <a:xfrm rot="10800000">
          <a:off x="495" y="1392840"/>
          <a:ext cx="6247406" cy="166705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/>
            <a:t>האם מפתיעים לקוח בנושאים חדשים שלא מכיר?</a:t>
          </a:r>
          <a:endParaRPr lang="en-IL" sz="2400" kern="1200" baseline="0" dirty="0"/>
        </a:p>
      </dsp:txBody>
      <dsp:txXfrm rot="10800000">
        <a:off x="834021" y="1392840"/>
        <a:ext cx="4580353" cy="1667053"/>
      </dsp:txXfrm>
    </dsp:sp>
    <dsp:sp modelId="{59F9EBEC-EF21-4DC9-AABA-0BFD848E7462}">
      <dsp:nvSpPr>
        <dsp:cNvPr id="0" name=""/>
        <dsp:cNvSpPr/>
      </dsp:nvSpPr>
      <dsp:spPr>
        <a:xfrm rot="10800000">
          <a:off x="495" y="3293281"/>
          <a:ext cx="6247406" cy="1667053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5240" rIns="3048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baseline="0" dirty="0">
              <a:solidFill>
                <a:prstClr val="white"/>
              </a:solidFill>
              <a:latin typeface="Corbel" panose="020B0503020204020204"/>
              <a:ea typeface="+mn-ea"/>
              <a:cs typeface="Miriam" panose="020B0502050101010101" pitchFamily="34" charset="-79"/>
            </a:rPr>
            <a:t>האם מפוצצים ישיבות ??</a:t>
          </a:r>
          <a:endParaRPr lang="en-IL" sz="2400" kern="1200" baseline="0" dirty="0">
            <a:solidFill>
              <a:prstClr val="white"/>
            </a:solidFill>
            <a:latin typeface="Corbel" panose="020B0503020204020204"/>
            <a:ea typeface="+mn-ea"/>
            <a:cs typeface="Miriam" panose="020B0502050101010101" pitchFamily="34" charset="-79"/>
          </a:endParaRPr>
        </a:p>
      </dsp:txBody>
      <dsp:txXfrm rot="10800000">
        <a:off x="834021" y="3293281"/>
        <a:ext cx="4580353" cy="1667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5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4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8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2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1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6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9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0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5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0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5/10/2025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r" defTabSz="914400" rtl="1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r" defTabSz="914400" rtl="1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r" defTabSz="914400" rtl="1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r" defTabSz="914400" rtl="1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r" defTabSz="914400" rtl="1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r" defTabSz="914400" rtl="1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r" defTabSz="914400" rtl="1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r" defTabSz="914400" rtl="1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r" defTabSz="914400" rtl="1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5134" y="1228338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4400" dirty="0"/>
              <a:t>שגרות ניהול</a:t>
            </a:r>
            <a:br>
              <a:rPr lang="he-IL" sz="4800" dirty="0"/>
            </a:br>
            <a:r>
              <a:rPr lang="he-IL" sz="4800" dirty="0"/>
              <a:t>ובקרה בניהול פרויקטים</a:t>
            </a:r>
            <a:br>
              <a:rPr lang="he-IL" sz="4400" dirty="0"/>
            </a:br>
            <a:r>
              <a:rPr lang="he-IL" sz="4400" dirty="0"/>
              <a:t> </a:t>
            </a:r>
            <a:br>
              <a:rPr lang="he-IL" sz="4400" dirty="0"/>
            </a:br>
            <a:r>
              <a:rPr lang="he-IL" sz="2800" u="sng" dirty="0"/>
              <a:t>מפגש מספר 10  </a:t>
            </a:r>
            <a:br>
              <a:rPr lang="he-IL" sz="2800" u="sng" dirty="0"/>
            </a:br>
            <a:br>
              <a:rPr lang="he-IL" sz="2800" u="sng" dirty="0"/>
            </a:br>
            <a:r>
              <a:rPr lang="he-IL" sz="2800" dirty="0"/>
              <a:t>ניהול אפקטיבי של פגישות, ישיבות, דיונים </a:t>
            </a:r>
            <a:br>
              <a:rPr lang="he-IL" sz="2800" dirty="0"/>
            </a:br>
            <a:r>
              <a:rPr lang="he-IL" sz="2800" dirty="0"/>
              <a:t>ובקרת פרויקטלאית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334" y="4231767"/>
            <a:ext cx="4633806" cy="1591181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he-IL" dirty="0"/>
              <a:t>רונן בנבניסטי </a:t>
            </a:r>
          </a:p>
          <a:p>
            <a:pPr>
              <a:spcAft>
                <a:spcPts val="600"/>
              </a:spcAft>
            </a:pPr>
            <a:r>
              <a:rPr lang="he-IL" dirty="0"/>
              <a:t>תאריך</a:t>
            </a:r>
            <a:r>
              <a:rPr lang="en-US" dirty="0"/>
              <a:t> </a:t>
            </a:r>
            <a:r>
              <a:rPr lang="he-IL" dirty="0"/>
              <a:t>11-12/5/2025</a:t>
            </a:r>
          </a:p>
        </p:txBody>
      </p:sp>
      <p:pic>
        <p:nvPicPr>
          <p:cNvPr id="7" name="Picture Placeholder 6" descr="Office worker using sticky notes">
            <a:extLst>
              <a:ext uri="{FF2B5EF4-FFF2-40B4-BE49-F238E27FC236}">
                <a16:creationId xmlns:a16="http://schemas.microsoft.com/office/drawing/2014/main" id="{7E45C2BD-4A66-49EC-A935-83210C1D830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0059" r="13209"/>
          <a:stretch/>
        </p:blipFill>
        <p:spPr>
          <a:xfrm>
            <a:off x="667666" y="1315122"/>
            <a:ext cx="2783585" cy="2783585"/>
          </a:xfr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925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94BA80-31A9-C51E-B6F6-3F706BE1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2221622"/>
          </a:xfrm>
        </p:spPr>
        <p:txBody>
          <a:bodyPr/>
          <a:lstStyle/>
          <a:p>
            <a:r>
              <a:rPr lang="he-IL" dirty="0"/>
              <a:t>שגרות ניהול פנים </a:t>
            </a:r>
            <a:r>
              <a:rPr lang="he-IL" dirty="0" err="1"/>
              <a:t>פרויקטאליות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0FD5B-236D-6160-9897-535C2262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6FF66-FD58-3D31-9DEE-33F2E5CEC5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פורמט קבוע: </a:t>
            </a:r>
          </a:p>
          <a:p>
            <a:r>
              <a:rPr lang="he-IL" sz="2400" dirty="0"/>
              <a:t>הצגת סטטוס פרויקט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27B9-DF5F-05D8-59CD-0CAA1826534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100919" y="559678"/>
            <a:ext cx="6329082" cy="519183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בקרת שלב נוכחי בפרויקט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תמונת מצב לו״ז פרויקט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 תמונת מצב תקציב פרויקט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סוגיות טכנולוגיות במימוש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סוגיות איוש וכא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הכנות לקראת שלב הבא בפרויקט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איך מייצרים את השושים הבאים?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סוגיות "הנפשות הבעייתיות "</a:t>
            </a:r>
            <a:r>
              <a:rPr lang="en-US" sz="3200" dirty="0">
                <a:solidFill>
                  <a:schemeClr val="accent4"/>
                </a:solidFill>
              </a:rPr>
              <a:t> </a:t>
            </a:r>
            <a:r>
              <a:rPr lang="he-IL" sz="3200" dirty="0">
                <a:solidFill>
                  <a:schemeClr val="accent4"/>
                </a:solidFill>
              </a:rPr>
              <a:t>אצל הלקוח – תכנית התמודדות מי ואיך מטפלים בהם ? 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3200" dirty="0">
                <a:solidFill>
                  <a:schemeClr val="accent4"/>
                </a:solidFill>
              </a:rPr>
              <a:t>נושאים נוספים - יחודיים</a:t>
            </a:r>
          </a:p>
        </p:txBody>
      </p:sp>
    </p:spTree>
    <p:extLst>
      <p:ext uri="{BB962C8B-B14F-4D97-AF65-F5344CB8AC3E}">
        <p14:creationId xmlns:p14="http://schemas.microsoft.com/office/powerpoint/2010/main" val="108896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4516" y="178549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3600" dirty="0"/>
              <a:t>2 .שגרות ניהול חוץ ניהול אפקטיבי</a:t>
            </a:r>
            <a:br>
              <a:rPr lang="he-IL" sz="3600" dirty="0"/>
            </a:br>
            <a:r>
              <a:rPr lang="he-IL" sz="3600" dirty="0"/>
              <a:t> של מוסדות הפרויקט</a:t>
            </a:r>
            <a:br>
              <a:rPr lang="he-IL" sz="3600" dirty="0"/>
            </a:br>
            <a:r>
              <a:rPr lang="he-IL" sz="3600" b="1" dirty="0">
                <a:solidFill>
                  <a:srgbClr val="FFFF00"/>
                </a:solidFill>
              </a:rPr>
              <a:t>כלי ניהולי ממעלה ראשונה</a:t>
            </a:r>
            <a:br>
              <a:rPr lang="he-IL" sz="3600" b="1" dirty="0">
                <a:solidFill>
                  <a:srgbClr val="FFFF00"/>
                </a:solidFill>
              </a:rPr>
            </a:br>
            <a:r>
              <a:rPr lang="he-IL" sz="3600" b="1" dirty="0">
                <a:solidFill>
                  <a:srgbClr val="FFFF00"/>
                </a:solidFill>
              </a:rPr>
              <a:t> בידי מנהל הפרויקט </a:t>
            </a:r>
            <a:br>
              <a:rPr lang="en-IL" sz="3600" b="1" dirty="0">
                <a:solidFill>
                  <a:srgbClr val="FFFF00"/>
                </a:solidFill>
              </a:rPr>
            </a:b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Oval 12">
            <a:extLst>
              <a:ext uri="{FF2B5EF4-FFF2-40B4-BE49-F238E27FC236}">
                <a16:creationId xmlns:a16="http://schemas.microsoft.com/office/drawing/2014/main" id="{732756B1-1B27-4A93-AAD8-0906544C8BBA}"/>
              </a:ext>
            </a:extLst>
          </p:cNvPr>
          <p:cNvSpPr/>
          <p:nvPr/>
        </p:nvSpPr>
        <p:spPr>
          <a:xfrm>
            <a:off x="962607" y="178549"/>
            <a:ext cx="3251291" cy="32512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4000" dirty="0"/>
              <a:t>וועדות היגוי בפרויקטים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65B4C1E2-F53C-448C-B2F8-7C1C107D38FE}"/>
              </a:ext>
            </a:extLst>
          </p:cNvPr>
          <p:cNvSpPr/>
          <p:nvPr/>
        </p:nvSpPr>
        <p:spPr>
          <a:xfrm>
            <a:off x="1002295" y="3500828"/>
            <a:ext cx="3251291" cy="325129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4000" dirty="0"/>
              <a:t>מנהלות פרויקט </a:t>
            </a:r>
          </a:p>
        </p:txBody>
      </p:sp>
    </p:spTree>
    <p:extLst>
      <p:ext uri="{BB962C8B-B14F-4D97-AF65-F5344CB8AC3E}">
        <p14:creationId xmlns:p14="http://schemas.microsoft.com/office/powerpoint/2010/main" val="257885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D3F14-9B89-2A87-9D30-3AA47E4E8B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2895600"/>
            <a:ext cx="4604550" cy="2855913"/>
          </a:xfrm>
        </p:spPr>
        <p:txBody>
          <a:bodyPr>
            <a:normAutofit/>
          </a:bodyPr>
          <a:lstStyle/>
          <a:p>
            <a:r>
              <a:rPr lang="he-IL" sz="2400" dirty="0"/>
              <a:t>ניהול אפקטיבי של מוסדות הפרויקט מול הלקוח – </a:t>
            </a:r>
          </a:p>
          <a:p>
            <a:r>
              <a:rPr lang="he-IL" sz="2400" b="1" dirty="0"/>
              <a:t>לסכם עם הלקוח בתחילת הפרויקט</a:t>
            </a:r>
            <a:endParaRPr lang="en-IL" sz="2400" b="1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E9A408-0064-51A4-A642-2F44A9B60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667139"/>
              </p:ext>
            </p:extLst>
          </p:nvPr>
        </p:nvGraphicFramePr>
        <p:xfrm>
          <a:off x="4689081" y="605006"/>
          <a:ext cx="7417194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857A1-A2EC-FD7B-07F9-5F1CE10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A64BE-60EB-E367-1510-E0060FF2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559678"/>
            <a:ext cx="4748306" cy="2221622"/>
          </a:xfrm>
        </p:spPr>
        <p:txBody>
          <a:bodyPr>
            <a:normAutofit/>
          </a:bodyPr>
          <a:lstStyle/>
          <a:p>
            <a:r>
              <a:rPr lang="he-IL" dirty="0"/>
              <a:t>שגרות ניהול חוץ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5817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E6695-17EE-64A1-7B90-2D18B1B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EAD-5AF4-BA69-3C8D-7CD2361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 שגרות ניהול חוץ- מנהלות, וועדות היגוי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E62B2C-4C45-B9AB-AB5F-F7EABB8192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הכנה לדיון מעלה מראש לפחות ב50% את הצלחת הדיון</a:t>
            </a:r>
            <a:endParaRPr lang="en-IL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545BB9-EC0E-CA62-216E-8B155BB8E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74314"/>
              </p:ext>
            </p:extLst>
          </p:nvPr>
        </p:nvGraphicFramePr>
        <p:xfrm>
          <a:off x="5181602" y="252412"/>
          <a:ext cx="6248398" cy="635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175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E6695-17EE-64A1-7B90-2D18B1B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EAD-5AF4-BA69-3C8D-7CD2361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559678"/>
            <a:ext cx="4452471" cy="2221622"/>
          </a:xfrm>
        </p:spPr>
        <p:txBody>
          <a:bodyPr>
            <a:normAutofit/>
          </a:bodyPr>
          <a:lstStyle/>
          <a:p>
            <a:r>
              <a:rPr lang="he-IL" dirty="0"/>
              <a:t> שגרות ניהול חוץ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E62B2C-4C45-B9AB-AB5F-F7EABB8192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מידע נדרש לפגישה</a:t>
            </a:r>
            <a:endParaRPr lang="en-I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4504-4974-1FBD-DF76-521F322F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C2C2161-5AD5-0BCA-1B73-44C808069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487533"/>
              </p:ext>
            </p:extLst>
          </p:nvPr>
        </p:nvGraphicFramePr>
        <p:xfrm>
          <a:off x="5181602" y="252412"/>
          <a:ext cx="6248398" cy="635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Placeholder 6" descr="Businesswoman giving presentation to coworkers">
            <a:extLst>
              <a:ext uri="{FF2B5EF4-FFF2-40B4-BE49-F238E27FC236}">
                <a16:creationId xmlns:a16="http://schemas.microsoft.com/office/drawing/2014/main" id="{EDB6424B-C4F8-4E50-C1A9-0D0051CE41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73" r="26201"/>
          <a:stretch/>
        </p:blipFill>
        <p:spPr>
          <a:xfrm>
            <a:off x="1339548" y="3428999"/>
            <a:ext cx="2678810" cy="2678810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17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E6695-17EE-64A1-7B90-2D18B1B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EAD-5AF4-BA69-3C8D-7CD2361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2221622"/>
          </a:xfrm>
        </p:spPr>
        <p:txBody>
          <a:bodyPr>
            <a:normAutofit/>
          </a:bodyPr>
          <a:lstStyle/>
          <a:p>
            <a:r>
              <a:rPr lang="he-IL" dirty="0"/>
              <a:t> שגרות ניהול חוץ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E62B2C-4C45-B9AB-AB5F-F7EABB8192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כתיבת סיכום פגישה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8C4B-22F5-D3C9-0E90-58C42F86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187B7897-11C5-9037-9610-AD8AFB0C2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592413"/>
              </p:ext>
            </p:extLst>
          </p:nvPr>
        </p:nvGraphicFramePr>
        <p:xfrm>
          <a:off x="5181602" y="252412"/>
          <a:ext cx="6248398" cy="635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04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E6695-17EE-64A1-7B90-2D18B1B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EAD-5AF4-BA69-3C8D-7CD2361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9678"/>
            <a:ext cx="4595906" cy="2221622"/>
          </a:xfrm>
        </p:spPr>
        <p:txBody>
          <a:bodyPr>
            <a:normAutofit/>
          </a:bodyPr>
          <a:lstStyle/>
          <a:p>
            <a:r>
              <a:rPr lang="he-IL" dirty="0"/>
              <a:t> שגרות ניהול חוץ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E62B2C-4C45-B9AB-AB5F-F7EABB8192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שליחת חומרים מקדימים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545BB9-EC0E-CA62-216E-8B155BB8E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58367"/>
              </p:ext>
            </p:extLst>
          </p:nvPr>
        </p:nvGraphicFramePr>
        <p:xfrm>
          <a:off x="5181602" y="252412"/>
          <a:ext cx="6248398" cy="635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323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E6695-17EE-64A1-7B90-2D18B1B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9174EAD-5AF4-BA69-3C8D-7CD2361B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559678"/>
            <a:ext cx="4434541" cy="2221622"/>
          </a:xfrm>
        </p:spPr>
        <p:txBody>
          <a:bodyPr>
            <a:normAutofit/>
          </a:bodyPr>
          <a:lstStyle/>
          <a:p>
            <a:r>
              <a:rPr lang="he-IL" dirty="0"/>
              <a:t> שגרות ניהול חוץ</a:t>
            </a:r>
            <a:endParaRPr lang="en-IL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E62B2C-4C45-B9AB-AB5F-F7EABB8192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האם לקוח אוהב הפתעות?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91787-DF07-A6DC-4E15-96BB6C4C3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DEA3FF68-0333-3726-B2E0-08282B05A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833762"/>
              </p:ext>
            </p:extLst>
          </p:nvPr>
        </p:nvGraphicFramePr>
        <p:xfrm>
          <a:off x="5181602" y="252412"/>
          <a:ext cx="6248398" cy="635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622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402A-DE1E-98AF-7D5E-BB6E477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" y="380384"/>
            <a:ext cx="4595906" cy="2221622"/>
          </a:xfrm>
        </p:spPr>
        <p:txBody>
          <a:bodyPr>
            <a:normAutofit/>
          </a:bodyPr>
          <a:lstStyle/>
          <a:p>
            <a:r>
              <a:rPr lang="he-IL" dirty="0"/>
              <a:t>2 .שגרות ניהול חוץ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48352-617D-C5CA-1741-771B509D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 err="1"/>
              <a:t>מ.פרויקט</a:t>
            </a:r>
            <a:r>
              <a:rPr lang="he-IL" sz="2000" dirty="0"/>
              <a:t> מול מ.פרויקט מטעם הלקוח</a:t>
            </a:r>
            <a:endParaRPr lang="en-I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AFFB-21B6-7BA1-5E3E-F920461D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C44F-3A95-53FE-E9C0-EA19F1774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sz="2000" dirty="0" err="1"/>
              <a:t>מ.פרויקט</a:t>
            </a:r>
            <a:r>
              <a:rPr lang="he-IL" sz="2000" dirty="0"/>
              <a:t> מול </a:t>
            </a:r>
            <a:r>
              <a:rPr lang="he-IL" sz="2000" dirty="0" err="1"/>
              <a:t>מנמ״ר</a:t>
            </a:r>
            <a:r>
              <a:rPr lang="he-IL" sz="2000" dirty="0"/>
              <a:t>/סמנכל מחשוב הלקוח</a:t>
            </a:r>
            <a:endParaRPr lang="en-IL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E49AEE-28A9-02C0-7DA2-1BA4A6FFCE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e-IL" sz="2000" dirty="0" err="1"/>
              <a:t>מ.פרויקט</a:t>
            </a:r>
            <a:r>
              <a:rPr lang="he-IL" sz="2000" dirty="0"/>
              <a:t> מול ספונסר ,משתמשי מפתח מטעם הלקוח</a:t>
            </a:r>
            <a:endParaRPr lang="en-IL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6F526F-D55A-824A-398B-ED7416B2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C40F2C-E01B-B99E-9531-513020518F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71CE9A-6C39-C464-1964-6943940B0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E71D5-6D5A-85CA-A05E-B555BB460810}"/>
              </a:ext>
            </a:extLst>
          </p:cNvPr>
          <p:cNvSpPr txBox="1"/>
          <p:nvPr/>
        </p:nvSpPr>
        <p:spPr>
          <a:xfrm>
            <a:off x="5219356" y="10902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פגישות עבודה:</a:t>
            </a:r>
            <a:endParaRPr lang="en-IL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מציין מיקום טקסט 11">
            <a:extLst>
              <a:ext uri="{FF2B5EF4-FFF2-40B4-BE49-F238E27FC236}">
                <a16:creationId xmlns:a16="http://schemas.microsoft.com/office/drawing/2014/main" id="{A3466178-2B1B-4C42-9AFD-8D4843DBC8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e-IL" dirty="0"/>
              <a:t>פגישות 1/1 – פגישות עבודה </a:t>
            </a:r>
          </a:p>
          <a:p>
            <a:r>
              <a:rPr lang="he-IL" dirty="0"/>
              <a:t>אישיות עם לקוח</a:t>
            </a:r>
          </a:p>
          <a:p>
            <a:endParaRPr lang="he-IL" dirty="0"/>
          </a:p>
          <a:p>
            <a:r>
              <a:rPr lang="he-IL" dirty="0"/>
              <a:t>כלי ניהול ממדרגה ראשונה בידי מנהל הפרויקט</a:t>
            </a:r>
          </a:p>
          <a:p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4767A04-C378-4C9B-88F4-81A69D6143F0}"/>
              </a:ext>
            </a:extLst>
          </p:cNvPr>
          <p:cNvSpPr/>
          <p:nvPr/>
        </p:nvSpPr>
        <p:spPr>
          <a:xfrm>
            <a:off x="5200477" y="5007427"/>
            <a:ext cx="179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rgbClr val="0070C0"/>
                </a:solidFill>
              </a:rPr>
              <a:t>מנהל פרויקט מול מנהל פרויקט – מקצועי , עסקי , מתודי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761654-DF53-4E37-AEAF-6186E0AD3667}"/>
              </a:ext>
            </a:extLst>
          </p:cNvPr>
          <p:cNvSpPr/>
          <p:nvPr/>
        </p:nvSpPr>
        <p:spPr>
          <a:xfrm>
            <a:off x="7364411" y="5007427"/>
            <a:ext cx="1791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rgbClr val="0070C0"/>
                </a:solidFill>
              </a:rPr>
              <a:t>מנהל פרויקט מול מחשוב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0872269-9B5F-4452-B149-7AFD7146A12E}"/>
              </a:ext>
            </a:extLst>
          </p:cNvPr>
          <p:cNvSpPr/>
          <p:nvPr/>
        </p:nvSpPr>
        <p:spPr>
          <a:xfrm>
            <a:off x="9638955" y="4902735"/>
            <a:ext cx="1791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rgbClr val="0070C0"/>
                </a:solidFill>
              </a:rPr>
              <a:t>מנהל פרויקט מול </a:t>
            </a:r>
            <a:r>
              <a:rPr lang="he-IL" dirty="0" err="1">
                <a:solidFill>
                  <a:srgbClr val="0070C0"/>
                </a:solidFill>
              </a:rPr>
              <a:t>הביסניס</a:t>
            </a:r>
            <a:r>
              <a:rPr lang="he-IL" dirty="0">
                <a:solidFill>
                  <a:srgbClr val="0070C0"/>
                </a:solidFill>
              </a:rPr>
              <a:t> – יחידות העסקיות</a:t>
            </a:r>
          </a:p>
        </p:txBody>
      </p:sp>
    </p:spTree>
    <p:extLst>
      <p:ext uri="{BB962C8B-B14F-4D97-AF65-F5344CB8AC3E}">
        <p14:creationId xmlns:p14="http://schemas.microsoft.com/office/powerpoint/2010/main" val="87300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807" y="371382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4400" dirty="0"/>
              <a:t>3 .כתיבה והפצה של </a:t>
            </a:r>
            <a:br>
              <a:rPr lang="he-IL" sz="4400" dirty="0"/>
            </a:br>
            <a:r>
              <a:rPr lang="he-IL" sz="4400" dirty="0"/>
              <a:t>סיכומי פגישות,</a:t>
            </a:r>
            <a:br>
              <a:rPr lang="he-IL" sz="4400" dirty="0"/>
            </a:br>
            <a:r>
              <a:rPr lang="he-IL" sz="4400" dirty="0"/>
              <a:t> מנהלות, וועדות היגוי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כותרת משנה 8">
            <a:extLst>
              <a:ext uri="{FF2B5EF4-FFF2-40B4-BE49-F238E27FC236}">
                <a16:creationId xmlns:a16="http://schemas.microsoft.com/office/drawing/2014/main" id="{3E3C2DB3-25C4-42CD-9C7D-B0799C40F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96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ADC97-FA82-BF00-A708-21721D205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007" y="208384"/>
            <a:ext cx="4737938" cy="2855913"/>
          </a:xfrm>
        </p:spPr>
        <p:txBody>
          <a:bodyPr>
            <a:normAutofit fontScale="25000" lnSpcReduction="20000"/>
          </a:bodyPr>
          <a:lstStyle/>
          <a:p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1 . שגרות ניהול פנים </a:t>
            </a:r>
            <a:r>
              <a:rPr lang="he-IL" sz="8000" i="1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פרויקטאלי</a:t>
            </a:r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8000" i="1" dirty="0">
                <a:latin typeface="+mj-lt"/>
                <a:ea typeface="+mj-ea"/>
                <a:cs typeface="+mj-cs"/>
              </a:rPr>
              <a:t>–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he-IL" sz="8000" i="1" dirty="0">
                <a:latin typeface="+mj-lt"/>
                <a:ea typeface="+mj-ea"/>
                <a:cs typeface="+mj-cs"/>
              </a:rPr>
              <a:t>ישיבות  1/1 עם חבר צוות</a:t>
            </a:r>
          </a:p>
          <a:p>
            <a:pPr marL="1143000" indent="-1143000">
              <a:buFont typeface="Wingdings" panose="05000000000000000000" pitchFamily="2" charset="2"/>
              <a:buChar char="ü"/>
            </a:pPr>
            <a:r>
              <a:rPr lang="he-IL" sz="8000" i="1" dirty="0">
                <a:latin typeface="+mj-lt"/>
                <a:ea typeface="+mj-ea"/>
                <a:cs typeface="+mj-cs"/>
              </a:rPr>
              <a:t>ישיבות צוות מחזורית</a:t>
            </a:r>
          </a:p>
          <a:p>
            <a:endParaRPr lang="he-IL" sz="8000" i="1" dirty="0">
              <a:latin typeface="+mj-lt"/>
              <a:ea typeface="+mj-ea"/>
              <a:cs typeface="+mj-cs"/>
            </a:endParaRPr>
          </a:p>
          <a:p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2 . שגרות ניהול חיצוניות (לקוח) –</a:t>
            </a:r>
          </a:p>
          <a:p>
            <a:pPr marL="1371600" indent="-1371600">
              <a:buFont typeface="+mj-lt"/>
              <a:buAutoNum type="romanUcPeriod"/>
            </a:pPr>
            <a:r>
              <a:rPr lang="he-IL" sz="8000" i="1" dirty="0">
                <a:latin typeface="+mj-lt"/>
                <a:ea typeface="+mj-ea"/>
                <a:cs typeface="+mj-cs"/>
              </a:rPr>
              <a:t>מוסדות הפרויקט- מנהלות , ועדות היגוי </a:t>
            </a:r>
          </a:p>
          <a:p>
            <a:pPr marL="1371600" indent="-1371600">
              <a:buFont typeface="+mj-lt"/>
              <a:buAutoNum type="romanUcPeriod"/>
            </a:pPr>
            <a:r>
              <a:rPr lang="he-IL" sz="8000" i="1" dirty="0">
                <a:latin typeface="+mj-lt"/>
                <a:ea typeface="+mj-ea"/>
                <a:cs typeface="+mj-cs"/>
              </a:rPr>
              <a:t>פגישות  1/1 –מול גורמי מטעם הלקוח</a:t>
            </a:r>
          </a:p>
          <a:p>
            <a:pPr marL="1259586" lvl="1" indent="-857250">
              <a:buFont typeface="Wingdings" panose="05000000000000000000" pitchFamily="2" charset="2"/>
              <a:buChar char="ü"/>
            </a:pPr>
            <a:r>
              <a:rPr lang="he-IL" sz="8000" i="1" dirty="0">
                <a:latin typeface="+mj-lt"/>
                <a:ea typeface="+mj-ea"/>
                <a:cs typeface="+mj-cs"/>
              </a:rPr>
              <a:t>מנמר</a:t>
            </a:r>
          </a:p>
          <a:p>
            <a:pPr marL="1259586" lvl="1" indent="-857250">
              <a:buFont typeface="Wingdings" panose="05000000000000000000" pitchFamily="2" charset="2"/>
              <a:buChar char="ü"/>
            </a:pPr>
            <a:r>
              <a:rPr lang="he-IL" sz="8000" i="1" dirty="0">
                <a:latin typeface="+mj-lt"/>
                <a:ea typeface="+mj-ea"/>
                <a:cs typeface="+mj-cs"/>
              </a:rPr>
              <a:t> </a:t>
            </a:r>
            <a:r>
              <a:rPr lang="he-IL" sz="8000" i="1" dirty="0" err="1">
                <a:latin typeface="+mj-lt"/>
                <a:ea typeface="+mj-ea"/>
                <a:cs typeface="+mj-cs"/>
              </a:rPr>
              <a:t>מ.פרויקט</a:t>
            </a:r>
            <a:endParaRPr lang="he-IL" sz="8000" i="1" dirty="0">
              <a:latin typeface="+mj-lt"/>
              <a:ea typeface="+mj-ea"/>
              <a:cs typeface="+mj-cs"/>
            </a:endParaRPr>
          </a:p>
          <a:p>
            <a:pPr marL="1259586" lvl="1" indent="-857250">
              <a:buFont typeface="Wingdings" panose="05000000000000000000" pitchFamily="2" charset="2"/>
              <a:buChar char="ü"/>
            </a:pPr>
            <a:r>
              <a:rPr lang="he-IL" sz="8000" i="1" dirty="0">
                <a:latin typeface="+mj-lt"/>
                <a:ea typeface="+mj-ea"/>
                <a:cs typeface="+mj-cs"/>
              </a:rPr>
              <a:t> </a:t>
            </a:r>
            <a:r>
              <a:rPr lang="he-IL" sz="8000" i="1" dirty="0" err="1">
                <a:latin typeface="+mj-lt"/>
                <a:ea typeface="+mj-ea"/>
                <a:cs typeface="+mj-cs"/>
              </a:rPr>
              <a:t>מ.מפתח</a:t>
            </a:r>
            <a:endParaRPr lang="he-IL" sz="8000" i="1" dirty="0">
              <a:latin typeface="+mj-lt"/>
              <a:ea typeface="+mj-ea"/>
              <a:cs typeface="+mj-cs"/>
            </a:endParaRPr>
          </a:p>
          <a:p>
            <a:pPr marL="1259586" lvl="1" indent="-857250">
              <a:buFont typeface="Wingdings" panose="05000000000000000000" pitchFamily="2" charset="2"/>
              <a:buChar char="ü"/>
            </a:pPr>
            <a:endParaRPr lang="he-IL" sz="8000" i="1" dirty="0">
              <a:latin typeface="+mj-lt"/>
              <a:ea typeface="+mj-ea"/>
              <a:cs typeface="+mj-cs"/>
            </a:endParaRPr>
          </a:p>
          <a:p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 . כתיבה והפצה של סיכומי פגישות</a:t>
            </a:r>
          </a:p>
          <a:p>
            <a:endParaRPr lang="he-IL" sz="8000" i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4 .כללי עשה ואל תעשה</a:t>
            </a:r>
          </a:p>
          <a:p>
            <a:r>
              <a:rPr lang="he-IL" sz="8000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.   </a:t>
            </a:r>
            <a:endParaRPr lang="en-IL" sz="2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7842-7E9D-6737-A2DB-C5209DE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2810-157F-8ACA-F062-245630C37EEC}"/>
              </a:ext>
            </a:extLst>
          </p:cNvPr>
          <p:cNvSpPr/>
          <p:nvPr/>
        </p:nvSpPr>
        <p:spPr>
          <a:xfrm>
            <a:off x="5871882" y="1360472"/>
            <a:ext cx="5530126" cy="40439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CC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5000" i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על מה נדבר ???</a:t>
            </a:r>
          </a:p>
          <a:p>
            <a:pPr algn="ctr"/>
            <a:r>
              <a:rPr lang="he-IL" sz="5000" i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כלי ניהול מרכזיים</a:t>
            </a:r>
          </a:p>
          <a:p>
            <a:pPr algn="ctr"/>
            <a:r>
              <a:rPr lang="he-IL" sz="5000" i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חשובים מאוד בידי מנהל הפרויקט !!</a:t>
            </a:r>
            <a:endParaRPr lang="en-IL" sz="5000" i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5186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E3F8-A429-33E0-9E67-66BDAC30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סיכומי פ״ע, מנהלות, וועדות היגוי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D942D-663E-BA6A-4FB7-4395A397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36E3-5931-1667-2F99-FE3454CE74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היבטים טכנים החשובים בכתיבת סיכומים</a:t>
            </a:r>
            <a:endParaRPr lang="en-IL" sz="2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A06B509-D77A-67D0-16BB-DD5D51A3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07" y="529294"/>
            <a:ext cx="5878418" cy="60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0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E3F8-A429-33E0-9E67-66BDAC30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סיכומי פ״ע, מנהלות, וועדות היגוי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D942D-663E-BA6A-4FB7-4395A397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36E3-5931-1667-2F99-FE3454CE74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בקרת משימות ונושאים לטיפול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A0210F-9A36-1FEA-65A1-CAA227E4A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764"/>
            <a:ext cx="5191432" cy="64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E3F8-A429-33E0-9E67-66BDAC30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סיכומי פ״ע, מנהלות, וועדות היגוי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D942D-663E-BA6A-4FB7-4395A397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36E3-5931-1667-2F99-FE3454CE74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כלי ניהולי ושליטה ממדרגה ראשונה </a:t>
            </a:r>
            <a:endParaRPr lang="en-IL" sz="2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A05235-4847-C614-9D60-ED022140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58" y="1453599"/>
            <a:ext cx="3036454" cy="39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4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807" y="371382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4400" dirty="0"/>
              <a:t>4 .כללי עשה ואל תעשה</a:t>
            </a:r>
            <a:br>
              <a:rPr lang="he-IL" sz="4400" dirty="0"/>
            </a:br>
            <a:r>
              <a:rPr lang="he-IL" sz="4400" dirty="0"/>
              <a:t>בפגישות עם לקוח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כותרת משנה 8">
            <a:extLst>
              <a:ext uri="{FF2B5EF4-FFF2-40B4-BE49-F238E27FC236}">
                <a16:creationId xmlns:a16="http://schemas.microsoft.com/office/drawing/2014/main" id="{3E3C2DB3-25C4-42CD-9C7D-B0799C40F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47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CADFCB-3AF9-B84E-8B40-A06258D1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754F-DE43-4784-E28E-B918A4E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23E2E0F-33B5-6E02-5F2F-5622534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כללי עשה ואל תעשה בפגישות עם לקוח</a:t>
            </a:r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46344-C382-3E43-F4F9-C798536001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דרך ארץ</a:t>
            </a:r>
            <a:endParaRPr lang="en-IL" sz="24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CC412-9FB7-FE29-3205-836E979C3175}"/>
              </a:ext>
            </a:extLst>
          </p:cNvPr>
          <p:cNvSpPr/>
          <p:nvPr/>
        </p:nvSpPr>
        <p:spPr>
          <a:xfrm>
            <a:off x="8681266" y="2407444"/>
            <a:ext cx="3333672" cy="329470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1"/>
                </a:solidFill>
              </a:rPr>
              <a:t>נימוסים, דרך ארץ, התנהגות מכבדת אין ״שכונה״ אנו מייצגים חברה מכובדת וגדולה = דגש על ״איך אומרים״ ולא רק על ״מה אומרים״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3935D-3D82-D7B1-60F7-2BD3CA948D88}"/>
              </a:ext>
            </a:extLst>
          </p:cNvPr>
          <p:cNvSpPr/>
          <p:nvPr/>
        </p:nvSpPr>
        <p:spPr>
          <a:xfrm>
            <a:off x="9125453" y="391624"/>
            <a:ext cx="1824129" cy="17938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1"/>
                </a:solidFill>
              </a:rPr>
              <a:t>הגעה בהופעה מסודרת 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5AE071-DB8E-0924-5A8B-BDD226F879A8}"/>
              </a:ext>
            </a:extLst>
          </p:cNvPr>
          <p:cNvSpPr/>
          <p:nvPr/>
        </p:nvSpPr>
        <p:spPr>
          <a:xfrm>
            <a:off x="6011569" y="876591"/>
            <a:ext cx="2004920" cy="19716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1"/>
                </a:solidFill>
              </a:rPr>
              <a:t>הגעה בזמן = רבע שעה קודם</a:t>
            </a:r>
            <a:endParaRPr lang="en-IL" sz="2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865579-89F9-E72E-C149-90B3E6C1AF26}"/>
              </a:ext>
            </a:extLst>
          </p:cNvPr>
          <p:cNvSpPr/>
          <p:nvPr/>
        </p:nvSpPr>
        <p:spPr>
          <a:xfrm>
            <a:off x="6327953" y="4350395"/>
            <a:ext cx="2292158" cy="22653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000" dirty="0">
                <a:solidFill>
                  <a:schemeClr val="tx1"/>
                </a:solidFill>
              </a:rPr>
              <a:t>לא פוגעים בכבודו של מנהל לקוח בנוכחות עובדיו!!!!</a:t>
            </a:r>
          </a:p>
        </p:txBody>
      </p:sp>
    </p:spTree>
    <p:extLst>
      <p:ext uri="{BB962C8B-B14F-4D97-AF65-F5344CB8AC3E}">
        <p14:creationId xmlns:p14="http://schemas.microsoft.com/office/powerpoint/2010/main" val="1486841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DE131A-3EBF-F466-D93B-0E474C5A14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גם הלקוח רוצה להנות מהמסע, ולא לסבול</a:t>
            </a:r>
            <a:endParaRPr lang="en-IL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ADA5A-9E3A-09FB-3478-12DCFF5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754F-DE43-4784-E28E-B918A4E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23E2E0F-33B5-6E02-5F2F-5622534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כללי עשה ואל תעשה בפגישות עם לקוח</a:t>
            </a:r>
            <a:endParaRPr lang="en-I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0031E7-9166-56E3-75D5-02029E33887F}"/>
              </a:ext>
            </a:extLst>
          </p:cNvPr>
          <p:cNvSpPr/>
          <p:nvPr/>
        </p:nvSpPr>
        <p:spPr>
          <a:xfrm>
            <a:off x="6108192" y="1224727"/>
            <a:ext cx="4395213" cy="43438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רוח הישיבה, וייב חיובי, שיתופיות, שקיפות, הוגנות, סובלנות, מחמאות למי שמגיע </a:t>
            </a:r>
            <a:r>
              <a:rPr lang="he-IL" sz="2400" dirty="0" err="1">
                <a:solidFill>
                  <a:schemeClr val="tx1"/>
                </a:solidFill>
              </a:rPr>
              <a:t>שמגיע</a:t>
            </a:r>
            <a:r>
              <a:rPr lang="he-IL" sz="2400" dirty="0">
                <a:solidFill>
                  <a:schemeClr val="tx1"/>
                </a:solidFill>
              </a:rPr>
              <a:t> –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 שלקוח מרגיש בנוח, מחייך, ולא מאויים הוא קל להתפשר...</a:t>
            </a:r>
          </a:p>
        </p:txBody>
      </p:sp>
    </p:spTree>
    <p:extLst>
      <p:ext uri="{BB962C8B-B14F-4D97-AF65-F5344CB8AC3E}">
        <p14:creationId xmlns:p14="http://schemas.microsoft.com/office/powerpoint/2010/main" val="361747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91F67F-F358-C217-EAFB-6142FB6D7A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"לא ליפול על טכנולוגית מצגות"</a:t>
            </a:r>
            <a:endParaRPr lang="en-IL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24570-E487-0ECB-ABB1-6B7898DB1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754F-DE43-4784-E28E-B918A4E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23E2E0F-33B5-6E02-5F2F-5622534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כללי עשה ואל תעשה בפגישות עם לקוח</a:t>
            </a:r>
            <a:endParaRPr lang="en-I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5F73EE-2382-8D0F-3873-6C1BFFE71711}"/>
              </a:ext>
            </a:extLst>
          </p:cNvPr>
          <p:cNvSpPr/>
          <p:nvPr/>
        </p:nvSpPr>
        <p:spPr>
          <a:xfrm>
            <a:off x="5432329" y="3143251"/>
            <a:ext cx="3054445" cy="30187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הגעה עם כל הקבצים הנדרשים מוכנים </a:t>
            </a:r>
            <a:endParaRPr lang="en-IL" sz="2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C1620A-0072-9359-E7D3-295F2FFE8A0B}"/>
              </a:ext>
            </a:extLst>
          </p:cNvPr>
          <p:cNvSpPr/>
          <p:nvPr/>
        </p:nvSpPr>
        <p:spPr>
          <a:xfrm>
            <a:off x="8124825" y="628713"/>
            <a:ext cx="3522582" cy="34814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להתחבר קודם -  למנוע סיפורי חיבורי</a:t>
            </a:r>
            <a:r>
              <a:rPr lang="en-US" sz="2400" dirty="0">
                <a:solidFill>
                  <a:schemeClr val="tx1"/>
                </a:solidFill>
              </a:rPr>
              <a:t>HDMI </a:t>
            </a:r>
            <a:r>
              <a:rPr lang="he-IL" sz="2400" dirty="0">
                <a:solidFill>
                  <a:schemeClr val="tx1"/>
                </a:solidFill>
              </a:rPr>
              <a:t>וקונקטורים</a:t>
            </a:r>
          </a:p>
        </p:txBody>
      </p:sp>
    </p:spTree>
    <p:extLst>
      <p:ext uri="{BB962C8B-B14F-4D97-AF65-F5344CB8AC3E}">
        <p14:creationId xmlns:p14="http://schemas.microsoft.com/office/powerpoint/2010/main" val="10062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77A01C-9C27-76E5-5465-4EF54CF7C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פיצוצי ישיבות כאסטרטגיה וככלי ניהולי </a:t>
            </a:r>
            <a:r>
              <a:rPr lang="he-IL" sz="2400" dirty="0">
                <a:solidFill>
                  <a:srgbClr val="00B0F0"/>
                </a:solidFill>
              </a:rPr>
              <a:t>למתקדמים</a:t>
            </a:r>
            <a:endParaRPr lang="en-IL" sz="2400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BF4CC4-D440-B269-B985-39D88622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754F-DE43-4784-E28E-B918A4E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23E2E0F-33B5-6E02-5F2F-5622534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כללי עשה ואל תעשה בפגישות עם לקוח</a:t>
            </a:r>
            <a:endParaRPr lang="en-I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BA02D6-FF53-AB25-7229-39F1961D1B82}"/>
              </a:ext>
            </a:extLst>
          </p:cNvPr>
          <p:cNvSpPr/>
          <p:nvPr/>
        </p:nvSpPr>
        <p:spPr>
          <a:xfrm>
            <a:off x="6591300" y="1728314"/>
            <a:ext cx="3441603" cy="340137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 האם עושים פיצוצים בישיבה??</a:t>
            </a:r>
          </a:p>
        </p:txBody>
      </p:sp>
    </p:spTree>
    <p:extLst>
      <p:ext uri="{BB962C8B-B14F-4D97-AF65-F5344CB8AC3E}">
        <p14:creationId xmlns:p14="http://schemas.microsoft.com/office/powerpoint/2010/main" val="3192618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928AB-D0A1-4263-27EA-32632EA66A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>
                <a:solidFill>
                  <a:srgbClr val="00B0F0"/>
                </a:solidFill>
              </a:rPr>
              <a:t>למתקדמים</a:t>
            </a:r>
            <a:r>
              <a:rPr lang="he-IL" sz="2400" dirty="0"/>
              <a:t> - מינוי הצופה</a:t>
            </a:r>
            <a:endParaRPr lang="en-IL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D95A7-010D-E7EF-23B6-E998A7C1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2754F-DE43-4784-E28E-B918A4EF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23E2E0F-33B5-6E02-5F2F-56225345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כללי עשה ואל תעשה בפגישות עם לקוח</a:t>
            </a:r>
            <a:endParaRPr lang="en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F46899-D785-381A-982C-21BB4E9BE0C0}"/>
              </a:ext>
            </a:extLst>
          </p:cNvPr>
          <p:cNvSpPr/>
          <p:nvPr/>
        </p:nvSpPr>
        <p:spPr>
          <a:xfrm>
            <a:off x="6429847" y="1574978"/>
            <a:ext cx="3751904" cy="370804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he-IL" sz="2400" dirty="0">
                <a:solidFill>
                  <a:schemeClr val="tx1"/>
                </a:solidFill>
              </a:rPr>
              <a:t>מינוי אחד מחברי הצוות שכל מה שעושה הוא צופה ומסתכל על שפת גוף של נציגי הלקוח</a:t>
            </a:r>
          </a:p>
        </p:txBody>
      </p:sp>
    </p:spTree>
    <p:extLst>
      <p:ext uri="{BB962C8B-B14F-4D97-AF65-F5344CB8AC3E}">
        <p14:creationId xmlns:p14="http://schemas.microsoft.com/office/powerpoint/2010/main" val="611218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472" y="1807886"/>
            <a:ext cx="5670487" cy="42689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br>
              <a:rPr lang="he-IL" b="0" i="1" kern="1200" cap="none" baseline="0" dirty="0">
                <a:latin typeface="+mj-lt"/>
                <a:ea typeface="+mj-ea"/>
                <a:cs typeface="+mj-cs"/>
              </a:rPr>
            </a:br>
            <a:r>
              <a:rPr lang="he-IL" dirty="0"/>
              <a:t>האם </a:t>
            </a:r>
            <a:r>
              <a:rPr lang="he-IL" dirty="0" err="1"/>
              <a:t>הכל</a:t>
            </a:r>
            <a:r>
              <a:rPr lang="he-IL" dirty="0"/>
              <a:t> ברור?</a:t>
            </a:r>
            <a:br>
              <a:rPr lang="he-IL" dirty="0"/>
            </a:br>
            <a:br>
              <a:rPr lang="he-IL" dirty="0"/>
            </a:br>
            <a:r>
              <a:rPr lang="he-IL" dirty="0"/>
              <a:t>שאלות?</a:t>
            </a:r>
            <a:br>
              <a:rPr lang="he-IL" dirty="0"/>
            </a:br>
            <a:br>
              <a:rPr lang="he-IL" dirty="0"/>
            </a:br>
            <a:r>
              <a:rPr lang="he-IL" b="0" i="1" kern="1200" cap="none" baseline="0" dirty="0">
                <a:latin typeface="+mj-lt"/>
                <a:ea typeface="+mj-ea"/>
                <a:cs typeface="+mj-cs"/>
              </a:rPr>
              <a:t>תודה רבה</a:t>
            </a:r>
            <a:br>
              <a:rPr lang="he-IL" b="0" i="1" kern="1200" cap="none" baseline="0" dirty="0">
                <a:latin typeface="+mj-lt"/>
                <a:ea typeface="+mj-ea"/>
                <a:cs typeface="+mj-cs"/>
              </a:rPr>
            </a:br>
            <a:br>
              <a:rPr lang="he-IL" b="0" i="1" kern="1200" cap="none" baseline="0" dirty="0">
                <a:latin typeface="+mj-lt"/>
                <a:ea typeface="+mj-ea"/>
                <a:cs typeface="+mj-cs"/>
              </a:rPr>
            </a:br>
            <a:br>
              <a:rPr lang="he-IL" b="0" i="1" kern="1200" cap="none" baseline="0" dirty="0">
                <a:latin typeface="+mj-lt"/>
                <a:ea typeface="+mj-ea"/>
                <a:cs typeface="+mj-cs"/>
              </a:rPr>
            </a:br>
            <a:endParaRPr lang="he-IL" b="0" i="1" kern="1200" cap="none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67666" y="4151085"/>
            <a:ext cx="4633806" cy="1591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 rtl="1">
              <a:spcAft>
                <a:spcPts val="600"/>
              </a:spcAft>
            </a:pPr>
            <a:endParaRPr lang="en-US" sz="3600" b="0" i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3D2E340-0663-474B-992C-9192B5C45E57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3" name="Graphic 2" descr="Woman with hands together">
            <a:extLst>
              <a:ext uri="{FF2B5EF4-FFF2-40B4-BE49-F238E27FC236}">
                <a16:creationId xmlns:a16="http://schemas.microsoft.com/office/drawing/2014/main" id="{82953E58-395C-4EA5-8A63-F195FF50C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9481" y="1471461"/>
            <a:ext cx="2670175" cy="24709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44B68-2C58-4938-8386-D7E4993885E8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971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407" y="523782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4400" dirty="0"/>
              <a:t>1 .שגרות ניהול פנים </a:t>
            </a:r>
            <a:r>
              <a:rPr lang="he-IL" sz="4400" dirty="0" err="1"/>
              <a:t>פרויקטאליות</a:t>
            </a:r>
            <a:br>
              <a:rPr lang="he-IL" sz="4400" dirty="0"/>
            </a:br>
            <a:r>
              <a:rPr lang="he-IL" sz="4400" dirty="0">
                <a:solidFill>
                  <a:srgbClr val="FFFF00"/>
                </a:solidFill>
              </a:rPr>
              <a:t>פגישות 1:1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כותרת משנה 8">
            <a:extLst>
              <a:ext uri="{FF2B5EF4-FFF2-40B4-BE49-F238E27FC236}">
                <a16:creationId xmlns:a16="http://schemas.microsoft.com/office/drawing/2014/main" id="{3E3C2DB3-25C4-42CD-9C7D-B0799C40F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6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ADC97-FA82-BF00-A708-21721D205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47" y="1783976"/>
            <a:ext cx="4737938" cy="2855913"/>
          </a:xfrm>
        </p:spPr>
        <p:txBody>
          <a:bodyPr>
            <a:normAutofit/>
          </a:bodyPr>
          <a:lstStyle/>
          <a:p>
            <a:r>
              <a:rPr lang="he-IL" sz="2600" dirty="0"/>
              <a:t>פגישות 1:1 עם חברי הצוות</a:t>
            </a:r>
          </a:p>
          <a:p>
            <a:r>
              <a:rPr lang="he-IL" sz="2600" b="1" dirty="0">
                <a:solidFill>
                  <a:srgbClr val="0070C0"/>
                </a:solidFill>
              </a:rPr>
              <a:t>כלי ניהולי ממעלה ראשונה מספר 1 בידי מנהל הפרויקט </a:t>
            </a:r>
            <a:endParaRPr lang="en-IL" sz="26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7842-7E9D-6737-A2DB-C5209DE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4</a:t>
            </a:fld>
            <a:endParaRPr lang="en-US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056B94-CAE7-2A58-CF7A-C2727DB1601E}"/>
              </a:ext>
            </a:extLst>
          </p:cNvPr>
          <p:cNvGrpSpPr/>
          <p:nvPr/>
        </p:nvGrpSpPr>
        <p:grpSpPr>
          <a:xfrm>
            <a:off x="6029325" y="1133475"/>
            <a:ext cx="4543425" cy="4543425"/>
            <a:chOff x="6029325" y="1133475"/>
            <a:chExt cx="4543425" cy="4543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972810-157F-8ACA-F062-245630C37EEC}"/>
                </a:ext>
              </a:extLst>
            </p:cNvPr>
            <p:cNvSpPr/>
            <p:nvPr/>
          </p:nvSpPr>
          <p:spPr>
            <a:xfrm rot="18879524">
              <a:off x="6335398" y="1360472"/>
              <a:ext cx="3940800" cy="4043942"/>
            </a:xfrm>
            <a:prstGeom prst="rect">
              <a:avLst/>
            </a:prstGeom>
            <a:solidFill>
              <a:srgbClr val="DCCDDB"/>
            </a:solidFill>
            <a:ln>
              <a:solidFill>
                <a:srgbClr val="DCC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1495B9D-56B6-C77B-718A-B525ACACC18C}"/>
                </a:ext>
              </a:extLst>
            </p:cNvPr>
            <p:cNvSpPr/>
            <p:nvPr/>
          </p:nvSpPr>
          <p:spPr>
            <a:xfrm>
              <a:off x="6029325" y="1133475"/>
              <a:ext cx="4543425" cy="4543425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200" dirty="0"/>
                <a:t>פגישות קבועות 1/1 </a:t>
              </a:r>
            </a:p>
            <a:p>
              <a:pPr algn="ctr"/>
              <a:endParaRPr lang="he-IL" sz="3200" dirty="0"/>
            </a:p>
            <a:p>
              <a:pPr algn="ctr"/>
              <a:r>
                <a:rPr lang="he-IL" sz="3200" dirty="0"/>
                <a:t>עם מי ??? </a:t>
              </a:r>
            </a:p>
            <a:p>
              <a:pPr algn="ctr"/>
              <a:r>
                <a:rPr lang="he-IL" sz="3200" dirty="0"/>
                <a:t>מנהל פיתוח, מנתח מערכות, תכניתנים</a:t>
              </a:r>
            </a:p>
            <a:p>
              <a:pPr algn="ctr"/>
              <a:endParaRPr lang="he-IL" sz="3200" dirty="0"/>
            </a:p>
            <a:p>
              <a:pPr algn="ctr"/>
              <a:r>
                <a:rPr lang="he-IL" sz="3200" dirty="0"/>
                <a:t>תדירות :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8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ADC97-FA82-BF00-A708-21721D205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600" dirty="0"/>
              <a:t>פגישות 1:1 עם חברי הצוות</a:t>
            </a:r>
            <a:endParaRPr lang="en-IL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7842-7E9D-6737-A2DB-C5209DE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5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F23537-D09A-2931-4A3F-F89C422CC45E}"/>
              </a:ext>
            </a:extLst>
          </p:cNvPr>
          <p:cNvGrpSpPr/>
          <p:nvPr/>
        </p:nvGrpSpPr>
        <p:grpSpPr>
          <a:xfrm>
            <a:off x="6029325" y="1133475"/>
            <a:ext cx="4543425" cy="4543425"/>
            <a:chOff x="6029325" y="1133475"/>
            <a:chExt cx="4543425" cy="4543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4A2317-7C00-669B-DCFF-2319D0F7C3C7}"/>
                </a:ext>
              </a:extLst>
            </p:cNvPr>
            <p:cNvSpPr/>
            <p:nvPr/>
          </p:nvSpPr>
          <p:spPr>
            <a:xfrm rot="18879524">
              <a:off x="6335398" y="1360472"/>
              <a:ext cx="3940800" cy="4043942"/>
            </a:xfrm>
            <a:prstGeom prst="rect">
              <a:avLst/>
            </a:prstGeom>
            <a:solidFill>
              <a:srgbClr val="DCCDDB"/>
            </a:solidFill>
            <a:ln>
              <a:solidFill>
                <a:srgbClr val="DCC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033489-691F-4888-4A4D-08F8B9D72894}"/>
                </a:ext>
              </a:extLst>
            </p:cNvPr>
            <p:cNvSpPr/>
            <p:nvPr/>
          </p:nvSpPr>
          <p:spPr>
            <a:xfrm>
              <a:off x="6029325" y="1133475"/>
              <a:ext cx="4543425" cy="4543425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200" dirty="0"/>
                <a:t>פגישות מהיום למחר - האם אומרים מה נושא הפגישה?</a:t>
              </a:r>
            </a:p>
          </p:txBody>
        </p:sp>
      </p:grpSp>
      <p:sp>
        <p:nvSpPr>
          <p:cNvPr id="6" name="כותרת 5">
            <a:extLst>
              <a:ext uri="{FF2B5EF4-FFF2-40B4-BE49-F238E27FC236}">
                <a16:creationId xmlns:a16="http://schemas.microsoft.com/office/drawing/2014/main" id="{266F3F42-1EAB-40EE-BB39-97DAE9B8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83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ADC97-FA82-BF00-A708-21721D205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600" dirty="0"/>
              <a:t>פגישות 1:1 עם חברי הצוות</a:t>
            </a:r>
            <a:endParaRPr lang="en-IL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7842-7E9D-6737-A2DB-C5209DE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6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D0CE7-3E36-1A59-84B7-30DC399A337A}"/>
              </a:ext>
            </a:extLst>
          </p:cNvPr>
          <p:cNvGrpSpPr/>
          <p:nvPr/>
        </p:nvGrpSpPr>
        <p:grpSpPr>
          <a:xfrm>
            <a:off x="6029325" y="1133475"/>
            <a:ext cx="4543425" cy="4543425"/>
            <a:chOff x="6029325" y="1133475"/>
            <a:chExt cx="4543425" cy="4543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2B6771-6719-7FCB-6FF0-31C974B4C572}"/>
                </a:ext>
              </a:extLst>
            </p:cNvPr>
            <p:cNvSpPr/>
            <p:nvPr/>
          </p:nvSpPr>
          <p:spPr>
            <a:xfrm rot="18879524">
              <a:off x="6335398" y="1360472"/>
              <a:ext cx="3940800" cy="4043942"/>
            </a:xfrm>
            <a:prstGeom prst="rect">
              <a:avLst/>
            </a:prstGeom>
            <a:solidFill>
              <a:srgbClr val="DCCDDB"/>
            </a:solidFill>
            <a:ln>
              <a:solidFill>
                <a:srgbClr val="DCC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60BDDC-1BC0-2F25-D71E-4A6B5C5CC1E8}"/>
                </a:ext>
              </a:extLst>
            </p:cNvPr>
            <p:cNvSpPr/>
            <p:nvPr/>
          </p:nvSpPr>
          <p:spPr>
            <a:xfrm>
              <a:off x="6029325" y="1133475"/>
              <a:ext cx="4543425" cy="4543425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200" dirty="0"/>
                <a:t>איפה נפגשים ?</a:t>
              </a:r>
            </a:p>
            <a:p>
              <a:pPr algn="ctr"/>
              <a:r>
                <a:rPr lang="he-IL" sz="3200" dirty="0"/>
                <a:t> מתי נפגשים במשרד? </a:t>
              </a:r>
            </a:p>
            <a:p>
              <a:pPr algn="ctr"/>
              <a:r>
                <a:rPr lang="he-IL" sz="3200" dirty="0"/>
                <a:t>מתי בקפה?</a:t>
              </a:r>
            </a:p>
            <a:p>
              <a:pPr algn="ctr"/>
              <a:r>
                <a:rPr lang="he-IL" sz="3200" dirty="0"/>
                <a:t> ומתי בארוחת צהרים?</a:t>
              </a:r>
            </a:p>
          </p:txBody>
        </p:sp>
      </p:grpSp>
      <p:sp>
        <p:nvSpPr>
          <p:cNvPr id="6" name="כותרת 5">
            <a:extLst>
              <a:ext uri="{FF2B5EF4-FFF2-40B4-BE49-F238E27FC236}">
                <a16:creationId xmlns:a16="http://schemas.microsoft.com/office/drawing/2014/main" id="{BE8C9BE3-D1D4-4CA3-8138-5A642056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94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1ADC97-FA82-BF00-A708-21721D205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600" dirty="0"/>
              <a:t>פגישות 1:1 עם חבר הצוות</a:t>
            </a:r>
            <a:endParaRPr lang="en-IL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77842-7E9D-6737-A2DB-C5209DE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7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F28B5-40BD-E73D-69C4-B00D11140FFB}"/>
              </a:ext>
            </a:extLst>
          </p:cNvPr>
          <p:cNvGrpSpPr/>
          <p:nvPr/>
        </p:nvGrpSpPr>
        <p:grpSpPr>
          <a:xfrm>
            <a:off x="6029325" y="1133475"/>
            <a:ext cx="4543425" cy="4543425"/>
            <a:chOff x="6029325" y="1133475"/>
            <a:chExt cx="4543425" cy="4543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F88429-0C13-2AEA-9544-AF0D35411127}"/>
                </a:ext>
              </a:extLst>
            </p:cNvPr>
            <p:cNvSpPr/>
            <p:nvPr/>
          </p:nvSpPr>
          <p:spPr>
            <a:xfrm rot="18879524">
              <a:off x="6335398" y="1360472"/>
              <a:ext cx="3940800" cy="4043942"/>
            </a:xfrm>
            <a:prstGeom prst="rect">
              <a:avLst/>
            </a:prstGeom>
            <a:solidFill>
              <a:srgbClr val="DCCDDB"/>
            </a:solidFill>
            <a:ln>
              <a:solidFill>
                <a:srgbClr val="DCC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DE69CA-FE02-51B8-0C55-1C9A92822ED1}"/>
                </a:ext>
              </a:extLst>
            </p:cNvPr>
            <p:cNvSpPr/>
            <p:nvPr/>
          </p:nvSpPr>
          <p:spPr>
            <a:xfrm>
              <a:off x="6029325" y="1133475"/>
              <a:ext cx="4543425" cy="4543425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 sz="3200" dirty="0"/>
                <a:t>מה אומרים ב 1:1 שלא אומרים בישיבת צוות?</a:t>
              </a:r>
            </a:p>
            <a:p>
              <a:pPr algn="ctr"/>
              <a:endParaRPr lang="he-IL" sz="3200" dirty="0"/>
            </a:p>
            <a:p>
              <a:pPr algn="ctr"/>
              <a:r>
                <a:rPr lang="he-IL" sz="3200" dirty="0"/>
                <a:t>מה אומרים בישיבות צוות שלא אומרים ב 1:1 ? 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90631-7987-425D-88D7-8DD02165901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429997" y="569067"/>
            <a:ext cx="1264027" cy="25237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כותרת 7">
            <a:extLst>
              <a:ext uri="{FF2B5EF4-FFF2-40B4-BE49-F238E27FC236}">
                <a16:creationId xmlns:a16="http://schemas.microsoft.com/office/drawing/2014/main" id="{35FA1D94-C13C-4DB0-BB22-FDB3D9D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8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407" y="523782"/>
            <a:ext cx="7196866" cy="5468297"/>
          </a:xfrm>
        </p:spPr>
        <p:txBody>
          <a:bodyPr anchor="ctr">
            <a:normAutofit/>
          </a:bodyPr>
          <a:lstStyle/>
          <a:p>
            <a:pPr algn="r"/>
            <a:r>
              <a:rPr lang="he-IL" sz="4400" dirty="0"/>
              <a:t>1 .שגרות ניהול פנים </a:t>
            </a:r>
            <a:r>
              <a:rPr lang="he-IL" sz="4400" dirty="0" err="1"/>
              <a:t>פרויקטאליות</a:t>
            </a:r>
            <a:br>
              <a:rPr lang="he-IL" sz="4400" dirty="0"/>
            </a:br>
            <a:r>
              <a:rPr lang="he-IL" sz="4400" dirty="0">
                <a:solidFill>
                  <a:srgbClr val="FFFF00"/>
                </a:solidFill>
              </a:rPr>
              <a:t>ישיבת צוות שבועית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D260-AE6B-453E-B53C-011312AF894D}"/>
              </a:ext>
            </a:extLst>
          </p:cNvPr>
          <p:cNvSpPr/>
          <p:nvPr/>
        </p:nvSpPr>
        <p:spPr>
          <a:xfrm>
            <a:off x="11410765" y="0"/>
            <a:ext cx="781235" cy="1047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9" name="כותרת משנה 8">
            <a:extLst>
              <a:ext uri="{FF2B5EF4-FFF2-40B4-BE49-F238E27FC236}">
                <a16:creationId xmlns:a16="http://schemas.microsoft.com/office/drawing/2014/main" id="{3E3C2DB3-25C4-42CD-9C7D-B0799C40F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65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E748C-CF28-45D7-AC5F-7560F9E9ED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he-IL" sz="2400" dirty="0"/>
              <a:t>ניהול אפקטיבי של ישיבות צוות פנים פרויקטאליות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310B-3558-409A-851B-3C3B3150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86F78A-1D1F-44B0-BB34-1954ECAD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718" y="559678"/>
            <a:ext cx="4667624" cy="991216"/>
          </a:xfrm>
        </p:spPr>
        <p:txBody>
          <a:bodyPr>
            <a:normAutofit fontScale="90000"/>
          </a:bodyPr>
          <a:lstStyle/>
          <a:p>
            <a:r>
              <a:rPr lang="he-IL" dirty="0"/>
              <a:t>שגרות ניהול פנים </a:t>
            </a:r>
            <a:r>
              <a:rPr lang="he-IL" dirty="0" err="1"/>
              <a:t>פרויקטאליות</a:t>
            </a:r>
            <a:endParaRPr lang="en-I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7FB521-7575-B048-095B-12471FB33F51}"/>
              </a:ext>
            </a:extLst>
          </p:cNvPr>
          <p:cNvGrpSpPr/>
          <p:nvPr/>
        </p:nvGrpSpPr>
        <p:grpSpPr>
          <a:xfrm>
            <a:off x="5588801" y="328720"/>
            <a:ext cx="5437558" cy="6028291"/>
            <a:chOff x="5478092" y="214421"/>
            <a:chExt cx="5119405" cy="47479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560D216-4372-4BF5-8B90-B866AD550FEA}"/>
                </a:ext>
              </a:extLst>
            </p:cNvPr>
            <p:cNvSpPr/>
            <p:nvPr/>
          </p:nvSpPr>
          <p:spPr>
            <a:xfrm>
              <a:off x="5478095" y="214421"/>
              <a:ext cx="5119402" cy="69051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dirty="0"/>
                <a:t>הכנת אג׳נדה מראש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5DA2E1-5F0C-C2C7-C0A9-C1BB49C67491}"/>
                </a:ext>
              </a:extLst>
            </p:cNvPr>
            <p:cNvSpPr/>
            <p:nvPr/>
          </p:nvSpPr>
          <p:spPr>
            <a:xfrm>
              <a:off x="5478094" y="2243149"/>
              <a:ext cx="5119402" cy="69051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dirty="0"/>
                <a:t>כתיבת סיכום והפצתו - סיכום פעולות לביצוע, לא פרוטוקול!!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1C1E8F-A280-FA2B-D9BA-995B0676902B}"/>
                </a:ext>
              </a:extLst>
            </p:cNvPr>
            <p:cNvSpPr/>
            <p:nvPr/>
          </p:nvSpPr>
          <p:spPr>
            <a:xfrm>
              <a:off x="5478095" y="1228785"/>
              <a:ext cx="5119402" cy="69051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dirty="0"/>
                <a:t>כל פגישה מתחילה מעיון ובקרה של נושאים לטיפול ממפגש קודם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42A06C-048E-9D68-3AED-D69074233BDD}"/>
                </a:ext>
              </a:extLst>
            </p:cNvPr>
            <p:cNvSpPr/>
            <p:nvPr/>
          </p:nvSpPr>
          <p:spPr>
            <a:xfrm>
              <a:off x="5478093" y="3257513"/>
              <a:ext cx="5119402" cy="69051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dirty="0"/>
                <a:t>רוח הישיבה , וייב חיובי, שיתופיות שקיפות, הוגנות, סובלנות, מחמאות למי שמגיע 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6ACA78-DFAF-FD1C-FCDB-4BF74CBFC0A4}"/>
                </a:ext>
              </a:extLst>
            </p:cNvPr>
            <p:cNvSpPr/>
            <p:nvPr/>
          </p:nvSpPr>
          <p:spPr>
            <a:xfrm>
              <a:off x="5478092" y="4271877"/>
              <a:ext cx="5119402" cy="69051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2000" dirty="0"/>
                <a:t>ציון אבני דרך - סיום אפיון, סיום פיתוח, סיום בדיקות ואפילו עוגה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337AC6F-B9A5-45FF-A314-740DE500712C}"/>
              </a:ext>
            </a:extLst>
          </p:cNvPr>
          <p:cNvSpPr/>
          <p:nvPr/>
        </p:nvSpPr>
        <p:spPr>
          <a:xfrm>
            <a:off x="1003865" y="1438417"/>
            <a:ext cx="37353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3200" b="1" dirty="0">
                <a:solidFill>
                  <a:srgbClr val="0070C0"/>
                </a:solidFill>
              </a:rPr>
              <a:t>כלי ניהולי ( מספר 2 ) </a:t>
            </a:r>
          </a:p>
          <a:p>
            <a:pPr algn="r" rtl="1"/>
            <a:r>
              <a:rPr lang="he-IL" sz="3200" b="1" dirty="0">
                <a:solidFill>
                  <a:srgbClr val="0070C0"/>
                </a:solidFill>
              </a:rPr>
              <a:t>ממעלה ראשונה</a:t>
            </a:r>
          </a:p>
          <a:p>
            <a:pPr algn="r" rtl="1"/>
            <a:r>
              <a:rPr lang="he-IL" sz="3200" b="1" dirty="0">
                <a:solidFill>
                  <a:srgbClr val="0070C0"/>
                </a:solidFill>
              </a:rPr>
              <a:t>בידי מנהל הפרויקט </a:t>
            </a:r>
            <a:endParaRPr lang="en-IL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1114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Custom 1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030A0"/>
      </a:accent3>
      <a:accent4>
        <a:srgbClr val="CC0099"/>
      </a:accent4>
      <a:accent5>
        <a:srgbClr val="9A3286"/>
      </a:accent5>
      <a:accent6>
        <a:srgbClr val="9900CC"/>
      </a:accent6>
      <a:hlink>
        <a:srgbClr val="762EB1"/>
      </a:hlink>
      <a:folHlink>
        <a:srgbClr val="CC00FF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win32_fixed.potx" id="{CF094E1D-DD3F-4B88-853B-B22D3B2DB0B1}" vid="{887934D9-778B-4E95-9B07-31F217C0A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F4DF68E6C1340A8E1A8D78BBA673F" ma:contentTypeVersion="4" ma:contentTypeDescription="Create a new document." ma:contentTypeScope="" ma:versionID="3344cb0252f9ece4f1a76eaacd1cac6c">
  <xsd:schema xmlns:xsd="http://www.w3.org/2001/XMLSchema" xmlns:xs="http://www.w3.org/2001/XMLSchema" xmlns:p="http://schemas.microsoft.com/office/2006/metadata/properties" xmlns:ns3="38cef522-ab54-4cef-a226-8be394aeb9fc" targetNamespace="http://schemas.microsoft.com/office/2006/metadata/properties" ma:root="true" ma:fieldsID="9c7a9f707490d916acbf9f701272c4ac" ns3:_="">
    <xsd:import namespace="38cef522-ab54-4cef-a226-8be394aeb9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ef522-ab54-4cef-a226-8be394aeb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8C552-F495-4287-A16F-D6164E4B9AC9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38cef522-ab54-4cef-a226-8be394aeb9fc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AA88069-3AB4-458C-BD99-D0DDEC48D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cef522-ab54-4cef-a226-8be394aeb9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9D060C-A27B-4FD1-B20B-175E53BDE4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13776</TotalTime>
  <Words>969</Words>
  <Application>Microsoft Office PowerPoint</Application>
  <PresentationFormat>מסך רחב</PresentationFormat>
  <Paragraphs>194</Paragraphs>
  <Slides>29</Slides>
  <Notes>27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Schoolbook</vt:lpstr>
      <vt:lpstr>Corbel</vt:lpstr>
      <vt:lpstr>Gisha</vt:lpstr>
      <vt:lpstr>Miriam</vt:lpstr>
      <vt:lpstr>Wingdings</vt:lpstr>
      <vt:lpstr>Headlines</vt:lpstr>
      <vt:lpstr>שגרות ניהול ובקרה בניהול פרויקטים   מפגש מספר 10    ניהול אפקטיבי של פגישות, ישיבות, דיונים  ובקרת פרויקטלאית</vt:lpstr>
      <vt:lpstr>מצגת של PowerPoint‏</vt:lpstr>
      <vt:lpstr>1 .שגרות ניהול פנים פרויקטאליות פגישות 1:1</vt:lpstr>
      <vt:lpstr>מצגת של PowerPoint‏</vt:lpstr>
      <vt:lpstr>מצגת של PowerPoint‏</vt:lpstr>
      <vt:lpstr>מצגת של PowerPoint‏</vt:lpstr>
      <vt:lpstr>מצגת של PowerPoint‏</vt:lpstr>
      <vt:lpstr>1 .שגרות ניהול פנים פרויקטאליות ישיבת צוות שבועית </vt:lpstr>
      <vt:lpstr>שגרות ניהול פנים פרויקטאליות</vt:lpstr>
      <vt:lpstr>שגרות ניהול פנים פרויקטאליות</vt:lpstr>
      <vt:lpstr>2 .שגרות ניהול חוץ ניהול אפקטיבי  של מוסדות הפרויקט כלי ניהולי ממעלה ראשונה  בידי מנהל הפרויקט  </vt:lpstr>
      <vt:lpstr>שגרות ניהול חוץ</vt:lpstr>
      <vt:lpstr> שגרות ניהול חוץ- מנהלות, וועדות היגוי</vt:lpstr>
      <vt:lpstr> שגרות ניהול חוץ</vt:lpstr>
      <vt:lpstr> שגרות ניהול חוץ</vt:lpstr>
      <vt:lpstr> שגרות ניהול חוץ</vt:lpstr>
      <vt:lpstr> שגרות ניהול חוץ</vt:lpstr>
      <vt:lpstr>2 .שגרות ניהול חוץ</vt:lpstr>
      <vt:lpstr>3 .כתיבה והפצה של  סיכומי פגישות,  מנהלות, וועדות היגוי </vt:lpstr>
      <vt:lpstr>סיכומי פ״ע, מנהלות, וועדות היגוי</vt:lpstr>
      <vt:lpstr>סיכומי פ״ע, מנהלות, וועדות היגוי</vt:lpstr>
      <vt:lpstr>סיכומי פ״ע, מנהלות, וועדות היגוי</vt:lpstr>
      <vt:lpstr>4 .כללי עשה ואל תעשה בפגישות עם לקוח</vt:lpstr>
      <vt:lpstr>כללי עשה ואל תעשה בפגישות עם לקוח</vt:lpstr>
      <vt:lpstr>כללי עשה ואל תעשה בפגישות עם לקוח</vt:lpstr>
      <vt:lpstr>כללי עשה ואל תעשה בפגישות עם לקוח</vt:lpstr>
      <vt:lpstr>כללי עשה ואל תעשה בפגישות עם לקוח</vt:lpstr>
      <vt:lpstr>כללי עשה ואל תעשה בפגישות עם לקוח</vt:lpstr>
      <vt:lpstr> האם הכל ברור?  שאלות?  תודה רבה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תכנית הכשרת מנהלי פרויקטים  אגף הפרויקטים מלם מערכות</dc:title>
  <dc:creator>Maya Benvenisti</dc:creator>
  <cp:lastModifiedBy>Ronen Benvenisti</cp:lastModifiedBy>
  <cp:revision>73</cp:revision>
  <cp:lastPrinted>2025-05-08T09:57:02Z</cp:lastPrinted>
  <dcterms:created xsi:type="dcterms:W3CDTF">2022-04-09T12:47:08Z</dcterms:created>
  <dcterms:modified xsi:type="dcterms:W3CDTF">2025-05-10T05:39:31Z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0x010100728F4DF68E6C1340A8E1A8D78BBA673F</vt:lpwstr>
  </property>
</Properties>
</file>