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42"/>
  </p:notesMasterIdLst>
  <p:handoutMasterIdLst>
    <p:handoutMasterId r:id="rId43"/>
  </p:handoutMasterIdLst>
  <p:sldIdLst>
    <p:sldId id="296" r:id="rId4"/>
    <p:sldId id="620" r:id="rId5"/>
    <p:sldId id="456" r:id="rId6"/>
    <p:sldId id="650" r:id="rId7"/>
    <p:sldId id="651" r:id="rId8"/>
    <p:sldId id="649" r:id="rId9"/>
    <p:sldId id="256" r:id="rId10"/>
    <p:sldId id="647" r:id="rId11"/>
    <p:sldId id="648" r:id="rId12"/>
    <p:sldId id="646" r:id="rId13"/>
    <p:sldId id="266" r:id="rId14"/>
    <p:sldId id="1229" r:id="rId15"/>
    <p:sldId id="1228" r:id="rId16"/>
    <p:sldId id="652" r:id="rId17"/>
    <p:sldId id="268" r:id="rId18"/>
    <p:sldId id="658" r:id="rId19"/>
    <p:sldId id="1227" r:id="rId20"/>
    <p:sldId id="1230" r:id="rId21"/>
    <p:sldId id="653" r:id="rId22"/>
    <p:sldId id="654" r:id="rId23"/>
    <p:sldId id="1224" r:id="rId24"/>
    <p:sldId id="269" r:id="rId25"/>
    <p:sldId id="1179" r:id="rId26"/>
    <p:sldId id="1178" r:id="rId27"/>
    <p:sldId id="1181" r:id="rId28"/>
    <p:sldId id="1182" r:id="rId29"/>
    <p:sldId id="1217" r:id="rId30"/>
    <p:sldId id="659" r:id="rId31"/>
    <p:sldId id="1222" r:id="rId32"/>
    <p:sldId id="1223" r:id="rId33"/>
    <p:sldId id="1225" r:id="rId34"/>
    <p:sldId id="1216" r:id="rId35"/>
    <p:sldId id="1213" r:id="rId36"/>
    <p:sldId id="1171" r:id="rId37"/>
    <p:sldId id="1231" r:id="rId38"/>
    <p:sldId id="1232" r:id="rId39"/>
    <p:sldId id="1226" r:id="rId40"/>
    <p:sldId id="643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en" initials="" lastIdx="1" clrIdx="0"/>
  <p:cmAuthor id="1" name="Marten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3"/>
    <a:srgbClr val="FF99CC"/>
    <a:srgbClr val="B4E6CD"/>
    <a:srgbClr val="FFFFFF"/>
    <a:srgbClr val="F2A148"/>
    <a:srgbClr val="74C0C6"/>
    <a:srgbClr val="E8F0E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302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9C86-FD42-44FC-BD4B-630FB7C50325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F04A-E393-471B-B978-3DB71F424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327D-F235-424B-9039-F5021648EA8D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2FC8-15F3-4806-8E00-33A304003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4D987-9A7A-416A-89B8-6AB249F98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8B1B7-DF7A-4305-8E4A-A018FF6C9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23F-9B9C-41A0-A2B8-B61B7CFCF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6583" y="1072400"/>
            <a:ext cx="2570700" cy="3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6608" y="4553333"/>
            <a:ext cx="25707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01525" y="1072400"/>
            <a:ext cx="4522200" cy="4713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3" y="0"/>
            <a:ext cx="170400" cy="685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6" y="95072"/>
            <a:ext cx="3711077" cy="6667928"/>
            <a:chOff x="713225" y="71304"/>
            <a:chExt cx="3711077" cy="500094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13225" y="4462150"/>
              <a:ext cx="893227" cy="610100"/>
              <a:chOff x="2969550" y="392000"/>
              <a:chExt cx="893227" cy="610100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 flipH="1">
                <a:off x="2969550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248692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 flipH="1">
                <a:off x="3527834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 flipH="1">
                <a:off x="3806977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 flipH="1">
                <a:off x="2969550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3248692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3527834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06977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2969550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3248692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3527834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3806977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rot="5400000">
              <a:off x="3951781" y="-66275"/>
              <a:ext cx="334942" cy="610100"/>
              <a:chOff x="376650" y="567400"/>
              <a:chExt cx="334942" cy="610100"/>
            </a:xfrm>
          </p:grpSpPr>
          <p:sp>
            <p:nvSpPr>
              <p:cNvPr id="28" name="Google Shape;28;p2"/>
              <p:cNvSpPr/>
              <p:nvPr/>
            </p:nvSpPr>
            <p:spPr>
              <a:xfrm rot="10800000" flipH="1">
                <a:off x="376650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655792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376650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655792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376650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655792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4" name="Google Shape;34;p2"/>
          <p:cNvGrpSpPr/>
          <p:nvPr/>
        </p:nvGrpSpPr>
        <p:grpSpPr>
          <a:xfrm>
            <a:off x="8481088" y="329203"/>
            <a:ext cx="1110816" cy="1481088"/>
            <a:chOff x="-503525" y="921325"/>
            <a:chExt cx="1357800" cy="1357800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175388" y="921325"/>
              <a:ext cx="0" cy="13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304676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-304549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503525" y="1600238"/>
              <a:ext cx="135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330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4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8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0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198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56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8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DB01-0D03-4300-8347-DEA10DA98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0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714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34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35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5" name="Rectangle 3">
            <a:extLst>
              <a:ext uri="{FF2B5EF4-FFF2-40B4-BE49-F238E27FC236}">
                <a16:creationId xmlns:a16="http://schemas.microsoft.com/office/drawing/2014/main" id="{6DB036BE-285A-45DE-99A2-347EAD537E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411076" name="Rectangle 4">
            <a:extLst>
              <a:ext uri="{FF2B5EF4-FFF2-40B4-BE49-F238E27FC236}">
                <a16:creationId xmlns:a16="http://schemas.microsoft.com/office/drawing/2014/main" id="{7D73E959-CAE8-4AA4-A610-9E9322E8A6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11077" name="Rectangle 5">
            <a:extLst>
              <a:ext uri="{FF2B5EF4-FFF2-40B4-BE49-F238E27FC236}">
                <a16:creationId xmlns:a16="http://schemas.microsoft.com/office/drawing/2014/main" id="{8936C56C-2117-49B0-8321-B2E93B65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606126"/>
      </p:ext>
    </p:extLst>
  </p:cSld>
  <p:clrMapOvr>
    <a:masterClrMapping/>
  </p:clrMapOvr>
  <p:transition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D8EB-60FD-4B31-8887-A7C2047B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638E-23EA-44C5-9F83-C6170943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B83C6-B69E-442B-A7AB-1C75B7434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BF129A-A523-4C7A-9DE5-4ED13ACFC8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8674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B9D2-EF74-40FF-A6BD-DCFCF225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53881-4630-4429-93E8-CBE0D03A4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369BA-EA09-4379-954C-48A5008D0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2CF6C2-5D4E-42BD-8877-09577D739C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977061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0E40-7A86-4F4E-A910-8006C83B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610BA-B110-4F78-BE0C-14CE7CFC7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39243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F3793-8856-4EE8-948B-03D6239C3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3900" y="1371600"/>
            <a:ext cx="3924300" cy="4419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1C82F-B4EE-404F-9552-1F4D72939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DA038C-2A78-46AD-B80A-7CC886C051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031180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CF30-4A71-43BA-BF3D-F51DDE73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1F6A2-F902-459A-AE88-10D4B77F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9658C-80BC-47CF-AF5E-617C5FD10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50FB0-EE7F-4228-AF84-5DBD6F039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0926F-B838-4957-BDCD-09D4313C6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3F8D-51E5-49AA-83EE-3A7BE2A75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969B1D-A989-4E6C-B33B-2EE760BA46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206910"/>
      </p:ext>
    </p:extLst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8B9E-9E75-44BD-890F-43B6F17EE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67FB71-5A5C-4AE9-883C-C1A5F8AA2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33E8B7A-6FD1-4560-A2E0-9F747383F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156538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E385-3D5E-4DA0-917A-E141E0D80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127318-84EC-4420-8453-F91F63FEB1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6EF389-DD9B-467D-B8C5-4A3E3BDA7B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779244"/>
      </p:ext>
    </p:extLst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F007-089F-47CF-84F9-4BB40CF1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3461D-BEA4-4A34-A448-30186D9D2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FE9BB-BE53-4B3B-9E32-55F071111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7DD17-5DFE-42B8-8C88-9EC71F067F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0187AA-06F3-4147-89A2-F8A055E7F3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62649"/>
      </p:ext>
    </p:extLst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8147-E872-4023-A4D3-E8FB05DF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21C2-99EF-4C77-90E3-E6DB6DF5E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E5697-BDD1-4626-B946-E8E99C36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6E84E-3EFA-4873-BDF0-05E6D509EA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930436-29EF-4857-B676-2A38EB94A3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429629"/>
      </p:ext>
    </p:extLst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4C88-5A89-4211-B402-08C3FDEC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7CA7C-1072-42A2-A558-7C67FEB69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4B4E-0BEB-48B5-8629-ACA2BD105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98812A-2FE0-40A3-B08C-DF7DC35C6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589350"/>
      </p:ext>
    </p:extLst>
  </p:cSld>
  <p:clrMapOvr>
    <a:masterClrMapping/>
  </p:clrMapOvr>
  <p:transition>
    <p:cut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F5F62-D82D-4499-8133-3B41C4B99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17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A1A51B-4682-4B51-87DB-71C03E7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5791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9648F-9FD3-495F-9EF9-CB81CC8523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0F0C09-B174-4EED-9B9C-B2BE3E6F8C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6656094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B6ED0-1CA4-41B0-B15C-00011B282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3E884-72BA-468C-A649-FF37BD22E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FF8B0-395B-4904-ADDF-CF6195F60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B064-F3A9-4F7C-81F1-47B1393DD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47BBA-53A1-402D-A4F7-3942C2503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55168-9D41-4C8F-ADD6-530ABC581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69BD3A30-F27D-42C5-8AC7-B8FE470DF9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71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>
            <a:extLst>
              <a:ext uri="{FF2B5EF4-FFF2-40B4-BE49-F238E27FC236}">
                <a16:creationId xmlns:a16="http://schemas.microsoft.com/office/drawing/2014/main" id="{0904A36A-A9B0-438E-ACDC-AF32B91F34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0010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10052" name="Rectangle 4">
            <a:extLst>
              <a:ext uri="{FF2B5EF4-FFF2-40B4-BE49-F238E27FC236}">
                <a16:creationId xmlns:a16="http://schemas.microsoft.com/office/drawing/2014/main" id="{44567C50-B66E-41B3-BF07-160D10620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0"/>
            <a:ext cx="71628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10053" name="Rectangle 5">
            <a:extLst>
              <a:ext uri="{FF2B5EF4-FFF2-40B4-BE49-F238E27FC236}">
                <a16:creationId xmlns:a16="http://schemas.microsoft.com/office/drawing/2014/main" id="{664866DE-0449-4CA2-813F-4024F41474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+mn-lt"/>
              </a:defRPr>
            </a:lvl1pPr>
          </a:lstStyle>
          <a:p>
            <a:fld id="{70FEFA1D-21D4-4E07-8998-5C21FEB51DD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10054" name="Rectangle 6">
            <a:extLst>
              <a:ext uri="{FF2B5EF4-FFF2-40B4-BE49-F238E27FC236}">
                <a16:creationId xmlns:a16="http://schemas.microsoft.com/office/drawing/2014/main" id="{8BAA75DD-16DB-4299-AAF9-7F14616B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858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2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cut/>
  </p:transition>
  <p:txStyles>
    <p:titleStyle>
      <a:lvl1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lnSpc>
          <a:spcPct val="90000"/>
        </a:lnSpc>
        <a:spcBef>
          <a:spcPct val="30000"/>
        </a:spcBef>
        <a:spcAft>
          <a:spcPct val="0"/>
        </a:spcAft>
        <a:defRPr sz="4000" 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566738" indent="-5667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800" i="1" kern="1200">
          <a:solidFill>
            <a:schemeClr val="tx1"/>
          </a:solidFill>
          <a:latin typeface="+mn-lt"/>
          <a:ea typeface="+mn-ea"/>
          <a:cs typeface="+mn-cs"/>
        </a:defRPr>
      </a:lvl1pPr>
      <a:lvl2pPr marL="1020763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400" i="1" kern="1200">
          <a:solidFill>
            <a:srgbClr val="990000"/>
          </a:solidFill>
          <a:latin typeface="+mn-lt"/>
          <a:ea typeface="+mn-ea"/>
          <a:cs typeface="+mn-cs"/>
        </a:defRPr>
      </a:lvl2pPr>
      <a:lvl3pPr marL="147478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400" i="1" kern="1200">
          <a:solidFill>
            <a:srgbClr val="990000"/>
          </a:solidFill>
          <a:latin typeface="+mn-lt"/>
          <a:ea typeface="+mn-ea"/>
          <a:cs typeface="+mn-cs"/>
        </a:defRPr>
      </a:lvl3pPr>
      <a:lvl4pPr marL="1928813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400" i="1" kern="1200">
          <a:solidFill>
            <a:srgbClr val="990000"/>
          </a:solidFill>
          <a:latin typeface="+mn-lt"/>
          <a:ea typeface="+mn-ea"/>
          <a:cs typeface="+mn-cs"/>
        </a:defRPr>
      </a:lvl4pPr>
      <a:lvl5pPr marL="2382838" indent="-452438" algn="l" rtl="0" fontAlgn="base">
        <a:spcBef>
          <a:spcPct val="30000"/>
        </a:spcBef>
        <a:spcAft>
          <a:spcPct val="1000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400" i="1" kern="1200">
          <a:solidFill>
            <a:srgbClr val="99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1441433" y="1645495"/>
            <a:ext cx="6261135" cy="2417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ctr" defTabSz="685800" rtl="1" fontAlgn="auto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קורס ניהול פרויקטים - </a:t>
            </a:r>
            <a:b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 ניהול פרויקטים – </a:t>
            </a:r>
            <a:b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מתודולוגיית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AGILE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מפגש מספר 11 – 18-19/5/2025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555556" y="4402078"/>
            <a:ext cx="3588444" cy="1218473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מאי  2025 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33" y="4126783"/>
            <a:ext cx="6261135" cy="18290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2735515" y="4603269"/>
            <a:ext cx="3672968" cy="121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8" y="4306269"/>
            <a:ext cx="1438869" cy="7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411162"/>
          </a:xfrm>
        </p:spPr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sz="2900" b="1" dirty="0">
                <a:solidFill>
                  <a:srgbClr val="003366"/>
                </a:solidFill>
              </a:rPr>
              <a:t>Agile Manifesto</a:t>
            </a:r>
            <a:r>
              <a:rPr lang="he-IL" sz="2900" b="1" dirty="0">
                <a:solidFill>
                  <a:srgbClr val="003366"/>
                </a:solidFill>
              </a:rPr>
              <a:t> – 12 עקרונות הפעולה</a:t>
            </a:r>
            <a:br>
              <a:rPr lang="he-IL" sz="2900" b="1" dirty="0">
                <a:solidFill>
                  <a:srgbClr val="003366"/>
                </a:solidFill>
              </a:rPr>
            </a:br>
            <a:r>
              <a:rPr lang="he-IL" sz="2900" b="1" dirty="0">
                <a:solidFill>
                  <a:srgbClr val="003366"/>
                </a:solidFill>
              </a:rPr>
              <a:t>למנהל פרויקט בפרויקט </a:t>
            </a:r>
            <a:r>
              <a:rPr lang="en-US" sz="2900" b="1" dirty="0">
                <a:solidFill>
                  <a:srgbClr val="003366"/>
                </a:solidFill>
              </a:rPr>
              <a:t> AGILE </a:t>
            </a:r>
            <a:r>
              <a:rPr lang="he-IL" sz="2900" b="1" dirty="0">
                <a:solidFill>
                  <a:srgbClr val="003366"/>
                </a:solidFill>
                <a:highlight>
                  <a:srgbClr val="FFFF00"/>
                </a:highlight>
              </a:rPr>
              <a:t>3/3</a:t>
            </a:r>
            <a:endParaRPr sz="2900" b="1" dirty="0">
              <a:solidFill>
                <a:srgbClr val="003366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E8EEA1-E882-4196-B565-DE4192178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6720" y="160020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eaLnBrk="0" hangingPunct="0">
              <a:spcBef>
                <a:spcPct val="0"/>
              </a:spcBef>
              <a:buFont typeface="+mj-lt"/>
              <a:buAutoNum type="arabicPeriod" startAt="9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פשטות – האמנות של למנוע עבודה מיותרת – היא חיונית</a:t>
            </a:r>
            <a:br>
              <a:rPr lang="he-IL" altLang="he-IL" sz="1800" dirty="0">
                <a:latin typeface="Arial" panose="020B0604020202020204" pitchFamily="34" charset="0"/>
              </a:rPr>
            </a:br>
            <a:r>
              <a:rPr lang="he-IL" altLang="he-IL" sz="1800" dirty="0">
                <a:latin typeface="Arial" panose="020B0604020202020204" pitchFamily="34" charset="0"/>
              </a:rPr>
              <a:t>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לא כל דבר צריך לבנות או לתכנן באופן מלא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algn="r" rtl="1" eaLnBrk="0" hangingPunct="0">
              <a:spcBef>
                <a:spcPct val="0"/>
              </a:spcBef>
              <a:buFont typeface="+mj-lt"/>
              <a:buAutoNum type="arabicPeriod" startAt="9"/>
            </a:pPr>
            <a:endParaRPr lang="he-IL" altLang="he-IL" sz="1800" dirty="0"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שמור על קצב פיתוח יציב לאורך זמן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גם הלקוח וגם הצוות צריכים להיות מסוגלים לקיים קצב עקבי לאורך זמן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השקעה מתמדת במצוינות טכנית ובעיצוב נכון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מגבירה את הגמישות והיכולת להגיב לשינויים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9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בדיקה עצמית ושיפור מתמיד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הצוות מעריך את עצמו באופן קבוע ומשפר את תהליך העבודה בהתאם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48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487680"/>
            <a:ext cx="7942053" cy="2941320"/>
          </a:xfrm>
        </p:spPr>
        <p:txBody>
          <a:bodyPr/>
          <a:lstStyle/>
          <a:p>
            <a:r>
              <a:rPr lang="en-US" dirty="0"/>
              <a:t>Traditional Methods: sequential phased approach. 			</a:t>
            </a:r>
            <a:r>
              <a:rPr lang="en-US" b="1" u="sng" dirty="0"/>
              <a:t>Water flow model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1866" y="2007825"/>
            <a:ext cx="762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Test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1981200"/>
            <a:ext cx="1066802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19812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Architecture &amp; Design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1981200"/>
            <a:ext cx="1676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Requirement Analysis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1453" y="2004060"/>
            <a:ext cx="1752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Deploy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828800" y="2362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6513837" y="2465025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5257800" y="24384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57600" y="23622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pic>
        <p:nvPicPr>
          <p:cNvPr id="16" name="Picture 3" descr="scrum.jpg">
            <a:extLst>
              <a:ext uri="{FF2B5EF4-FFF2-40B4-BE49-F238E27FC236}">
                <a16:creationId xmlns:a16="http://schemas.microsoft.com/office/drawing/2014/main" id="{7D825594-BF2D-4412-989B-7B5AA0B4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23" y="4846320"/>
            <a:ext cx="7141953" cy="1802175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0B63F69D-3C70-487C-AB79-8FFE268E9556}"/>
              </a:ext>
            </a:extLst>
          </p:cNvPr>
          <p:cNvSpPr/>
          <p:nvPr/>
        </p:nvSpPr>
        <p:spPr>
          <a:xfrm>
            <a:off x="3087093" y="4465320"/>
            <a:ext cx="218822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Agile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Agile Methodologies: Choosing Lean, Agile, Scrum, or Kanban">
            <a:extLst>
              <a:ext uri="{FF2B5EF4-FFF2-40B4-BE49-F238E27FC236}">
                <a16:creationId xmlns:a16="http://schemas.microsoft.com/office/drawing/2014/main" id="{E26F57BF-8C03-467F-8B7F-3495238B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5297714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Agile software development - 67 photo">
            <a:extLst>
              <a:ext uri="{FF2B5EF4-FFF2-40B4-BE49-F238E27FC236}">
                <a16:creationId xmlns:a16="http://schemas.microsoft.com/office/drawing/2014/main" id="{480D4FDA-2905-4557-8408-3BB4724A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8288"/>
            <a:ext cx="513559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636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s://www.inflectra.com/GraphicsViewer.aspx?url=Solutions/Methodologies/Agile-Development.xml&amp;name=wordml://03000002.png">
            <a:extLst>
              <a:ext uri="{FF2B5EF4-FFF2-40B4-BE49-F238E27FC236}">
                <a16:creationId xmlns:a16="http://schemas.microsoft.com/office/drawing/2014/main" id="{9C770CDB-6B9C-4D5E-A880-030C7C463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0"/>
            <a:ext cx="914400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3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 descr="[inline illustration] Agile methodology (infographic)">
            <a:extLst>
              <a:ext uri="{FF2B5EF4-FFF2-40B4-BE49-F238E27FC236}">
                <a16:creationId xmlns:a16="http://schemas.microsoft.com/office/drawing/2014/main" id="{9A68954B-8DAC-4F6C-A59D-D35934EF9B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e-IL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1CA0F38A-E23A-4EC2-BF7B-8D6F230D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6737"/>
            <a:ext cx="7381875" cy="4137095"/>
          </a:xfrm>
          <a:prstGeom prst="rect">
            <a:avLst/>
          </a:prstGeom>
        </p:spPr>
      </p:pic>
      <p:pic>
        <p:nvPicPr>
          <p:cNvPr id="7174" name="Picture 6" descr="Is Agile always the best solution for software development projects? -  SolDevelo">
            <a:extLst>
              <a:ext uri="{FF2B5EF4-FFF2-40B4-BE49-F238E27FC236}">
                <a16:creationId xmlns:a16="http://schemas.microsoft.com/office/drawing/2014/main" id="{EF0EEDA0-3756-4F7A-ACA4-0CB7AFEEB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4341311"/>
            <a:ext cx="4953000" cy="2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51530E48-4814-47A7-8084-7DF3B7C230BD}"/>
              </a:ext>
            </a:extLst>
          </p:cNvPr>
          <p:cNvSpPr/>
          <p:nvPr/>
        </p:nvSpPr>
        <p:spPr>
          <a:xfrm>
            <a:off x="7005447" y="5181600"/>
            <a:ext cx="1447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SPRINT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he-I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יחידת </a:t>
            </a:r>
            <a:r>
              <a:rPr kumimoji="0" lang="he-IL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עבודה קבועה וקצרה </a:t>
            </a: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CE42DE93-3DA1-4A7C-B520-52A1DDA0D129}"/>
              </a:ext>
            </a:extLst>
          </p:cNvPr>
          <p:cNvSpPr/>
          <p:nvPr/>
        </p:nvSpPr>
        <p:spPr>
          <a:xfrm>
            <a:off x="7162800" y="1600200"/>
            <a:ext cx="1447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כל מחזור החיים של הפרויקט שלמדנו נמצא בספרינט אחד </a:t>
            </a:r>
            <a:endParaRPr kumimoji="0" lang="he-IL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75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dirty="0">
                <a:solidFill>
                  <a:srgbClr val="003366"/>
                </a:solidFill>
                <a:cs typeface="+mn-cs"/>
              </a:rPr>
              <a:t> - </a:t>
            </a:r>
            <a:r>
              <a:rPr lang="en-US" sz="3200" b="1" dirty="0">
                <a:solidFill>
                  <a:srgbClr val="003366"/>
                </a:solidFill>
              </a:rPr>
              <a:t>Agile </a:t>
            </a:r>
            <a:r>
              <a:rPr lang="he-IL" sz="3200" b="1" dirty="0">
                <a:solidFill>
                  <a:srgbClr val="003366"/>
                </a:solidFill>
              </a:rPr>
              <a:t>מושגי יסוד </a:t>
            </a:r>
            <a:endParaRPr sz="3200" b="1" dirty="0">
              <a:solidFill>
                <a:srgbClr val="003366"/>
              </a:solidFill>
            </a:endParaRP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C30B2BF4-B15C-4776-B177-7A9D9F23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914400"/>
            <a:ext cx="87630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sz="1800" dirty="0"/>
              <a:t>שיטת </a:t>
            </a:r>
            <a:r>
              <a:rPr lang="en-US" sz="1800" dirty="0"/>
              <a:t>Agile </a:t>
            </a:r>
            <a:r>
              <a:rPr lang="he-IL" sz="1800" dirty="0"/>
              <a:t> מאורגנת בצורה היררכית שמאפשרת תכנון וניהול הדרישות לפי רמות הפשטה:</a:t>
            </a:r>
          </a:p>
          <a:p>
            <a:pPr marL="0" indent="0" algn="r" rtl="1">
              <a:buNone/>
            </a:pPr>
            <a:endParaRPr lang="he-IL" sz="1800" dirty="0"/>
          </a:p>
          <a:p>
            <a:pPr algn="r" rtl="1">
              <a:buFont typeface="+mj-lt"/>
              <a:buAutoNum type="arabicPeriod"/>
            </a:pPr>
            <a:r>
              <a:rPr lang="en-US" sz="1800" b="1" dirty="0">
                <a:solidFill>
                  <a:schemeClr val="accent2"/>
                </a:solidFill>
              </a:rPr>
              <a:t>EPIC</a:t>
            </a:r>
            <a:r>
              <a:rPr lang="en-US" sz="1800" dirty="0"/>
              <a:t> </a:t>
            </a:r>
            <a:r>
              <a:rPr lang="he-IL" sz="1800" dirty="0"/>
              <a:t> - רמת הדרישה הגבוהה ביותר. תיאור של צורך עסקי גדול. (מודול )</a:t>
            </a:r>
            <a:r>
              <a:rPr lang="en-US" sz="1800" dirty="0"/>
              <a:t> </a:t>
            </a:r>
            <a:endParaRPr lang="he-IL" sz="1800" dirty="0"/>
          </a:p>
          <a:p>
            <a:pPr algn="r" rtl="1">
              <a:buFont typeface="+mj-lt"/>
              <a:buAutoNum type="arabicPeriod"/>
            </a:pPr>
            <a:endParaRPr lang="he-IL" sz="1800" dirty="0"/>
          </a:p>
          <a:p>
            <a:pPr algn="r" rtl="1">
              <a:buFont typeface="+mj-lt"/>
              <a:buAutoNum type="arabicPeriod"/>
            </a:pPr>
            <a:r>
              <a:rPr lang="en-US" sz="1800" b="1" dirty="0">
                <a:solidFill>
                  <a:schemeClr val="accent2"/>
                </a:solidFill>
              </a:rPr>
              <a:t>FEATURE</a:t>
            </a:r>
            <a:r>
              <a:rPr lang="en-US" sz="1800" dirty="0"/>
              <a:t> </a:t>
            </a:r>
            <a:r>
              <a:rPr lang="he-IL" sz="1800" dirty="0"/>
              <a:t> - תת-רכיב של </a:t>
            </a:r>
            <a:r>
              <a:rPr lang="en-US" sz="1800" dirty="0"/>
              <a:t>Epic, </a:t>
            </a:r>
            <a:r>
              <a:rPr lang="he-IL" sz="1800" dirty="0"/>
              <a:t> מתאר יכולת מרכזית במוצר שניתן לחלק ל־</a:t>
            </a:r>
            <a:r>
              <a:rPr lang="en-US" sz="1800" dirty="0"/>
              <a:t>User Stories</a:t>
            </a:r>
          </a:p>
          <a:p>
            <a:pPr algn="r" rtl="1">
              <a:buFont typeface="+mj-lt"/>
              <a:buAutoNum type="arabicPeriod"/>
            </a:pPr>
            <a:endParaRPr lang="en-US" sz="1800" dirty="0"/>
          </a:p>
          <a:p>
            <a:pPr algn="r" rtl="1">
              <a:buFont typeface="+mj-lt"/>
              <a:buAutoNum type="arabicPeriod"/>
            </a:pPr>
            <a:r>
              <a:rPr lang="en-US" sz="1800" b="1" dirty="0">
                <a:solidFill>
                  <a:schemeClr val="accent2"/>
                </a:solidFill>
              </a:rPr>
              <a:t>USER STORY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he-IL" sz="1800" dirty="0">
                <a:solidFill>
                  <a:schemeClr val="accent2"/>
                </a:solidFill>
              </a:rPr>
              <a:t> </a:t>
            </a:r>
            <a:r>
              <a:rPr lang="he-IL" sz="1800" dirty="0"/>
              <a:t>- מתאר צורך ספציפי של משתמש. </a:t>
            </a:r>
          </a:p>
          <a:p>
            <a:pPr algn="r" rtl="1">
              <a:buFont typeface="+mj-lt"/>
              <a:buAutoNum type="arabicPeriod"/>
            </a:pPr>
            <a:endParaRPr lang="he-IL" sz="1800" dirty="0"/>
          </a:p>
          <a:p>
            <a:pPr algn="r" rtl="1">
              <a:buFont typeface="+mj-lt"/>
              <a:buAutoNum type="arabicPeriod"/>
            </a:pPr>
            <a:r>
              <a:rPr lang="en-US" sz="1800" b="1" dirty="0">
                <a:solidFill>
                  <a:schemeClr val="accent2"/>
                </a:solidFill>
              </a:rPr>
              <a:t>SPRINT</a:t>
            </a:r>
            <a:r>
              <a:rPr lang="en-US" sz="1800" b="1" dirty="0"/>
              <a:t> </a:t>
            </a:r>
            <a:r>
              <a:rPr lang="he-IL" sz="1800" b="1" dirty="0"/>
              <a:t> - </a:t>
            </a:r>
            <a:r>
              <a:rPr lang="he-IL" sz="1800" dirty="0"/>
              <a:t>מחזור עבודה קבוע וקצר (לרוב 1–3 שבועות) שבו הצוות מתמקד בהשלמת סט מוגדר של </a:t>
            </a:r>
            <a:r>
              <a:rPr lang="en-US" sz="1800" dirty="0"/>
              <a:t>User Stories</a:t>
            </a:r>
            <a:r>
              <a:rPr lang="he-IL" sz="1800" dirty="0"/>
              <a:t> - תהליך זה כולל תכנון, פיתוח, בדיקות, הדגמה, ורטרוספקטיבה – בתחימה קבועה מראש.</a:t>
            </a:r>
          </a:p>
          <a:p>
            <a:pPr algn="r" rtl="1">
              <a:buFont typeface="+mj-lt"/>
              <a:buAutoNum type="arabicPeriod"/>
            </a:pPr>
            <a:endParaRPr lang="he-IL" sz="1800" dirty="0"/>
          </a:p>
          <a:p>
            <a:pPr algn="r" rtl="1">
              <a:buFont typeface="+mj-lt"/>
              <a:buAutoNum type="arabicPeriod"/>
            </a:pPr>
            <a:r>
              <a:rPr lang="en-US" sz="1800" b="1" dirty="0"/>
              <a:t> - </a:t>
            </a:r>
            <a:r>
              <a:rPr lang="en-US" sz="1800" b="1" dirty="0">
                <a:solidFill>
                  <a:schemeClr val="accent2"/>
                </a:solidFill>
              </a:rPr>
              <a:t>TASK</a:t>
            </a:r>
            <a:r>
              <a:rPr lang="en-US" sz="1800" dirty="0"/>
              <a:t> </a:t>
            </a:r>
            <a:r>
              <a:rPr lang="he-IL" sz="1800" dirty="0"/>
              <a:t>פעולה טכנית נדרשת כדי לממש את ה-</a:t>
            </a:r>
            <a:r>
              <a:rPr lang="en-US" sz="1800" dirty="0"/>
              <a:t>User Story </a:t>
            </a:r>
            <a:r>
              <a:rPr lang="he-IL" sz="1800" dirty="0"/>
              <a:t> :ניתן לבצע ב־1–2 ימים.</a:t>
            </a:r>
          </a:p>
          <a:p>
            <a:pPr algn="r" rtl="1">
              <a:buFont typeface="+mj-lt"/>
              <a:buAutoNum type="arabicPeriod"/>
            </a:pPr>
            <a:endParaRPr lang="he-IL" sz="1800" dirty="0"/>
          </a:p>
          <a:p>
            <a:pPr algn="r" rtl="1">
              <a:buFont typeface="+mj-lt"/>
              <a:buAutoNum type="arabicPeriod"/>
            </a:pPr>
            <a:r>
              <a:rPr lang="en-US" sz="1800" b="1" dirty="0"/>
              <a:t> - </a:t>
            </a:r>
            <a:r>
              <a:rPr lang="en-US" sz="1800" b="1" dirty="0">
                <a:solidFill>
                  <a:schemeClr val="accent2"/>
                </a:solidFill>
              </a:rPr>
              <a:t>BUG</a:t>
            </a:r>
            <a:r>
              <a:rPr lang="en-US" sz="1800" dirty="0"/>
              <a:t> </a:t>
            </a:r>
            <a:r>
              <a:rPr lang="he-IL" sz="1800" dirty="0"/>
              <a:t>חריגה מהתנהגות רצויה של המערכת. יכול להיות מקושר ל־</a:t>
            </a:r>
            <a:r>
              <a:rPr lang="en-US" sz="1800" dirty="0"/>
              <a:t> User Story </a:t>
            </a:r>
            <a:r>
              <a:rPr lang="he-IL" sz="1800" dirty="0"/>
              <a:t>או להתגלות בשימוש שוטף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75568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altLang="he-IL" sz="3200" b="1" dirty="0" err="1">
                <a:solidFill>
                  <a:srgbClr val="003366"/>
                </a:solidFill>
              </a:rPr>
              <a:t>Scrum</a:t>
            </a:r>
            <a:endParaRPr sz="3200" b="1" dirty="0">
              <a:solidFill>
                <a:srgbClr val="003366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A8DCF4-A89F-43C8-A1FD-437569E6D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595699"/>
            <a:ext cx="8991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היא מסגרת עבודה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אג'ילית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לניהול פרויקטים ולפיתוח מוצרים מורכבים, במיוחד בתחום התוכנה</a:t>
            </a:r>
            <a:r>
              <a:rPr lang="en-US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מבוססת על מחזורי עבודה קצרים הנקראים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ספרינטים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לרוב באורך של 1–4 שבועות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מדגישה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שקיפות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בדיקה מתמדת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ו־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שיפור רציף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לאורך זמן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שמה דגש על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שיתוף פעולה בין צוותים רב-תחומיים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ועצמאיים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כוללת תפקידים קבועים: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ו־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כוללת אירועים מובנים: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אינו תהליך או מתודולוגיה מלאה – אלא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מסגרת מינימלית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שמכוונת לצוותים כיצד לעבוד יחד באופן יעיל ואדפטיבי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5390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39855"/>
            <a:ext cx="8229600" cy="563562"/>
          </a:xfrm>
        </p:spPr>
        <p:txBody>
          <a:bodyPr>
            <a:normAutofit fontScale="90000"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sz="3600" b="1" dirty="0">
                <a:solidFill>
                  <a:srgbClr val="003366"/>
                </a:solidFill>
              </a:rPr>
              <a:t>MVP – Minimum Viable Product</a:t>
            </a:r>
            <a:endParaRPr sz="3600" b="1" dirty="0">
              <a:solidFill>
                <a:srgbClr val="003366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396B9DF-E18C-4317-B91E-8820B02CCF6B}"/>
              </a:ext>
            </a:extLst>
          </p:cNvPr>
          <p:cNvSpPr/>
          <p:nvPr/>
        </p:nvSpPr>
        <p:spPr>
          <a:xfrm>
            <a:off x="1752600" y="1178588"/>
            <a:ext cx="6629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en-US" dirty="0"/>
              <a:t>MVP</a:t>
            </a:r>
            <a:r>
              <a:rPr lang="he-IL" dirty="0"/>
              <a:t> הוא </a:t>
            </a:r>
            <a:r>
              <a:rPr lang="he-IL" b="1" dirty="0"/>
              <a:t>הגרסה המינימלית של מוצר חדש</a:t>
            </a:r>
            <a:r>
              <a:rPr lang="he-IL" dirty="0"/>
              <a:t> שמאפשרת: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b="1" dirty="0"/>
              <a:t>השקה מוקדמת</a:t>
            </a:r>
            <a:r>
              <a:rPr lang="he-IL" dirty="0"/>
              <a:t> של פתרון ה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כולל </a:t>
            </a:r>
            <a:r>
              <a:rPr lang="he-IL" altLang="he-IL" b="1" dirty="0">
                <a:latin typeface="Arial" panose="020B0604020202020204" pitchFamily="34" charset="0"/>
                <a:cs typeface="Arial" panose="020B0604020202020204" pitchFamily="34" charset="0"/>
              </a:rPr>
              <a:t>רק את הפיצ'רים ההכרחיים לתפקוד </a:t>
            </a:r>
            <a:r>
              <a:rPr lang="he-IL" dirty="0"/>
              <a:t>בסיסי,</a:t>
            </a:r>
          </a:p>
          <a:p>
            <a:pPr marL="285750" lvl="0" indent="-285750" algn="r" rtl="1" eaLnBrk="0" hangingPunct="0">
              <a:buFont typeface="Wingdings" panose="05000000000000000000" pitchFamily="2" charset="2"/>
              <a:buChar char="ü"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מתמקד ב-</a:t>
            </a:r>
            <a:r>
              <a:rPr lang="he-IL" altLang="he-IL" b="1" dirty="0" err="1">
                <a:latin typeface="Arial" panose="020B0604020202020204" pitchFamily="34" charset="0"/>
              </a:rPr>
              <a:t>Core</a:t>
            </a:r>
            <a:r>
              <a:rPr lang="he-IL" altLang="he-IL" b="1" dirty="0">
                <a:latin typeface="Arial" panose="020B0604020202020204" pitchFamily="34" charset="0"/>
              </a:rPr>
              <a:t> </a:t>
            </a:r>
            <a:r>
              <a:rPr lang="he-IL" altLang="he-IL" b="1" dirty="0" err="1">
                <a:latin typeface="Arial" panose="020B0604020202020204" pitchFamily="34" charset="0"/>
              </a:rPr>
              <a:t>Value</a:t>
            </a:r>
            <a:r>
              <a:rPr lang="he-IL" altLang="he-IL" dirty="0">
                <a:latin typeface="Arial" panose="020B0604020202020204" pitchFamily="34" charset="0"/>
              </a:rPr>
              <a:t> </a:t>
            </a: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של המוצר</a:t>
            </a:r>
            <a:r>
              <a:rPr lang="he-IL" altLang="he-IL" dirty="0">
                <a:latin typeface="Arial" panose="020B0604020202020204" pitchFamily="34" charset="0"/>
              </a:rPr>
              <a:t>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b="1" dirty="0"/>
              <a:t>בדיקת השוק והמשתמשים</a:t>
            </a:r>
            <a:r>
              <a:rPr lang="he-IL" dirty="0"/>
              <a:t>,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b="1" dirty="0"/>
              <a:t>קבלת משוב </a:t>
            </a:r>
            <a:r>
              <a:rPr lang="he-IL" b="1" dirty="0" err="1"/>
              <a:t>אמיתי</a:t>
            </a:r>
            <a:r>
              <a:rPr lang="he-IL" dirty="0"/>
              <a:t>,</a:t>
            </a:r>
          </a:p>
          <a:p>
            <a:pPr marL="285750" lvl="0" indent="-285750" algn="r" rtl="1" eaLnBrk="0" hangingPunct="0">
              <a:buFont typeface="Wingdings" panose="05000000000000000000" pitchFamily="2" charset="2"/>
              <a:buChar char="ü"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לרוב מפותח תוך ספרינט או מספר ספרינטים בודדים</a:t>
            </a:r>
            <a:endParaRPr lang="he-IL" altLang="he-IL" dirty="0">
              <a:latin typeface="Arial" panose="020B0604020202020204" pitchFamily="34" charset="0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algn="r" rtl="1">
              <a:buNone/>
            </a:pPr>
            <a:r>
              <a:rPr lang="he-IL" dirty="0"/>
              <a:t>וזאת לפני שמושק מוצר מלא ומורכב יותר.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en-US" dirty="0"/>
          </a:p>
          <a:p>
            <a:pPr algn="r" rtl="1">
              <a:buFont typeface="Arial" panose="020B0604020202020204" pitchFamily="34" charset="0"/>
              <a:buChar char="•"/>
            </a:pPr>
            <a:endParaRPr lang="he-IL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D63AD5-6C1E-4B5A-8758-E8C5C083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38" y="3505200"/>
            <a:ext cx="79015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מטרות ה – </a:t>
            </a:r>
            <a:r>
              <a:rPr lang="en-US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MVP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לאמת הנחות שוק או פתרון עסקי במהירות.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לצמצם עלויות פיתוח בתחילת הדרך.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ללמוד איך המשתמשים מגיבים למוצר הבסיסי.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בהתאם לפידבק מהשוק קובעים אם שווה להמשיך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Persevere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לשנות כיוון.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779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" y="29718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4000" dirty="0"/>
              <a:t>Agile Project Management Methodology</a:t>
            </a:r>
          </a:p>
          <a:p>
            <a:pPr algn="ctr" rtl="1">
              <a:buFontTx/>
              <a:buNone/>
            </a:pPr>
            <a:r>
              <a:rPr lang="he-IL" sz="3600" b="1" dirty="0">
                <a:solidFill>
                  <a:srgbClr val="003366"/>
                </a:solidFill>
              </a:rPr>
              <a:t>תפקידים נפוצים </a:t>
            </a:r>
            <a:r>
              <a:rPr lang="he-IL" sz="3600" b="1" dirty="0" err="1">
                <a:solidFill>
                  <a:srgbClr val="003366"/>
                </a:solidFill>
              </a:rPr>
              <a:t>בפרויקטי</a:t>
            </a:r>
            <a:r>
              <a:rPr lang="he-IL" sz="3600" b="1" dirty="0">
                <a:solidFill>
                  <a:srgbClr val="003366"/>
                </a:solidFill>
              </a:rPr>
              <a:t> </a:t>
            </a:r>
            <a:r>
              <a:rPr lang="en-US" sz="3600" b="1" dirty="0">
                <a:solidFill>
                  <a:srgbClr val="003366"/>
                </a:solidFill>
              </a:rPr>
              <a:t>Agile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9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8229600" cy="334962"/>
          </a:xfrm>
        </p:spPr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sz="3200" b="1" dirty="0">
                <a:solidFill>
                  <a:srgbClr val="003366"/>
                </a:solidFill>
              </a:rPr>
              <a:t>תפקידים ניהוליים נפוצים </a:t>
            </a:r>
            <a:r>
              <a:rPr lang="he-IL" sz="3200" b="1" dirty="0" err="1">
                <a:solidFill>
                  <a:srgbClr val="003366"/>
                </a:solidFill>
              </a:rPr>
              <a:t>בפרויקטי</a:t>
            </a:r>
            <a:r>
              <a:rPr lang="he-IL" sz="3200" b="1" dirty="0">
                <a:solidFill>
                  <a:srgbClr val="003366"/>
                </a:solidFill>
              </a:rPr>
              <a:t> </a:t>
            </a:r>
            <a:r>
              <a:rPr lang="en-US" sz="3200" b="1" dirty="0"/>
              <a:t>Agile</a:t>
            </a:r>
            <a:r>
              <a:rPr lang="en-US" sz="3200" dirty="0"/>
              <a:t> </a:t>
            </a:r>
            <a:endParaRPr sz="3200" dirty="0">
              <a:solidFill>
                <a:srgbClr val="003366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B50D38-47A5-45CF-ABDA-F7A916D99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458677" y="775901"/>
            <a:ext cx="997728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Project</a:t>
            </a:r>
            <a:r>
              <a:rPr lang="he-IL" altLang="he-IL" sz="1800" b="1" dirty="0">
                <a:latin typeface="Arial" panose="020B0604020202020204" pitchFamily="34" charset="0"/>
              </a:rPr>
              <a:t> </a:t>
            </a:r>
            <a:r>
              <a:rPr lang="he-IL" altLang="he-IL" sz="1800" b="1" dirty="0" err="1">
                <a:latin typeface="Arial" panose="020B0604020202020204" pitchFamily="34" charset="0"/>
              </a:rPr>
              <a:t>Manager</a:t>
            </a:r>
            <a:r>
              <a:rPr lang="he-IL" altLang="he-IL" sz="1800" b="1" dirty="0">
                <a:latin typeface="Arial" panose="020B0604020202020204" pitchFamily="34" charset="0"/>
              </a:rPr>
              <a:t> (</a:t>
            </a: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אם קיים לצד</a:t>
            </a:r>
            <a:r>
              <a:rPr lang="he-IL" altLang="he-IL" sz="1800" b="1" dirty="0">
                <a:latin typeface="Arial" panose="020B0604020202020204" pitchFamily="34" charset="0"/>
              </a:rPr>
              <a:t> </a:t>
            </a:r>
            <a:r>
              <a:rPr lang="he-IL" altLang="he-IL" sz="1800" b="1" dirty="0" err="1">
                <a:latin typeface="Arial" panose="020B0604020202020204" pitchFamily="34" charset="0"/>
              </a:rPr>
              <a:t>Scrum</a:t>
            </a:r>
            <a:r>
              <a:rPr lang="he-IL" altLang="he-IL" sz="1800" b="1" dirty="0">
                <a:latin typeface="Arial" panose="020B0604020202020204" pitchFamily="34" charset="0"/>
              </a:rPr>
              <a:t>)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אחראי על ניהול כוללני של תקציב, לוחות זמנים, תקשורת עם הנהלה או לקוחות.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בדומה </a:t>
            </a:r>
            <a:r>
              <a:rPr lang="he-IL" alt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לפרויקטי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endParaRPr lang="he-IL" alt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he-IL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מדריך את הצוות על עקרונות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מסיר חסמים, שומר על תהליך העבודה, ומגן על הצוות מהפרעות חיצוניות.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אחראי על הגדרת הדרישות ותחזוקת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ה־Product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Backlog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מייצג את צרכי הלקוח או המשתמשים, ומחליט על סדרי עדיפויות.</a:t>
            </a:r>
          </a:p>
          <a:p>
            <a:pPr marL="0" lvl="0" indent="0" algn="r" rtl="1" eaLnBrk="0" hangingPunct="0">
              <a:spcBef>
                <a:spcPct val="0"/>
              </a:spcBef>
            </a:pP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Stakeholders</a:t>
            </a:r>
            <a:r>
              <a:rPr lang="he-IL" altLang="he-IL" sz="1800" b="1" dirty="0">
                <a:latin typeface="Arial" panose="020B0604020202020204" pitchFamily="34" charset="0"/>
              </a:rPr>
              <a:t> (</a:t>
            </a: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בעלי עניין</a:t>
            </a:r>
            <a:r>
              <a:rPr lang="he-IL" altLang="he-IL" sz="1800" b="1" dirty="0">
                <a:latin typeface="Arial" panose="020B0604020202020204" pitchFamily="34" charset="0"/>
              </a:rPr>
              <a:t>)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לקוחות, מנהלים, רגולטורים או משתמשי קצה שיש להם עניין בתוצר.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משתתפים לעיתים בסקירות או נותנים משוב</a:t>
            </a:r>
          </a:p>
          <a:p>
            <a:pPr marL="0" lvl="0" indent="0" algn="r" rtl="1" eaLnBrk="0" hangingPunct="0">
              <a:spcBef>
                <a:spcPct val="0"/>
              </a:spcBef>
            </a:pPr>
            <a:endParaRPr lang="he-IL" alt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Agile</a:t>
            </a:r>
            <a:r>
              <a:rPr lang="he-IL" altLang="he-IL" sz="1800" b="1" dirty="0">
                <a:latin typeface="Arial" panose="020B0604020202020204" pitchFamily="34" charset="0"/>
              </a:rPr>
              <a:t> </a:t>
            </a:r>
            <a:r>
              <a:rPr lang="he-IL" altLang="he-IL" sz="1800" b="1" dirty="0" err="1">
                <a:latin typeface="Arial" panose="020B0604020202020204" pitchFamily="34" charset="0"/>
              </a:rPr>
              <a:t>Coach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מדריך ארגוני המסייע ביישום </a:t>
            </a:r>
            <a:r>
              <a:rPr lang="he-IL" alt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בקנה מידה גדול.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מלווה מספר צוותים ומחלקות בתהליך ההטמעה.</a:t>
            </a:r>
          </a:p>
          <a:p>
            <a:pPr marL="0" lvl="0" indent="0" algn="r" rtl="1" eaLnBrk="0" hangingPunct="0">
              <a:spcBef>
                <a:spcPct val="0"/>
              </a:spcBef>
            </a:pPr>
            <a:endParaRPr lang="he-IL" alt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69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6600" dirty="0">
                <a:latin typeface="Tahoma" pitchFamily="34" charset="0"/>
              </a:rPr>
              <a:t>מה למדנו ?</a:t>
            </a:r>
            <a:endParaRPr lang="en-US" sz="6600" dirty="0">
              <a:latin typeface="Tahom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6208" y="1905000"/>
            <a:ext cx="84582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Management Introduction and </a:t>
            </a:r>
            <a:r>
              <a:rPr lang="en-US" sz="2800" dirty="0">
                <a:latin typeface="Tahoma" pitchFamily="34" charset="0"/>
              </a:rPr>
              <a:t>Definitions</a:t>
            </a:r>
            <a:endParaRPr lang="en-US" sz="2800" dirty="0"/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The Project Manager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Cycle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Planning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timeline and </a:t>
            </a:r>
            <a:r>
              <a:rPr lang="en-US" sz="2800" dirty="0">
                <a:latin typeface="Tahoma" pitchFamily="34" charset="0"/>
              </a:rPr>
              <a:t>Schedules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Risk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Quality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Communication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Crisis and Conflict Management- Resolution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 Pricing</a:t>
            </a:r>
          </a:p>
          <a:p>
            <a:pPr marL="533400" indent="-533400">
              <a:buFont typeface="+mj-lt"/>
              <a:buAutoNum type="arabicPeriod"/>
            </a:pP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sz="3200" b="1" dirty="0">
                <a:solidFill>
                  <a:srgbClr val="003366"/>
                </a:solidFill>
              </a:rPr>
              <a:t>תפקידים טכנולוגיים נפוצים </a:t>
            </a:r>
            <a:r>
              <a:rPr lang="he-IL" sz="3200" b="1" dirty="0" err="1">
                <a:solidFill>
                  <a:srgbClr val="003366"/>
                </a:solidFill>
              </a:rPr>
              <a:t>בפרויקטי</a:t>
            </a:r>
            <a:r>
              <a:rPr lang="he-IL" sz="3200" b="1" dirty="0">
                <a:solidFill>
                  <a:srgbClr val="003366"/>
                </a:solidFill>
              </a:rPr>
              <a:t> </a:t>
            </a:r>
            <a:r>
              <a:rPr lang="en-US" sz="3200" b="1" dirty="0">
                <a:solidFill>
                  <a:srgbClr val="003366"/>
                </a:solidFill>
              </a:rPr>
              <a:t>Agile </a:t>
            </a:r>
            <a:endParaRPr sz="3200" b="1" dirty="0">
              <a:solidFill>
                <a:srgbClr val="003366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42C755-575C-44B7-839F-F9A46BB9E3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717323"/>
            <a:ext cx="84582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400" b="1" dirty="0" err="1">
                <a:latin typeface="Arial" panose="020B0604020202020204" pitchFamily="34" charset="0"/>
              </a:rPr>
              <a:t>Architect</a:t>
            </a:r>
            <a:r>
              <a:rPr lang="he-IL" altLang="he-IL" sz="1400" b="1" dirty="0">
                <a:latin typeface="Arial" panose="020B0604020202020204" pitchFamily="34" charset="0"/>
              </a:rPr>
              <a:t> / </a:t>
            </a:r>
            <a:r>
              <a:rPr lang="he-IL" altLang="he-IL" sz="1400" b="1" dirty="0" err="1">
                <a:latin typeface="Arial" panose="020B0604020202020204" pitchFamily="34" charset="0"/>
              </a:rPr>
              <a:t>Solution</a:t>
            </a:r>
            <a:r>
              <a:rPr lang="he-IL" altLang="he-IL" sz="1400" b="1" dirty="0">
                <a:latin typeface="Arial" panose="020B0604020202020204" pitchFamily="34" charset="0"/>
              </a:rPr>
              <a:t> </a:t>
            </a:r>
            <a:r>
              <a:rPr lang="he-IL" altLang="he-IL" sz="1400" b="1" dirty="0" err="1">
                <a:latin typeface="Arial" panose="020B0604020202020204" pitchFamily="34" charset="0"/>
              </a:rPr>
              <a:t>Architect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קובע את מבנה המערכת והאינטגרציות.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שותף בהחלטות טכנולוגיות רוחביות.</a:t>
            </a:r>
          </a:p>
          <a:p>
            <a:pPr marL="0" lvl="0" indent="0" algn="r" rtl="1" eaLnBrk="0" hangingPunct="0">
              <a:spcBef>
                <a:spcPct val="0"/>
              </a:spcBef>
              <a:buNone/>
            </a:pPr>
            <a:endParaRPr lang="he-IL" altLang="he-IL" sz="1400" b="1" dirty="0">
              <a:latin typeface="Arial" panose="020B0604020202020204" pitchFamily="34" charset="0"/>
            </a:endParaRPr>
          </a:p>
          <a:p>
            <a:pPr marL="0" indent="0" algn="r" rtl="1" eaLnBrk="0" hangingPunct="0">
              <a:spcBef>
                <a:spcPct val="0"/>
              </a:spcBef>
              <a:buNone/>
            </a:pPr>
            <a:r>
              <a:rPr lang="he-IL" altLang="he-IL" sz="1400" b="1" dirty="0" err="1">
                <a:latin typeface="Arial" panose="020B0604020202020204" pitchFamily="34" charset="0"/>
              </a:rPr>
              <a:t>Development</a:t>
            </a:r>
            <a:r>
              <a:rPr lang="he-IL" altLang="he-IL" sz="1400" b="1" dirty="0">
                <a:latin typeface="Arial" panose="020B0604020202020204" pitchFamily="34" charset="0"/>
              </a:rPr>
              <a:t> </a:t>
            </a:r>
            <a:r>
              <a:rPr lang="he-IL" altLang="he-IL" sz="1400" b="1" dirty="0" err="1">
                <a:latin typeface="Arial" panose="020B0604020202020204" pitchFamily="34" charset="0"/>
              </a:rPr>
              <a:t>Team</a:t>
            </a:r>
            <a:r>
              <a:rPr lang="he-IL" altLang="he-IL" sz="1400" b="1" dirty="0">
                <a:latin typeface="Arial" panose="020B0604020202020204" pitchFamily="34" charset="0"/>
              </a:rPr>
              <a:t> </a:t>
            </a:r>
            <a:r>
              <a:rPr lang="he-IL" altLang="he-IL" sz="1400" dirty="0">
                <a:latin typeface="Arial" panose="020B0604020202020204" pitchFamily="34" charset="0"/>
              </a:rPr>
              <a:t> (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צוות הפיתוח</a:t>
            </a:r>
            <a:r>
              <a:rPr lang="he-IL" altLang="he-IL" sz="1400" dirty="0">
                <a:latin typeface="Arial" panose="020B0604020202020204" pitchFamily="34" charset="0"/>
              </a:rPr>
              <a:t>)</a:t>
            </a: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כולל מפתחים, בודקים, מנתחי מערכות ועוד.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צוות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רב־תחומי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ומנוהל עצמאית, שאחראי על מימוש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ה־User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endParaRPr lang="he-IL" alt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endParaRPr lang="he-IL" altLang="he-IL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400" b="1" dirty="0">
                <a:latin typeface="Arial" panose="020B0604020202020204" pitchFamily="34" charset="0"/>
              </a:rPr>
              <a:t>QA / </a:t>
            </a:r>
            <a:r>
              <a:rPr lang="he-IL" altLang="he-IL" sz="1400" b="1" dirty="0" err="1">
                <a:latin typeface="Arial" panose="020B0604020202020204" pitchFamily="34" charset="0"/>
              </a:rPr>
              <a:t>Tester</a:t>
            </a:r>
            <a:r>
              <a:rPr lang="he-IL" altLang="he-IL" sz="1400" b="1" dirty="0">
                <a:latin typeface="Arial" panose="020B0604020202020204" pitchFamily="34" charset="0"/>
              </a:rPr>
              <a:t> (</a:t>
            </a:r>
            <a:r>
              <a:rPr lang="he-IL" altLang="he-IL" sz="1400" b="1" dirty="0">
                <a:latin typeface="Arial" panose="020B0604020202020204" pitchFamily="34" charset="0"/>
                <a:cs typeface="Arial" panose="020B0604020202020204" pitchFamily="34" charset="0"/>
              </a:rPr>
              <a:t>בודק תוכנה</a:t>
            </a:r>
            <a:r>
              <a:rPr lang="he-IL" altLang="he-IL" sz="1400" b="1" dirty="0">
                <a:latin typeface="Arial" panose="020B0604020202020204" pitchFamily="34" charset="0"/>
              </a:rPr>
              <a:t>)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בודק שהמערכת פועלת לפי הדרישות (אוטומטית או ידנית).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חבר מלא בצוות הפיתוח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ב־Agile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אחראי על תהליכי CI/CD, אוטומציה, תצורה, וניהול סביבות.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תומך בפריסה שוטפת של גרסאות.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400" b="1" dirty="0" err="1">
                <a:latin typeface="Arial" panose="020B0604020202020204" pitchFamily="34" charset="0"/>
              </a:rPr>
              <a:t>Business</a:t>
            </a:r>
            <a:r>
              <a:rPr lang="he-IL" altLang="he-IL" sz="1400" b="1" dirty="0">
                <a:latin typeface="Arial" panose="020B0604020202020204" pitchFamily="34" charset="0"/>
              </a:rPr>
              <a:t> </a:t>
            </a:r>
            <a:r>
              <a:rPr lang="he-IL" altLang="he-IL" sz="1400" b="1" dirty="0" err="1">
                <a:latin typeface="Arial" panose="020B0604020202020204" pitchFamily="34" charset="0"/>
              </a:rPr>
              <a:t>Analyst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מסייע בכתיבת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Stories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ובאפיון הדרישות העסקיות.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מגשר בין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ה־Product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Owner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למפתחים.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  <a:buNone/>
            </a:pPr>
            <a:r>
              <a:rPr lang="he-IL" altLang="he-IL" sz="1400" b="1" dirty="0">
                <a:latin typeface="Arial" panose="020B0604020202020204" pitchFamily="34" charset="0"/>
              </a:rPr>
              <a:t>UX/UI </a:t>
            </a:r>
            <a:r>
              <a:rPr lang="he-IL" altLang="he-IL" sz="1400" b="1" dirty="0" err="1">
                <a:latin typeface="Arial" panose="020B0604020202020204" pitchFamily="34" charset="0"/>
              </a:rPr>
              <a:t>Designer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מעצב את ממשק וחוויית המשתמש.</a:t>
            </a:r>
            <a:endParaRPr lang="he-IL" altLang="he-IL" sz="1400" dirty="0">
              <a:latin typeface="Arial" panose="020B0604020202020204" pitchFamily="34" charset="0"/>
            </a:endParaRPr>
          </a:p>
          <a:p>
            <a:pPr marL="0" lvl="0" indent="0" algn="r" rtl="1" eaLnBrk="0" hangingPunct="0">
              <a:spcBef>
                <a:spcPct val="0"/>
              </a:spcBef>
            </a:pP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עובד במקביל למפתחים או מקדים אותם (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400" dirty="0" err="1">
                <a:latin typeface="Arial" panose="020B0604020202020204" pitchFamily="34" charset="0"/>
                <a:cs typeface="Arial" panose="020B0604020202020204" pitchFamily="34" charset="0"/>
              </a:rPr>
              <a:t>Sprint</a:t>
            </a:r>
            <a:r>
              <a:rPr lang="he-IL" altLang="he-IL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1C671D-54AC-4AB8-9583-73FC3136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90600"/>
            <a:ext cx="43053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מתאם בין צוותים בפרויקטים גדולים מאוד (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Scaled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he-IL" altLang="he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תומכים באינטגרציה של רכיבים בין צוותים שונים</a:t>
            </a: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116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" y="29718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4000" dirty="0">
                <a:solidFill>
                  <a:srgbClr val="0070C0"/>
                </a:solidFill>
              </a:rPr>
              <a:t>Agile</a:t>
            </a:r>
            <a:r>
              <a:rPr lang="en-US" sz="4000" dirty="0"/>
              <a:t> Project Management Methodology</a:t>
            </a:r>
          </a:p>
          <a:p>
            <a:pPr algn="ctr">
              <a:buFontTx/>
              <a:buNone/>
            </a:pPr>
            <a:r>
              <a:rPr lang="he-IL" sz="3600" dirty="0">
                <a:solidFill>
                  <a:srgbClr val="0070C0"/>
                </a:solidFill>
                <a:latin typeface="Tahoma" pitchFamily="34" charset="0"/>
              </a:rPr>
              <a:t>בקרה  ומעקב – תחליף לבקרת </a:t>
            </a:r>
            <a:r>
              <a:rPr lang="he-IL" sz="3600" dirty="0" err="1">
                <a:solidFill>
                  <a:srgbClr val="0070C0"/>
                </a:solidFill>
                <a:latin typeface="Tahoma" pitchFamily="34" charset="0"/>
              </a:rPr>
              <a:t>גאנט</a:t>
            </a:r>
            <a:r>
              <a:rPr lang="he-IL" sz="3600" dirty="0">
                <a:solidFill>
                  <a:srgbClr val="0070C0"/>
                </a:solidFill>
                <a:latin typeface="Tahoma" pitchFamily="34" charset="0"/>
              </a:rPr>
              <a:t> במפל המים</a:t>
            </a:r>
            <a:endParaRPr lang="en-US" sz="3600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6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sz="3600" b="1" dirty="0">
                <a:solidFill>
                  <a:srgbClr val="003366"/>
                </a:solidFill>
              </a:rPr>
              <a:t>מסגרות פורמאליות של ישיבות בקרת פרויקט</a:t>
            </a:r>
            <a:r>
              <a:rPr lang="en-US" sz="3600" b="1" dirty="0">
                <a:solidFill>
                  <a:srgbClr val="003366"/>
                </a:solidFill>
              </a:rPr>
              <a:t>Agile </a:t>
            </a:r>
            <a:endParaRPr sz="3600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dirty="0">
              <a:solidFill>
                <a:srgbClr val="0070C0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  <a:defRPr sz="2000"/>
            </a:pPr>
            <a:endParaRPr lang="he-IL" dirty="0"/>
          </a:p>
          <a:p>
            <a:pPr lvl="1" algn="r" rtl="1">
              <a:defRPr sz="2000"/>
            </a:pPr>
            <a:endParaRPr lang="he-IL" altLang="he-IL" sz="1600" dirty="0">
              <a:latin typeface="Arial" panose="020B0604020202020204" pitchFamily="34" charset="0"/>
            </a:endParaRPr>
          </a:p>
          <a:p>
            <a:pPr algn="r" rtl="1">
              <a:defRPr sz="2000"/>
            </a:pPr>
            <a:endParaRPr lang="he-IL" dirty="0"/>
          </a:p>
          <a:p>
            <a:pPr algn="r" rtl="1">
              <a:defRPr sz="2000"/>
            </a:pPr>
            <a:endParaRPr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6F14A9-8974-470A-8527-C2A0165A4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4025"/>
            <a:ext cx="89154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(ישיבת תכנון ספרינט)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בתחילת כל ספרינט, הצוות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וה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-Product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בוחרים את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ה־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שיטופלו, מגדירים את מטרת הספרינט ומפרקים למשימות. המיקוד – בהבנה מה ניתן להשלים בפועל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(סקירת ספרינט)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בסיום ספרינט, הצוות מציג את מה שנעשה (שימושי, עובד), ל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ולבעלי העניין.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זוהי ישיבת הדגמה – לא ישיבת סטטוס. מתקבל משוב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אמיתי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מהלקוח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Retrospective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(רטרוספקטיבה – שיפור עצמי)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הצוות דן במה עבד טוב, מה אפשר לשפר, ואיך להשתפר בספרינט הבא.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מתמקד בשיפור מתמיד של התהליך, שיתוף פעולה וסביבת העבודה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Backlog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Refinement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תיקוף רשימת הדרישות)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פגישה קריטית שבה צוות הפיתוח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-PO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בוחנים את הדרישות העתידיות,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מפצלים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Epics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מוסיפים הערכות, ומוודאים בהירות. לרוב מתקיימת פעם-פעמיים במהלך הספרינט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he-IL" altLang="he-I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rtl="1" eaLnBrk="0" hangingPunct="0">
              <a:buNone/>
            </a:pPr>
            <a:r>
              <a:rPr lang="he-IL" sz="1800" dirty="0"/>
              <a:t>ה־</a:t>
            </a:r>
            <a:r>
              <a:rPr lang="en-US" sz="1800" b="1" dirty="0"/>
              <a:t>Daily Scrum</a:t>
            </a:r>
            <a:r>
              <a:rPr lang="en-US" sz="1800" dirty="0"/>
              <a:t> </a:t>
            </a:r>
            <a:r>
              <a:rPr lang="he-IL" sz="1800" dirty="0"/>
              <a:t> - לעיתים קרובות נעשית </a:t>
            </a:r>
            <a:r>
              <a:rPr lang="he-IL" sz="1800" b="1" dirty="0"/>
              <a:t>בעמידה</a:t>
            </a:r>
            <a:r>
              <a:rPr lang="he-IL" sz="1800" dirty="0"/>
              <a:t> </a:t>
            </a:r>
            <a:r>
              <a:rPr lang="en-US" sz="1800" dirty="0"/>
              <a:t>(Stand-Up") </a:t>
            </a:r>
            <a:r>
              <a:rPr lang="he-IL" sz="1800" dirty="0"/>
              <a:t>כדי לשמור על קצב קצר ויעיל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05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id="{A9F1E52E-28EE-4A70-9ECA-F146F9949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37160"/>
            <a:ext cx="7162800" cy="990600"/>
          </a:xfrm>
        </p:spPr>
        <p:txBody>
          <a:bodyPr/>
          <a:lstStyle/>
          <a:p>
            <a:pPr algn="just"/>
            <a:r>
              <a:rPr lang="en-US" altLang="en-US" dirty="0"/>
              <a:t>Pre-Project/Kickoff Meeting</a:t>
            </a:r>
          </a:p>
        </p:txBody>
      </p:sp>
      <p:sp>
        <p:nvSpPr>
          <p:cNvPr id="1431555" name="Rectangle 3">
            <a:extLst>
              <a:ext uri="{FF2B5EF4-FFF2-40B4-BE49-F238E27FC236}">
                <a16:creationId xmlns:a16="http://schemas.microsoft.com/office/drawing/2014/main" id="{BA96ED2E-0726-4979-9C85-6668A3E3D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special form of Sprint Planning Meeting</a:t>
            </a:r>
          </a:p>
          <a:p>
            <a:r>
              <a:rPr lang="en-US" altLang="en-US"/>
              <a:t>Meeting before the begin of the Project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530" name="Rectangle 2">
            <a:extLst>
              <a:ext uri="{FF2B5EF4-FFF2-40B4-BE49-F238E27FC236}">
                <a16:creationId xmlns:a16="http://schemas.microsoft.com/office/drawing/2014/main" id="{2AFE18F9-4104-467A-85B8-253698D7A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97536"/>
            <a:ext cx="7162800" cy="990600"/>
          </a:xfrm>
        </p:spPr>
        <p:txBody>
          <a:bodyPr/>
          <a:lstStyle/>
          <a:p>
            <a:pPr algn="r"/>
            <a:r>
              <a:rPr lang="en-US" altLang="en-US" sz="3600" dirty="0"/>
              <a:t>Parts of Sprint Planning Meeting</a:t>
            </a:r>
          </a:p>
        </p:txBody>
      </p:sp>
      <p:sp>
        <p:nvSpPr>
          <p:cNvPr id="1430531" name="Rectangle 3">
            <a:extLst>
              <a:ext uri="{FF2B5EF4-FFF2-40B4-BE49-F238E27FC236}">
                <a16:creationId xmlns:a16="http://schemas.microsoft.com/office/drawing/2014/main" id="{381BB027-58C2-42C6-AD12-E1658A5E24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Part:</a:t>
            </a:r>
          </a:p>
          <a:p>
            <a:pPr lvl="1"/>
            <a:r>
              <a:rPr lang="en-US" altLang="en-US"/>
              <a:t>Creating Product Backlog </a:t>
            </a:r>
          </a:p>
          <a:p>
            <a:pPr lvl="1"/>
            <a:r>
              <a:rPr lang="en-US" altLang="en-US"/>
              <a:t>Determining the Sprint Goal. </a:t>
            </a:r>
          </a:p>
          <a:p>
            <a:pPr lvl="1"/>
            <a:r>
              <a:rPr lang="en-US" altLang="en-US"/>
              <a:t>Participants: Product Owner, Scrum Master, Scrum Team</a:t>
            </a:r>
          </a:p>
          <a:p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Part:</a:t>
            </a:r>
          </a:p>
          <a:p>
            <a:pPr lvl="1"/>
            <a:r>
              <a:rPr lang="en-US" altLang="en-US"/>
              <a:t>Participants: Scrum Master, Scrum Team</a:t>
            </a:r>
          </a:p>
          <a:p>
            <a:pPr lvl="1"/>
            <a:r>
              <a:rPr lang="en-US" altLang="en-US"/>
              <a:t>Creating Sprint Backlog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id="{E791E357-4A57-4F0B-A606-F08F685AF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 dirty="0"/>
              <a:t>Sprint</a:t>
            </a:r>
          </a:p>
        </p:txBody>
      </p:sp>
      <p:sp>
        <p:nvSpPr>
          <p:cNvPr id="1433603" name="Rectangle 3">
            <a:extLst>
              <a:ext uri="{FF2B5EF4-FFF2-40B4-BE49-F238E27FC236}">
                <a16:creationId xmlns:a16="http://schemas.microsoft.com/office/drawing/2014/main" id="{A91A0F57-75D1-46C1-A290-BD44A8BE9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</a:t>
            </a:r>
            <a:r>
              <a:rPr lang="ru-RU" altLang="en-US"/>
              <a:t>month-long iteration</a:t>
            </a:r>
            <a:r>
              <a:rPr lang="en-US" altLang="en-US"/>
              <a:t>, during which is incremented a product functionality</a:t>
            </a:r>
          </a:p>
          <a:p>
            <a:r>
              <a:rPr lang="en-US" altLang="en-US"/>
              <a:t>NO outside influence can interfere with the Scrum team during the Sprint</a:t>
            </a:r>
          </a:p>
          <a:p>
            <a:r>
              <a:rPr lang="en-US" altLang="en-US"/>
              <a:t>Each Sprint begins with the Daily Scrum Meeting</a:t>
            </a:r>
            <a:endParaRPr lang="ru-RU" altLang="en-US"/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>
            <a:extLst>
              <a:ext uri="{FF2B5EF4-FFF2-40B4-BE49-F238E27FC236}">
                <a16:creationId xmlns:a16="http://schemas.microsoft.com/office/drawing/2014/main" id="{6FDFE543-CD1A-44D2-B32F-423B36618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162800" cy="609600"/>
          </a:xfrm>
        </p:spPr>
        <p:txBody>
          <a:bodyPr/>
          <a:lstStyle/>
          <a:p>
            <a:pPr algn="just"/>
            <a:r>
              <a:rPr lang="en-US" altLang="en-US" sz="3600" b="1" dirty="0">
                <a:solidFill>
                  <a:srgbClr val="003366"/>
                </a:solidFill>
              </a:rPr>
              <a:t>Daily Scrum</a:t>
            </a:r>
          </a:p>
        </p:txBody>
      </p:sp>
      <p:sp>
        <p:nvSpPr>
          <p:cNvPr id="1434627" name="Rectangle 3">
            <a:extLst>
              <a:ext uri="{FF2B5EF4-FFF2-40B4-BE49-F238E27FC236}">
                <a16:creationId xmlns:a16="http://schemas.microsoft.com/office/drawing/2014/main" id="{4EABBF88-9844-4E2D-B399-78B5DB05E2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441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Parameters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Daily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15-minutes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Stand-up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Not for problem solving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FFFF00"/>
                </a:highlight>
              </a:rPr>
              <a:t>Three questions: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>
                <a:highlight>
                  <a:srgbClr val="FFFF00"/>
                </a:highlight>
              </a:rPr>
              <a:t>What did you do yesterday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>
                <a:highlight>
                  <a:srgbClr val="FFFF00"/>
                </a:highlight>
              </a:rPr>
              <a:t>What will you do today?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dirty="0">
                <a:highlight>
                  <a:srgbClr val="FFFF00"/>
                </a:highlight>
              </a:rPr>
              <a:t>What obstacles are in your way?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00FF00"/>
                </a:highlight>
              </a:rPr>
              <a:t>Chickens and pigs are invited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highlight>
                  <a:srgbClr val="00FF00"/>
                </a:highlight>
              </a:rPr>
              <a:t>Help avoid other unnecessary meetings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highlight>
                <a:srgbClr val="00FF00"/>
              </a:highlight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highlight>
                  <a:srgbClr val="00FF00"/>
                </a:highlight>
              </a:rPr>
              <a:t>Only pigs can talk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D5B11-F377-459A-B409-E4169A07D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441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66738" indent="-566738" algn="l" rtl="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0763" indent="-452438" algn="l" rtl="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2pPr>
            <a:lvl3pPr marL="1474788" indent="-452438" algn="l" rtl="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3pPr>
            <a:lvl4pPr marL="1928813" indent="-452438" algn="l" rtl="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4pPr>
            <a:lvl5pPr marL="2382838" indent="-452438" algn="l" rtl="0" fontAlgn="base">
              <a:spcBef>
                <a:spcPct val="30000"/>
              </a:spcBef>
              <a:spcAft>
                <a:spcPct val="1000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400" i="1" kern="12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Is NOT a problem solving session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Is NOT a way to collect information about WHO is behind the schedule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Is a meeting in which team members make commitments to each other and to the Scrum Master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Is a good way for a Scrum Master to track the progress of the Team</a:t>
            </a:r>
            <a:endParaRPr lang="ru-RU" altLang="en-US" sz="2000" dirty="0">
              <a:solidFill>
                <a:srgbClr val="0070C0"/>
              </a:solidFill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626" name="Rectangle 2">
            <a:extLst>
              <a:ext uri="{FF2B5EF4-FFF2-40B4-BE49-F238E27FC236}">
                <a16:creationId xmlns:a16="http://schemas.microsoft.com/office/drawing/2014/main" id="{6FDFE543-CD1A-44D2-B32F-423B36618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162800" cy="609600"/>
          </a:xfrm>
        </p:spPr>
        <p:txBody>
          <a:bodyPr/>
          <a:lstStyle/>
          <a:p>
            <a:pPr algn="just" rtl="1"/>
            <a:r>
              <a:rPr lang="he-IL" sz="3600" b="1" dirty="0">
                <a:solidFill>
                  <a:srgbClr val="003366"/>
                </a:solidFill>
              </a:rPr>
              <a:t>חזירים ותרנגולות ב-</a:t>
            </a:r>
            <a:r>
              <a:rPr lang="en-US" sz="3600" b="1" dirty="0">
                <a:solidFill>
                  <a:srgbClr val="003366"/>
                </a:solidFill>
              </a:rPr>
              <a:t>Scrum</a:t>
            </a:r>
            <a:endParaRPr lang="en-US" altLang="en-US" sz="3600" b="1" dirty="0">
              <a:solidFill>
                <a:srgbClr val="003366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DD3C4CA-0038-4EE5-BD22-73035D2E9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713602"/>
            <a:ext cx="87249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הדימוי מבוסס על בדיחה: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"A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decide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restaurant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chicken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suggests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calling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‘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Ham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Eggs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’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pig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replies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: ‘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thanks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You’d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involved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I’d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committed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!’"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ומכאן: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חזירים (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Pigs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מחויבים" לפרויקט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חברי צוות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מפתחים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אלו שבאמת אחראים לתוצר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תרנגולות (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Chickens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הן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מעורבות בלבד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בעלי עניין, מנהלים, יועצים – שיכולים להיות נוכחים, אך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 משתתפים אקטיבית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בדיון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בישיבת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ה־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רק ה"חזירים" מדברים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כלומר רק חברי הצוות הפעילים משתתפים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התרנגולות שותקות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הן יכולות להאזין, אך לא להפריע או לנהל די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351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sz="3600" b="1" dirty="0"/>
              <a:t>Product</a:t>
            </a:r>
            <a:r>
              <a:rPr lang="en-US" b="1" dirty="0"/>
              <a:t> </a:t>
            </a:r>
            <a:r>
              <a:rPr lang="en-US" sz="3600" b="1" dirty="0"/>
              <a:t>Backlog</a:t>
            </a:r>
            <a:endParaRPr sz="3600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A8DCF4-A89F-43C8-A1FD-437569E6D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52899"/>
            <a:ext cx="8991600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rtl="1">
              <a:buNone/>
            </a:pPr>
            <a:r>
              <a:rPr lang="en-US" sz="1800" b="1" dirty="0"/>
              <a:t> Product Backlog</a:t>
            </a:r>
            <a:r>
              <a:rPr lang="en-US" sz="1800" dirty="0"/>
              <a:t> </a:t>
            </a:r>
            <a:r>
              <a:rPr lang="he-IL" sz="1800" dirty="0"/>
              <a:t>הוא </a:t>
            </a:r>
            <a:r>
              <a:rPr lang="he-IL" sz="1800" b="1" dirty="0"/>
              <a:t>רשימת הדרישות המרכזית</a:t>
            </a:r>
            <a:r>
              <a:rPr lang="he-IL" sz="1800" dirty="0"/>
              <a:t> בפרויקט </a:t>
            </a:r>
            <a:r>
              <a:rPr lang="en-US" sz="1800" dirty="0"/>
              <a:t> Agile </a:t>
            </a:r>
            <a:r>
              <a:rPr lang="he-IL" sz="1800" dirty="0"/>
              <a:t>המכילה את כל הפונקציונליות, השיפורים, התיקונים והמשימות הדרושות לפיתוח המוצר.</a:t>
            </a:r>
          </a:p>
          <a:p>
            <a:pPr marL="0" indent="0" algn="r" rtl="1">
              <a:buNone/>
            </a:pPr>
            <a:endParaRPr lang="he-IL" sz="1800" b="1" dirty="0"/>
          </a:p>
          <a:p>
            <a:pPr marL="0" indent="0" algn="r" rtl="1">
              <a:buNone/>
            </a:pPr>
            <a:r>
              <a:rPr lang="he-IL" sz="1800" b="1" dirty="0"/>
              <a:t>מאפיינים עיקריים: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1800" dirty="0"/>
              <a:t>מנוהל בבלעדיות על ידי ה־</a:t>
            </a:r>
            <a:r>
              <a:rPr lang="en-US" sz="1800" b="1" dirty="0"/>
              <a:t>Product Owner</a:t>
            </a:r>
            <a:endParaRPr lang="he-IL" sz="1800" b="1" dirty="0"/>
          </a:p>
          <a:p>
            <a:pPr algn="r" rtl="1">
              <a:buFont typeface="Wingdings" panose="05000000000000000000" pitchFamily="2" charset="2"/>
              <a:buChar char="ü"/>
            </a:pPr>
            <a:endParaRPr lang="en-US" sz="1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1800" dirty="0"/>
              <a:t>כולל : </a:t>
            </a:r>
            <a:r>
              <a:rPr lang="en-US" sz="1800" b="1" dirty="0"/>
              <a:t>Epics, Features, User Stories </a:t>
            </a:r>
            <a:r>
              <a:rPr lang="he-IL" sz="1800" b="1" dirty="0"/>
              <a:t> באגים, דרישות טכניות, שיפורי ביצועים ועוד</a:t>
            </a:r>
            <a:r>
              <a:rPr lang="he-IL" sz="1800" dirty="0"/>
              <a:t>.</a:t>
            </a:r>
          </a:p>
          <a:p>
            <a:pPr algn="r" rtl="1">
              <a:buFont typeface="Wingdings" panose="05000000000000000000" pitchFamily="2" charset="2"/>
              <a:buChar char="ü"/>
            </a:pPr>
            <a:endParaRPr lang="he-IL" sz="1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1800" b="1" dirty="0" err="1"/>
              <a:t>מתעדף</a:t>
            </a:r>
            <a:r>
              <a:rPr lang="he-IL" sz="1800" dirty="0"/>
              <a:t> לפי ערך עסקי, דחיפות ותלות בין פריטים.</a:t>
            </a:r>
          </a:p>
          <a:p>
            <a:pPr algn="r" rtl="1">
              <a:buFont typeface="Wingdings" panose="05000000000000000000" pitchFamily="2" charset="2"/>
              <a:buChar char="ü"/>
            </a:pPr>
            <a:endParaRPr lang="he-IL" sz="1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1800" dirty="0"/>
              <a:t>הוא </a:t>
            </a:r>
            <a:r>
              <a:rPr lang="he-IL" sz="1800" b="1" dirty="0"/>
              <a:t>דינמי</a:t>
            </a:r>
            <a:r>
              <a:rPr lang="he-IL" sz="1800" dirty="0"/>
              <a:t> – מתעדכן ומתפתח כל הזמן בהתאם למשוב מהלקוחות, משתמשים או צוות הפיתוח.</a:t>
            </a:r>
          </a:p>
          <a:p>
            <a:pPr algn="r" rtl="1">
              <a:buFont typeface="Wingdings" panose="05000000000000000000" pitchFamily="2" charset="2"/>
              <a:buChar char="ü"/>
            </a:pPr>
            <a:endParaRPr lang="he-IL" sz="1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1800" dirty="0"/>
              <a:t>משמש כבסיס לבחירת משימות בישיבת </a:t>
            </a:r>
            <a:r>
              <a:rPr lang="en-US" sz="1800" b="1" dirty="0"/>
              <a:t>Sprint Planning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317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586" name="Rectangle 2">
            <a:extLst>
              <a:ext uri="{FF2B5EF4-FFF2-40B4-BE49-F238E27FC236}">
                <a16:creationId xmlns:a16="http://schemas.microsoft.com/office/drawing/2014/main" id="{DF59ADFE-8FA7-4D8E-BF47-4F888C41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14400" y="-228600"/>
            <a:ext cx="8229600" cy="1143000"/>
          </a:xfrm>
        </p:spPr>
        <p:txBody>
          <a:bodyPr/>
          <a:lstStyle/>
          <a:p>
            <a:pPr algn="r"/>
            <a:r>
              <a:rPr lang="en-US" altLang="en-US" sz="3200" b="1" dirty="0">
                <a:solidFill>
                  <a:srgbClr val="003366"/>
                </a:solidFill>
              </a:rPr>
              <a:t>Sample Product Backlog</a:t>
            </a:r>
          </a:p>
        </p:txBody>
      </p:sp>
      <p:pic>
        <p:nvPicPr>
          <p:cNvPr id="1475588" name="Picture 4">
            <a:extLst>
              <a:ext uri="{FF2B5EF4-FFF2-40B4-BE49-F238E27FC236}">
                <a16:creationId xmlns:a16="http://schemas.microsoft.com/office/drawing/2014/main" id="{F0FE89A0-BD3D-4CCF-826C-5A674E2DD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4400"/>
            <a:ext cx="6019800" cy="550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111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B22375C1-6F4B-4830-960B-B0E90B607A26}"/>
              </a:ext>
            </a:extLst>
          </p:cNvPr>
          <p:cNvSpPr/>
          <p:nvPr/>
        </p:nvSpPr>
        <p:spPr>
          <a:xfrm>
            <a:off x="0" y="1282720"/>
            <a:ext cx="900284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None/>
            </a:pPr>
            <a:r>
              <a:rPr lang="he-IL" sz="1800" dirty="0">
                <a:solidFill>
                  <a:schemeClr val="accent2"/>
                </a:solidFill>
              </a:rPr>
              <a:t>עד כה למדנו את עקרונות ניהול הפרויקטים בעולם הטכנולוגי  לפי המודל המסורתי שהחל עם הגעתה</a:t>
            </a:r>
          </a:p>
          <a:p>
            <a:pPr algn="r" rtl="1">
              <a:buNone/>
            </a:pPr>
            <a:r>
              <a:rPr lang="he-IL" sz="1800" dirty="0">
                <a:solidFill>
                  <a:schemeClr val="accent2"/>
                </a:solidFill>
              </a:rPr>
              <a:t> של דיסציפלינת התוכנה לעולם – מפל המים-  </a:t>
            </a:r>
            <a:r>
              <a:rPr lang="en-US" sz="1800" dirty="0">
                <a:solidFill>
                  <a:schemeClr val="accent2"/>
                </a:solidFill>
              </a:rPr>
              <a:t>Waterfall</a:t>
            </a:r>
            <a:endParaRPr lang="he-IL" sz="1800" dirty="0">
              <a:solidFill>
                <a:schemeClr val="accent2"/>
              </a:solidFill>
            </a:endParaRPr>
          </a:p>
          <a:p>
            <a:pPr algn="r" rtl="1">
              <a:buNone/>
            </a:pPr>
            <a:endParaRPr lang="he-IL" dirty="0"/>
          </a:p>
          <a:p>
            <a:pPr algn="r" rtl="1">
              <a:buNone/>
            </a:pPr>
            <a:endParaRPr 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4740C2-D432-4160-95D0-73160A0CF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04" y="1918901"/>
            <a:ext cx="87403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מודל מפל המים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הוא שיטת ניהול פרויקטים לינארית ורציפה, בה כל שלב חייב להסתיים לפני המעבר לשלב הבא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המתודה מקובלת בפרויקטים עם דרישות מוגדרות מראש וסביבות יציבות (כגון מערכות מחשוב, תעשייה או בנייה).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השלבים כפי שלמדנו כוללים: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דרישות לקוח -  אפיון - עיצוב - פיתוח - בדיקות – הדרכה והטמעה – תחזוקה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המתודולוגיה מאופיינת בתכנון מלא מראש, תיעוד מקיף, ולרוב זמן תגובה איטי לשינויים.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החיסרון העיקרי: קושי בהתמודדות עם שינויים במהלך הפרויקט או אי-בהירות צרכי הפרויקט בשלבים המקדימים של הפרויקט 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4F48B9D-4542-432F-A348-6FAB242FBF82}"/>
              </a:ext>
            </a:extLst>
          </p:cNvPr>
          <p:cNvSpPr/>
          <p:nvPr/>
        </p:nvSpPr>
        <p:spPr>
          <a:xfrm>
            <a:off x="3276600" y="86380"/>
            <a:ext cx="3095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he-IL" sz="2800" b="1" u="sng" dirty="0">
                <a:solidFill>
                  <a:schemeClr val="accent2"/>
                </a:solidFill>
              </a:rPr>
              <a:t>מה למדנו עד כה ??</a:t>
            </a:r>
            <a:endParaRPr lang="en-US" sz="2800" b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id="{9CD3F01C-9E66-46DD-90A5-012E6E92A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3366"/>
                </a:solidFill>
              </a:rPr>
              <a:t>Sample Sprint Backlog</a:t>
            </a:r>
          </a:p>
        </p:txBody>
      </p:sp>
      <p:pic>
        <p:nvPicPr>
          <p:cNvPr id="1476612" name="Picture 4">
            <a:extLst>
              <a:ext uri="{FF2B5EF4-FFF2-40B4-BE49-F238E27FC236}">
                <a16:creationId xmlns:a16="http://schemas.microsoft.com/office/drawing/2014/main" id="{A935A4C0-0B76-433F-9B04-308637AC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14400"/>
            <a:ext cx="5867400" cy="522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061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id="{3E39D887-A7BB-4AAF-94D4-B0F933B15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6400800" cy="1143000"/>
          </a:xfrm>
        </p:spPr>
        <p:txBody>
          <a:bodyPr/>
          <a:lstStyle/>
          <a:p>
            <a:pPr algn="r"/>
            <a:r>
              <a:rPr lang="en-US" altLang="en-US" sz="3200" b="1" dirty="0">
                <a:solidFill>
                  <a:srgbClr val="003366"/>
                </a:solidFill>
              </a:rPr>
              <a:t>Sprint Burndown Chart</a:t>
            </a:r>
          </a:p>
        </p:txBody>
      </p:sp>
      <p:graphicFrame>
        <p:nvGraphicFramePr>
          <p:cNvPr id="1478660" name="Object 4">
            <a:extLst>
              <a:ext uri="{FF2B5EF4-FFF2-40B4-BE49-F238E27FC236}">
                <a16:creationId xmlns:a16="http://schemas.microsoft.com/office/drawing/2014/main" id="{6B340EF7-42A9-4B7A-B2EF-79023643A36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143000" y="1139825"/>
          <a:ext cx="7010400" cy="516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Chart" r:id="rId3" imgW="4810125" imgH="3543402" progId="Excel.Chart.8">
                  <p:embed/>
                </p:oleObj>
              </mc:Choice>
              <mc:Fallback>
                <p:oleObj name="Chart" r:id="rId3" imgW="4810125" imgH="3543402" progId="Excel.Chart.8">
                  <p:embed/>
                  <p:pic>
                    <p:nvPicPr>
                      <p:cNvPr id="1478660" name="Object 4">
                        <a:extLst>
                          <a:ext uri="{FF2B5EF4-FFF2-40B4-BE49-F238E27FC236}">
                            <a16:creationId xmlns:a16="http://schemas.microsoft.com/office/drawing/2014/main" id="{6B340EF7-42A9-4B7A-B2EF-79023643A3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39825"/>
                        <a:ext cx="7010400" cy="516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>
            <a:extLst>
              <a:ext uri="{FF2B5EF4-FFF2-40B4-BE49-F238E27FC236}">
                <a16:creationId xmlns:a16="http://schemas.microsoft.com/office/drawing/2014/main" id="{4494FCB4-7A0A-42E3-A887-2C6CB680E4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57200" y="38100"/>
            <a:ext cx="8229600" cy="1143000"/>
          </a:xfrm>
        </p:spPr>
        <p:txBody>
          <a:bodyPr/>
          <a:lstStyle/>
          <a:p>
            <a:pPr algn="r"/>
            <a:r>
              <a:rPr lang="en-US" altLang="en-US" sz="3200" b="1" dirty="0">
                <a:solidFill>
                  <a:srgbClr val="003366"/>
                </a:solidFill>
              </a:rPr>
              <a:t>Spring Planning Meeting</a:t>
            </a:r>
          </a:p>
        </p:txBody>
      </p:sp>
      <p:sp>
        <p:nvSpPr>
          <p:cNvPr id="1469444" name="Rectangle 4">
            <a:extLst>
              <a:ext uri="{FF2B5EF4-FFF2-40B4-BE49-F238E27FC236}">
                <a16:creationId xmlns:a16="http://schemas.microsoft.com/office/drawing/2014/main" id="{60189A1B-81B8-4B4F-AF6A-63B5E1F41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43325"/>
            <a:ext cx="2514600" cy="2047875"/>
          </a:xfrm>
          <a:prstGeom prst="rect">
            <a:avLst/>
          </a:prstGeom>
          <a:solidFill>
            <a:srgbClr val="CCFFFF"/>
          </a:solidFill>
          <a:ln w="31750" algn="ctr">
            <a:solidFill>
              <a:srgbClr val="3366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Sprint Planning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Meeting</a:t>
            </a:r>
          </a:p>
        </p:txBody>
      </p:sp>
      <p:grpSp>
        <p:nvGrpSpPr>
          <p:cNvPr id="1469445" name="Group 5">
            <a:extLst>
              <a:ext uri="{FF2B5EF4-FFF2-40B4-BE49-F238E27FC236}">
                <a16:creationId xmlns:a16="http://schemas.microsoft.com/office/drawing/2014/main" id="{FFA805A3-AFF2-452A-A009-399BF7B8739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733800"/>
            <a:ext cx="2438400" cy="304800"/>
            <a:chOff x="576" y="1392"/>
            <a:chExt cx="1536" cy="192"/>
          </a:xfrm>
        </p:grpSpPr>
        <p:sp>
          <p:nvSpPr>
            <p:cNvPr id="1469446" name="Line 6">
              <a:extLst>
                <a:ext uri="{FF2B5EF4-FFF2-40B4-BE49-F238E27FC236}">
                  <a16:creationId xmlns:a16="http://schemas.microsoft.com/office/drawing/2014/main" id="{FC5501F6-6ED4-449C-97F4-9CF460FCB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88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69447" name="Rectangle 7">
              <a:extLst>
                <a:ext uri="{FF2B5EF4-FFF2-40B4-BE49-F238E27FC236}">
                  <a16:creationId xmlns:a16="http://schemas.microsoft.com/office/drawing/2014/main" id="{B38901DB-7BDB-41A0-AC92-E09F319F1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392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charset="0"/>
                </a:rPr>
                <a:t>Product Backlog</a:t>
              </a:r>
            </a:p>
          </p:txBody>
        </p:sp>
      </p:grpSp>
      <p:grpSp>
        <p:nvGrpSpPr>
          <p:cNvPr id="1469448" name="Group 8">
            <a:extLst>
              <a:ext uri="{FF2B5EF4-FFF2-40B4-BE49-F238E27FC236}">
                <a16:creationId xmlns:a16="http://schemas.microsoft.com/office/drawing/2014/main" id="{6BD23F10-74E8-4FE6-9DBE-DE32AACFFB3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71950"/>
            <a:ext cx="2438400" cy="304800"/>
            <a:chOff x="576" y="1668"/>
            <a:chExt cx="1536" cy="192"/>
          </a:xfrm>
        </p:grpSpPr>
        <p:sp>
          <p:nvSpPr>
            <p:cNvPr id="1469449" name="Rectangle 9">
              <a:extLst>
                <a:ext uri="{FF2B5EF4-FFF2-40B4-BE49-F238E27FC236}">
                  <a16:creationId xmlns:a16="http://schemas.microsoft.com/office/drawing/2014/main" id="{B3693C77-BD4E-482C-A221-70FDB61E3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68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charset="0"/>
                </a:rPr>
                <a:t>Team Capabilities</a:t>
              </a:r>
            </a:p>
          </p:txBody>
        </p:sp>
        <p:sp>
          <p:nvSpPr>
            <p:cNvPr id="1469450" name="Line 10">
              <a:extLst>
                <a:ext uri="{FF2B5EF4-FFF2-40B4-BE49-F238E27FC236}">
                  <a16:creationId xmlns:a16="http://schemas.microsoft.com/office/drawing/2014/main" id="{6F5B8AD7-A6C7-459B-B2AD-395BEFB24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764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1469451" name="Group 11">
            <a:extLst>
              <a:ext uri="{FF2B5EF4-FFF2-40B4-BE49-F238E27FC236}">
                <a16:creationId xmlns:a16="http://schemas.microsoft.com/office/drawing/2014/main" id="{E5557B19-5EB9-4B43-BC52-6EFFD687D19C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610100"/>
            <a:ext cx="2438400" cy="304800"/>
            <a:chOff x="576" y="1944"/>
            <a:chExt cx="1536" cy="192"/>
          </a:xfrm>
        </p:grpSpPr>
        <p:sp>
          <p:nvSpPr>
            <p:cNvPr id="1469452" name="Rectangle 12">
              <a:extLst>
                <a:ext uri="{FF2B5EF4-FFF2-40B4-BE49-F238E27FC236}">
                  <a16:creationId xmlns:a16="http://schemas.microsoft.com/office/drawing/2014/main" id="{16F76673-7EBB-4FE9-B25A-F33E0B8E3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44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charset="0"/>
                </a:rPr>
                <a:t>Business Conditions</a:t>
              </a:r>
            </a:p>
          </p:txBody>
        </p:sp>
        <p:sp>
          <p:nvSpPr>
            <p:cNvPr id="1469453" name="Line 13">
              <a:extLst>
                <a:ext uri="{FF2B5EF4-FFF2-40B4-BE49-F238E27FC236}">
                  <a16:creationId xmlns:a16="http://schemas.microsoft.com/office/drawing/2014/main" id="{9E9D566B-BE64-45A8-8C98-06CF75631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040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1469454" name="Group 14">
            <a:extLst>
              <a:ext uri="{FF2B5EF4-FFF2-40B4-BE49-F238E27FC236}">
                <a16:creationId xmlns:a16="http://schemas.microsoft.com/office/drawing/2014/main" id="{46EF4A3D-150E-4084-A74C-BAC172632FF8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048250"/>
            <a:ext cx="2438400" cy="304800"/>
            <a:chOff x="576" y="2220"/>
            <a:chExt cx="1536" cy="192"/>
          </a:xfrm>
        </p:grpSpPr>
        <p:sp>
          <p:nvSpPr>
            <p:cNvPr id="1469455" name="Rectangle 15">
              <a:extLst>
                <a:ext uri="{FF2B5EF4-FFF2-40B4-BE49-F238E27FC236}">
                  <a16:creationId xmlns:a16="http://schemas.microsoft.com/office/drawing/2014/main" id="{1C44FAA3-C4BB-4B91-94AC-F16C87091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220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charset="0"/>
                </a:rPr>
                <a:t>Technology</a:t>
              </a:r>
            </a:p>
          </p:txBody>
        </p:sp>
        <p:sp>
          <p:nvSpPr>
            <p:cNvPr id="1469456" name="Line 16">
              <a:extLst>
                <a:ext uri="{FF2B5EF4-FFF2-40B4-BE49-F238E27FC236}">
                  <a16:creationId xmlns:a16="http://schemas.microsoft.com/office/drawing/2014/main" id="{CB1F0376-FFBB-4DE2-8EE4-ED153707E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316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grpSp>
        <p:nvGrpSpPr>
          <p:cNvPr id="1469457" name="Group 17">
            <a:extLst>
              <a:ext uri="{FF2B5EF4-FFF2-40B4-BE49-F238E27FC236}">
                <a16:creationId xmlns:a16="http://schemas.microsoft.com/office/drawing/2014/main" id="{2C1FD15A-F83D-48BD-ACB1-C818EAE9AB47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486400"/>
            <a:ext cx="2438400" cy="304800"/>
            <a:chOff x="576" y="2496"/>
            <a:chExt cx="1536" cy="192"/>
          </a:xfrm>
        </p:grpSpPr>
        <p:sp>
          <p:nvSpPr>
            <p:cNvPr id="1469458" name="Rectangle 18">
              <a:extLst>
                <a:ext uri="{FF2B5EF4-FFF2-40B4-BE49-F238E27FC236}">
                  <a16:creationId xmlns:a16="http://schemas.microsoft.com/office/drawing/2014/main" id="{2F7A3CB6-569D-491C-86AE-BB81EC886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496"/>
              <a:ext cx="1104" cy="192"/>
            </a:xfrm>
            <a:prstGeom prst="rect">
              <a:avLst/>
            </a:prstGeom>
            <a:solidFill>
              <a:srgbClr val="99CCFF"/>
            </a:solidFill>
            <a:ln w="31750" algn="ctr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charset="0"/>
                </a:rPr>
                <a:t>Current Product</a:t>
              </a:r>
            </a:p>
          </p:txBody>
        </p:sp>
        <p:sp>
          <p:nvSpPr>
            <p:cNvPr id="1469459" name="Line 19">
              <a:extLst>
                <a:ext uri="{FF2B5EF4-FFF2-40B4-BE49-F238E27FC236}">
                  <a16:creationId xmlns:a16="http://schemas.microsoft.com/office/drawing/2014/main" id="{AF5392C7-EE6C-4E12-8F8C-FABE7A714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592"/>
              <a:ext cx="432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1469460" name="Rectangle 20">
            <a:extLst>
              <a:ext uri="{FF2B5EF4-FFF2-40B4-BE49-F238E27FC236}">
                <a16:creationId xmlns:a16="http://schemas.microsoft.com/office/drawing/2014/main" id="{C1E52D98-1ECD-496E-BD9C-514CE99AD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9530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Sprint Backlog</a:t>
            </a:r>
          </a:p>
        </p:txBody>
      </p:sp>
      <p:sp>
        <p:nvSpPr>
          <p:cNvPr id="1469461" name="Line 21">
            <a:extLst>
              <a:ext uri="{FF2B5EF4-FFF2-40B4-BE49-F238E27FC236}">
                <a16:creationId xmlns:a16="http://schemas.microsoft.com/office/drawing/2014/main" id="{9D119CCB-54F1-4F9B-AF37-449C1EDE7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1054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69462" name="Line 22">
            <a:extLst>
              <a:ext uri="{FF2B5EF4-FFF2-40B4-BE49-F238E27FC236}">
                <a16:creationId xmlns:a16="http://schemas.microsoft.com/office/drawing/2014/main" id="{529054B1-45F8-4D33-8DB2-1F713B9DA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1425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69463" name="Line 23">
            <a:extLst>
              <a:ext uri="{FF2B5EF4-FFF2-40B4-BE49-F238E27FC236}">
                <a16:creationId xmlns:a16="http://schemas.microsoft.com/office/drawing/2014/main" id="{450EF19D-BA72-459E-8EAC-FD22066B8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69464" name="Line 24">
            <a:extLst>
              <a:ext uri="{FF2B5EF4-FFF2-40B4-BE49-F238E27FC236}">
                <a16:creationId xmlns:a16="http://schemas.microsoft.com/office/drawing/2014/main" id="{BFF19ACE-22CE-4783-9148-8E7E5E54B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2050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69465" name="Line 25">
            <a:extLst>
              <a:ext uri="{FF2B5EF4-FFF2-40B4-BE49-F238E27FC236}">
                <a16:creationId xmlns:a16="http://schemas.microsoft.com/office/drawing/2014/main" id="{34541193-122F-42FE-9B09-79BF27DD0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2125" y="2590800"/>
            <a:ext cx="0" cy="11430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69466" name="Rectangle 26">
            <a:extLst>
              <a:ext uri="{FF2B5EF4-FFF2-40B4-BE49-F238E27FC236}">
                <a16:creationId xmlns:a16="http://schemas.microsoft.com/office/drawing/2014/main" id="{4509DDA1-9CB7-46B3-88B5-2CE03BCCB740}"/>
              </a:ext>
            </a:extLst>
          </p:cNvPr>
          <p:cNvSpPr>
            <a:spLocks noChangeArrowheads="1"/>
          </p:cNvSpPr>
          <p:nvPr/>
        </p:nvSpPr>
        <p:spPr bwMode="auto">
          <a:xfrm rot="18765165">
            <a:off x="33909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Product Owner</a:t>
            </a:r>
          </a:p>
        </p:txBody>
      </p:sp>
      <p:sp>
        <p:nvSpPr>
          <p:cNvPr id="1469467" name="Rectangle 27">
            <a:extLst>
              <a:ext uri="{FF2B5EF4-FFF2-40B4-BE49-F238E27FC236}">
                <a16:creationId xmlns:a16="http://schemas.microsoft.com/office/drawing/2014/main" id="{B3AD0E41-2D3B-4604-82EB-3B9854F79A3E}"/>
              </a:ext>
            </a:extLst>
          </p:cNvPr>
          <p:cNvSpPr>
            <a:spLocks noChangeArrowheads="1"/>
          </p:cNvSpPr>
          <p:nvPr/>
        </p:nvSpPr>
        <p:spPr bwMode="auto">
          <a:xfrm rot="18765165">
            <a:off x="39878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Scrum Team</a:t>
            </a:r>
          </a:p>
        </p:txBody>
      </p:sp>
      <p:sp>
        <p:nvSpPr>
          <p:cNvPr id="1469468" name="Rectangle 28">
            <a:extLst>
              <a:ext uri="{FF2B5EF4-FFF2-40B4-BE49-F238E27FC236}">
                <a16:creationId xmlns:a16="http://schemas.microsoft.com/office/drawing/2014/main" id="{0FDFBB27-003B-4FC3-9032-92011DBFC9A2}"/>
              </a:ext>
            </a:extLst>
          </p:cNvPr>
          <p:cNvSpPr>
            <a:spLocks noChangeArrowheads="1"/>
          </p:cNvSpPr>
          <p:nvPr/>
        </p:nvSpPr>
        <p:spPr bwMode="auto">
          <a:xfrm rot="18765165">
            <a:off x="51816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Management</a:t>
            </a:r>
          </a:p>
        </p:txBody>
      </p:sp>
      <p:sp>
        <p:nvSpPr>
          <p:cNvPr id="1469469" name="Rectangle 29">
            <a:extLst>
              <a:ext uri="{FF2B5EF4-FFF2-40B4-BE49-F238E27FC236}">
                <a16:creationId xmlns:a16="http://schemas.microsoft.com/office/drawing/2014/main" id="{ED94E345-CEB4-4BD7-8BBA-165CC7E12CDC}"/>
              </a:ext>
            </a:extLst>
          </p:cNvPr>
          <p:cNvSpPr>
            <a:spLocks noChangeArrowheads="1"/>
          </p:cNvSpPr>
          <p:nvPr/>
        </p:nvSpPr>
        <p:spPr bwMode="auto">
          <a:xfrm rot="18765165">
            <a:off x="4584700" y="20955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Customers</a:t>
            </a:r>
          </a:p>
        </p:txBody>
      </p:sp>
      <p:sp>
        <p:nvSpPr>
          <p:cNvPr id="1469470" name="Rectangle 30">
            <a:extLst>
              <a:ext uri="{FF2B5EF4-FFF2-40B4-BE49-F238E27FC236}">
                <a16:creationId xmlns:a16="http://schemas.microsoft.com/office/drawing/2014/main" id="{979CD021-195B-44DF-909D-3ED3C722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1752600" cy="304800"/>
          </a:xfrm>
          <a:prstGeom prst="rect">
            <a:avLst/>
          </a:prstGeom>
          <a:solidFill>
            <a:srgbClr val="99CCFF"/>
          </a:solidFill>
          <a:ln w="31750" algn="ctr">
            <a:solidFill>
              <a:srgbClr val="006CD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charset="0"/>
              </a:rPr>
              <a:t>Sprint Goal</a:t>
            </a:r>
          </a:p>
        </p:txBody>
      </p:sp>
      <p:sp>
        <p:nvSpPr>
          <p:cNvPr id="1469471" name="Line 31">
            <a:extLst>
              <a:ext uri="{FF2B5EF4-FFF2-40B4-BE49-F238E27FC236}">
                <a16:creationId xmlns:a16="http://schemas.microsoft.com/office/drawing/2014/main" id="{48D170E6-0F06-4CD2-BFBF-3178856C6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419600"/>
            <a:ext cx="68580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02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370" name="Rectangle 2">
            <a:extLst>
              <a:ext uri="{FF2B5EF4-FFF2-40B4-BE49-F238E27FC236}">
                <a16:creationId xmlns:a16="http://schemas.microsoft.com/office/drawing/2014/main" id="{33EB785A-35D4-4FAC-8B95-611F9A73B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No changes during the sprint</a:t>
            </a:r>
          </a:p>
        </p:txBody>
      </p:sp>
      <p:grpSp>
        <p:nvGrpSpPr>
          <p:cNvPr id="1466372" name="Group 4">
            <a:extLst>
              <a:ext uri="{FF2B5EF4-FFF2-40B4-BE49-F238E27FC236}">
                <a16:creationId xmlns:a16="http://schemas.microsoft.com/office/drawing/2014/main" id="{A090B5A1-FA82-4342-A273-9CFD72DD6A30}"/>
              </a:ext>
            </a:extLst>
          </p:cNvPr>
          <p:cNvGrpSpPr>
            <a:grpSpLocks/>
          </p:cNvGrpSpPr>
          <p:nvPr/>
        </p:nvGrpSpPr>
        <p:grpSpPr bwMode="auto">
          <a:xfrm>
            <a:off x="1831975" y="1773238"/>
            <a:ext cx="5862638" cy="2798762"/>
            <a:chOff x="1058" y="1344"/>
            <a:chExt cx="3693" cy="1763"/>
          </a:xfrm>
        </p:grpSpPr>
        <p:sp>
          <p:nvSpPr>
            <p:cNvPr id="1466373" name="AutoShape 5">
              <a:extLst>
                <a:ext uri="{FF2B5EF4-FFF2-40B4-BE49-F238E27FC236}">
                  <a16:creationId xmlns:a16="http://schemas.microsoft.com/office/drawing/2014/main" id="{41F3BD5C-B504-4775-9532-55286F433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65"/>
              <a:ext cx="1314" cy="842"/>
            </a:xfrm>
            <a:prstGeom prst="bevel">
              <a:avLst>
                <a:gd name="adj" fmla="val 12500"/>
              </a:avLst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466374" name="Rectangle 6">
              <a:extLst>
                <a:ext uri="{FF2B5EF4-FFF2-40B4-BE49-F238E27FC236}">
                  <a16:creationId xmlns:a16="http://schemas.microsoft.com/office/drawing/2014/main" id="{8803862B-7B8D-4399-8A1E-EA27CB2D3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2424"/>
              <a:ext cx="926" cy="52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33666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Arial" charset="0"/>
                </a:rPr>
                <a:t>Sprint</a:t>
              </a:r>
            </a:p>
          </p:txBody>
        </p:sp>
        <p:sp>
          <p:nvSpPr>
            <p:cNvPr id="1466375" name="AutoShape 7">
              <a:extLst>
                <a:ext uri="{FF2B5EF4-FFF2-40B4-BE49-F238E27FC236}">
                  <a16:creationId xmlns:a16="http://schemas.microsoft.com/office/drawing/2014/main" id="{C6AD8252-82BB-49D6-8509-DA77A27E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" y="2485"/>
              <a:ext cx="1166" cy="464"/>
            </a:xfrm>
            <a:prstGeom prst="rightArrow">
              <a:avLst>
                <a:gd name="adj1" fmla="val 50000"/>
                <a:gd name="adj2" fmla="val 62823"/>
              </a:avLst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charset="0"/>
                </a:rPr>
                <a:t>Inputs</a:t>
              </a:r>
            </a:p>
          </p:txBody>
        </p:sp>
        <p:sp>
          <p:nvSpPr>
            <p:cNvPr id="1466376" name="AutoShape 8">
              <a:extLst>
                <a:ext uri="{FF2B5EF4-FFF2-40B4-BE49-F238E27FC236}">
                  <a16:creationId xmlns:a16="http://schemas.microsoft.com/office/drawing/2014/main" id="{CDD22365-C473-4EBA-BDD0-DECDEBF31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2483"/>
              <a:ext cx="1166" cy="464"/>
            </a:xfrm>
            <a:prstGeom prst="rightArrow">
              <a:avLst>
                <a:gd name="adj1" fmla="val 50000"/>
                <a:gd name="adj2" fmla="val 62823"/>
              </a:avLst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charset="0"/>
                </a:rPr>
                <a:t>Tested Code</a:t>
              </a:r>
            </a:p>
          </p:txBody>
        </p:sp>
        <p:sp>
          <p:nvSpPr>
            <p:cNvPr id="1466377" name="AutoShape 9">
              <a:extLst>
                <a:ext uri="{FF2B5EF4-FFF2-40B4-BE49-F238E27FC236}">
                  <a16:creationId xmlns:a16="http://schemas.microsoft.com/office/drawing/2014/main" id="{9E8204EC-0804-445F-AAF4-C4FDB128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1344"/>
              <a:ext cx="941" cy="703"/>
            </a:xfrm>
            <a:prstGeom prst="lightningBolt">
              <a:avLst/>
            </a:prstGeom>
            <a:solidFill>
              <a:srgbClr val="99CCFF"/>
            </a:solidFill>
            <a:ln w="9525">
              <a:solidFill>
                <a:srgbClr val="006CD8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Arial" charset="0"/>
                </a:rPr>
                <a:t>Change</a:t>
              </a:r>
            </a:p>
          </p:txBody>
        </p:sp>
      </p:grpSp>
      <p:sp>
        <p:nvSpPr>
          <p:cNvPr id="1466379" name="Rectangle 11">
            <a:extLst>
              <a:ext uri="{FF2B5EF4-FFF2-40B4-BE49-F238E27FC236}">
                <a16:creationId xmlns:a16="http://schemas.microsoft.com/office/drawing/2014/main" id="{55C1245A-BCFE-4870-AF4C-4D679A2BE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5029200"/>
            <a:ext cx="8534400" cy="1254125"/>
          </a:xfrm>
          <a:noFill/>
          <a:ln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Plan sprint durations around how long you can commit to keeping change out of the sprint</a:t>
            </a:r>
          </a:p>
        </p:txBody>
      </p:sp>
    </p:spTree>
    <p:extLst>
      <p:ext uri="{BB962C8B-B14F-4D97-AF65-F5344CB8AC3E}">
        <p14:creationId xmlns:p14="http://schemas.microsoft.com/office/powerpoint/2010/main" val="25553706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id="{3D369B68-9B00-4325-941D-4805D3257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en-US"/>
              <a:t>How Scrum Works?</a:t>
            </a:r>
          </a:p>
        </p:txBody>
      </p:sp>
      <p:pic>
        <p:nvPicPr>
          <p:cNvPr id="1423364" name="Picture 4" descr="Scrum">
            <a:extLst>
              <a:ext uri="{FF2B5EF4-FFF2-40B4-BE49-F238E27FC236}">
                <a16:creationId xmlns:a16="http://schemas.microsoft.com/office/drawing/2014/main" id="{66C2EA4C-CC87-473D-BF7A-51899A09854D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8001000" cy="3716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161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sz="3600" b="1" dirty="0">
                <a:solidFill>
                  <a:schemeClr val="accent2"/>
                </a:solidFill>
                <a:cs typeface="+mn-cs"/>
              </a:rPr>
              <a:t>סיכום יתרונות - </a:t>
            </a:r>
            <a:r>
              <a:rPr lang="en-US" sz="3600" b="1" dirty="0">
                <a:solidFill>
                  <a:schemeClr val="accent2"/>
                </a:solidFill>
                <a:cs typeface="+mn-cs"/>
              </a:rPr>
              <a:t>Agile</a:t>
            </a:r>
            <a:endParaRPr sz="3600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A8DCF4-A89F-43C8-A1FD-437569E6D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068288"/>
            <a:ext cx="8991600" cy="542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גמישות לשינויים – ניתן לבצע שינויים בדרישות גם בשלבים מתקדמים של הפיתוח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זמני תגובה קצרים – ספרינטים קצרים מאפשרת תגובה מהירה לצרכים עסקיים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שביעות רצון לקוח גבוהה יותר – הלקוח שותף לתהליך ובודק תוצרים בכל </a:t>
            </a:r>
            <a:r>
              <a:rPr lang="he-IL" sz="2000" dirty="0" err="1"/>
              <a:t>איטרציה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שחרור תוצרים חלקי ומוקדם – ניתן להוציא גרסאות שימושיות מוקדם יותר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שיפור מתמיד – הפקת לקחים רטרוספקטיבית לאחר כל ספרינט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שקיפות גבוהה – כל בעלי העניין רואים את ההתקדמות בזמן אמת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שיתוף פעולה רב תחומי – צוותים משולבים של מפתחים, בודקים, ולקוחות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פחות מסמכים פורמליים – פחות בירוקרטיה, יותר התמקדות בתוצר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מעורבות עובדים גבוהה – תחושת בעלות ואחריות אישית בקרב חברי הצוות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צוותים אוטונומיים - עצמאיים – כל חבר צוות נושא באחריות רבה</a:t>
            </a:r>
            <a:endParaRPr lang="en-US" sz="2000" dirty="0"/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עלייה בפריון העובדים הצוות והפרויקט</a:t>
            </a:r>
            <a:endParaRPr lang="en-US" sz="2000" dirty="0"/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מזעור סיכונים – תקלות מזוהות מוקדם ונפתרות מידית ולא רק בסוף הפרויקט</a:t>
            </a:r>
            <a:endParaRPr lang="en-US" sz="2000" dirty="0"/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פיתוח ובדיקות של רכיבי פרויקט בפרקי זמן קצרים</a:t>
            </a:r>
            <a:endParaRPr lang="en-US" sz="2000" dirty="0"/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שיפור בתקשורת הן בתוך הצוותים והן מול הלקוח</a:t>
            </a:r>
            <a:endParaRPr lang="en-US" sz="2000" dirty="0"/>
          </a:p>
          <a:p>
            <a:pPr marL="228600" indent="-228600" algn="r" rtl="1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3373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rmAutofit fontScale="90000"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he-IL" sz="3600" b="1" dirty="0">
                <a:solidFill>
                  <a:schemeClr val="accent2"/>
                </a:solidFill>
                <a:cs typeface="+mn-cs"/>
              </a:rPr>
              <a:t>סיכום חסרונות - </a:t>
            </a:r>
            <a:r>
              <a:rPr lang="en-US" sz="3600" b="1" dirty="0">
                <a:solidFill>
                  <a:schemeClr val="accent2"/>
                </a:solidFill>
                <a:cs typeface="+mn-cs"/>
              </a:rPr>
              <a:t>Agile</a:t>
            </a:r>
            <a:endParaRPr sz="3600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9A8DCF4-A89F-43C8-A1FD-437569E6DD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9" y="1127509"/>
            <a:ext cx="8991600" cy="3945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חוסר ודאות גבוהה – דרישות עשויות להשתנות ללא הרף, מקשה על תכנון לטווח ארוך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אין תכנון מקיף מראש – מתאים פחות לפרויקטים עם דרישות קבועות וברורות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תיעוד חלקי או חסר – עשוי להקשות על תחזוקת המערכת בהמשך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דרישה למחויבות גבוהה של הלקוח – הלקוח צריך להיות מעורב לכל אורך הדרך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עלול לחרוג מתקציב </a:t>
            </a:r>
            <a:r>
              <a:rPr lang="he-IL" sz="2000" dirty="0" err="1"/>
              <a:t>ולו"ז</a:t>
            </a:r>
            <a:r>
              <a:rPr lang="he-IL" sz="2000" dirty="0"/>
              <a:t> – שינויים תכופים יכולים להוביל לחריגות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קשה להתאים לארגונים היררכיים – לא תמיד מתאים לתרבות ארגונית מסורתית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פחות שליטה ניהולית מסורתית – אין מנהל פרויקט "שולט", אלא צוותים אוטונומיים</a:t>
            </a:r>
            <a:r>
              <a:rPr lang="en-US" sz="2000" dirty="0"/>
              <a:t>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sz="2000" dirty="0"/>
              <a:t>מעמסה על חברי הצוות – נדרשת עצמאות, אחריות ויוזמה אישית רבה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לא מתאים לפרויקטים רגולטוריים – כשנדרש תיעוד מלא ואישורים מוקדמים</a:t>
            </a:r>
            <a:r>
              <a:rPr lang="en-US" sz="2000" dirty="0"/>
              <a:t>.</a:t>
            </a:r>
          </a:p>
          <a:p>
            <a:pPr marL="457200" lvl="0" indent="-457200" algn="r" rtl="1">
              <a:buFont typeface="+mj-lt"/>
              <a:buAutoNum type="arabicPeriod"/>
            </a:pPr>
            <a:r>
              <a:rPr lang="he-IL" sz="2000" dirty="0"/>
              <a:t>קושי בניהול חוזים – בפרויקטים עם דרישות קבועות, קשה לנסח חוזים מדויקים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2420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2" name="Rectangle 2">
            <a:extLst>
              <a:ext uri="{FF2B5EF4-FFF2-40B4-BE49-F238E27FC236}">
                <a16:creationId xmlns:a16="http://schemas.microsoft.com/office/drawing/2014/main" id="{5F22E806-E829-43AC-B204-C53D828CF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8229600" cy="1143000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003366"/>
                </a:solidFill>
              </a:rPr>
              <a:t>Waterfall Model</a:t>
            </a:r>
            <a:r>
              <a:rPr lang="he-IL" altLang="en-US" sz="3200" b="1" dirty="0">
                <a:solidFill>
                  <a:srgbClr val="003366"/>
                </a:solidFill>
              </a:rPr>
              <a:t> </a:t>
            </a:r>
            <a:r>
              <a:rPr lang="en-US" altLang="en-US" sz="3200" b="1" dirty="0">
                <a:solidFill>
                  <a:srgbClr val="003366"/>
                </a:solidFill>
              </a:rPr>
              <a:t> vs Agile</a:t>
            </a:r>
          </a:p>
        </p:txBody>
      </p:sp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9C3C5F60-E73E-49B3-B178-4D4F7AF2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978485"/>
              </p:ext>
            </p:extLst>
          </p:nvPr>
        </p:nvGraphicFramePr>
        <p:xfrm>
          <a:off x="152400" y="1471803"/>
          <a:ext cx="8610601" cy="2490598"/>
        </p:xfrm>
        <a:graphic>
          <a:graphicData uri="http://schemas.openxmlformats.org/drawingml/2006/table">
            <a:tbl>
              <a:tblPr/>
              <a:tblGrid>
                <a:gridCol w="3173554">
                  <a:extLst>
                    <a:ext uri="{9D8B030D-6E8A-4147-A177-3AD203B41FA5}">
                      <a16:colId xmlns:a16="http://schemas.microsoft.com/office/drawing/2014/main" val="3701551444"/>
                    </a:ext>
                  </a:extLst>
                </a:gridCol>
                <a:gridCol w="3402237">
                  <a:extLst>
                    <a:ext uri="{9D8B030D-6E8A-4147-A177-3AD203B41FA5}">
                      <a16:colId xmlns:a16="http://schemas.microsoft.com/office/drawing/2014/main" val="1444866633"/>
                    </a:ext>
                  </a:extLst>
                </a:gridCol>
                <a:gridCol w="1530775">
                  <a:extLst>
                    <a:ext uri="{9D8B030D-6E8A-4147-A177-3AD203B41FA5}">
                      <a16:colId xmlns:a16="http://schemas.microsoft.com/office/drawing/2014/main" val="2940335549"/>
                    </a:ext>
                  </a:extLst>
                </a:gridCol>
                <a:gridCol w="504035">
                  <a:extLst>
                    <a:ext uri="{9D8B030D-6E8A-4147-A177-3AD203B41FA5}">
                      <a16:colId xmlns:a16="http://schemas.microsoft.com/office/drawing/2014/main" val="3740745245"/>
                    </a:ext>
                  </a:extLst>
                </a:gridCol>
              </a:tblGrid>
              <a:tr h="22641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Agile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מודל מפל המים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Waterfall Model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t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תחום השוואה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61001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תהליך מחזורי, גמיש ואינקרמנטלי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תהליך לינארי של שלבים רציפים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גישה כללית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264460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תכנון הדרגתי לאורך הפרויקט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מפורט ומלא בתחילת הפרויקט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תכנון מראש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648955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גרסאות תכופות בכל ספרינט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גרסה אחת בסיום הפרויקט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שחרור גרסאות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444149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בדיקות מתבצעות כל הזמן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בסוף הפיתוח בלבד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בדיקות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143449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שיתוף פעולה רציף לאורך כל הדרך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מוגבל לשלבים ראשוניים ובסיום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שיתוף לקוח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3102615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שינויים מתקבלים בברכה בכל שלב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שינויים קשים ליישום לאחר תחילת הפיתוח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גמישות לשינויים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481267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קצר – ספרינטים בני שבועיים-שלושה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ארוך – חודשים עד שנים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משך פרויקט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442069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צוותים עצמאיים, שיתוף פעולה הדוק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מבנה היררכי עם ניהול מרכזי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עבודת צוות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464512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ערך ללקוח, איכות, יכולת תגובה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עמידה בזמן, תקציב ותכולה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מדדי הצלחה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783938"/>
                  </a:ext>
                </a:extLst>
              </a:tr>
              <a:tr h="226418"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מבוסס על מניפסט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Agile </a:t>
                      </a:r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ו-12 עקרונות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לא מתבסס על ערכים ועקרונות גמישים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1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שימוש במניפסט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e-I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910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61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תודה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144" y="29718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4000" dirty="0">
                <a:solidFill>
                  <a:schemeClr val="accent2"/>
                </a:solidFill>
              </a:rPr>
              <a:t>Agile</a:t>
            </a:r>
            <a:r>
              <a:rPr lang="en-US" sz="4000" dirty="0"/>
              <a:t> Project Management Methodology</a:t>
            </a:r>
            <a:endParaRPr lang="en-US" sz="40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7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54F48B9D-4542-432F-A348-6FAB242FBF82}"/>
              </a:ext>
            </a:extLst>
          </p:cNvPr>
          <p:cNvSpPr/>
          <p:nvPr/>
        </p:nvSpPr>
        <p:spPr>
          <a:xfrm>
            <a:off x="1425202" y="86380"/>
            <a:ext cx="5981126" cy="5386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Tx/>
              <a:buNone/>
            </a:pPr>
            <a:r>
              <a:rPr lang="he-IL" sz="2900" b="1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רקע היסטורי – לידתה של שיטת </a:t>
            </a:r>
            <a:r>
              <a:rPr lang="en-US" sz="2900" b="1" dirty="0">
                <a:solidFill>
                  <a:srgbClr val="003366"/>
                </a:solidFill>
                <a:latin typeface="+mj-lt"/>
                <a:ea typeface="+mj-ea"/>
                <a:cs typeface="+mj-cs"/>
              </a:rPr>
              <a:t>Agile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272617C-7F05-4662-AABA-CF0DF3EA7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859363"/>
            <a:ext cx="80772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במהלך שנות ה־80 וה־90, עולם פיתוח התוכנה סבל מקצב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כשלונות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גבוה בפרויקטים: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לוחות זמנים שלא עמדו ביעד, חריגות תקציב, מוצרים שלא התאימו לצרכי הלקוח.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השיטות המסורתיות (כמו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Waterfall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לא הצליחו להתמודד עם שינויים תכופים בדרישות והביאו לפער בין צוותי הפרויקטים  לבין הלקוחות.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בתגובה לכך, ב־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2001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קבוצה של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17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מומחים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לפיתוח תוכנה התכנסה באתר סקי באלטה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Utah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ארה"ב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וכתבה את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המניפסט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האג'ילי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(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Manifesto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המניפסט ניסח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ערכים מרכזיים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ו־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עקרונות פעולה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לקידום גישה גמישה, מהירה וערכית לניהול פרויקטים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 מחברי המניפסט: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Schwaber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Jeff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Sutherland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מפתחי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Fowler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Kent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Beck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Extreme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Alistair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Cockburn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ואחרים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מאז, שיטת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הפכה לסטנדרט מוביל בפיתוח תוכנה , מוצרים טכנולוגיים – ובהמשך אומצה גם בתחומי ניהול נוספים (כגון שיווק, פיתוח מוצרים, חינוך וממשל)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8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-3048" y="621792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4000" dirty="0">
                <a:solidFill>
                  <a:schemeClr val="accent2"/>
                </a:solidFill>
              </a:rPr>
              <a:t>Agile</a:t>
            </a:r>
            <a:r>
              <a:rPr lang="en-US" sz="4000" dirty="0"/>
              <a:t> Project Management Methodology</a:t>
            </a:r>
            <a:endParaRPr lang="en-US" sz="40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2386233"/>
            <a:ext cx="8991600" cy="35394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en-US" b="1" dirty="0"/>
              <a:t>Agile</a:t>
            </a:r>
            <a:r>
              <a:rPr lang="he-IL" b="1" dirty="0"/>
              <a:t> </a:t>
            </a:r>
            <a:r>
              <a:rPr lang="en-US" dirty="0"/>
              <a:t> </a:t>
            </a:r>
            <a:r>
              <a:rPr lang="he-IL" dirty="0"/>
              <a:t>היא גישה לניהול פרויקטים המאופיינת בגמישות, הסתגלות לשינויים ומתן ערך מהיר ללקוח.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פותחה כתגובה לשיטות ניהול מסורתיות נוקשות (כמו </a:t>
            </a:r>
            <a:r>
              <a:rPr lang="en-US" dirty="0"/>
              <a:t>Waterfall </a:t>
            </a:r>
            <a:r>
              <a:rPr lang="he-IL" dirty="0"/>
              <a:t> "מפל המים ")  במיוחד בתחום פיתוח תוכנה.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מתמקדת במחזורים קצרים של עבודה (ספרינטים), בשיתוף פעולה מתמיד עם הלקוח, ובשיפור מתמיד של התהליך.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מבוססת על </a:t>
            </a:r>
            <a:r>
              <a:rPr lang="he-IL" b="1" dirty="0"/>
              <a:t>המניפסט </a:t>
            </a:r>
            <a:r>
              <a:rPr lang="he-IL" b="1" dirty="0" err="1"/>
              <a:t>האג'ילי</a:t>
            </a:r>
            <a:r>
              <a:rPr lang="he-IL" dirty="0"/>
              <a:t> (</a:t>
            </a:r>
            <a:r>
              <a:rPr lang="en-US" dirty="0"/>
              <a:t>Agile Manifesto) – </a:t>
            </a:r>
            <a:r>
              <a:rPr lang="he-IL" dirty="0"/>
              <a:t> )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ארבעה ערכים מרכזיים ו-12 עקרונות פעולה.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endParaRPr lang="he-IL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dirty="0"/>
              <a:t>מיושמת באמצעות מסגרות עבודה שונות, כגון: </a:t>
            </a:r>
            <a:r>
              <a:rPr lang="en-US" b="1" dirty="0"/>
              <a:t>Scrum</a:t>
            </a:r>
            <a:r>
              <a:rPr lang="en-US" dirty="0"/>
              <a:t>, </a:t>
            </a:r>
            <a:r>
              <a:rPr lang="en-US" b="1" dirty="0"/>
              <a:t>Kanban</a:t>
            </a:r>
            <a:r>
              <a:rPr lang="en-US" dirty="0"/>
              <a:t>, </a:t>
            </a:r>
            <a:r>
              <a:rPr lang="en-US" b="1" dirty="0"/>
              <a:t>XP</a:t>
            </a:r>
            <a:r>
              <a:rPr lang="en-US" dirty="0"/>
              <a:t>, </a:t>
            </a:r>
            <a:r>
              <a:rPr lang="he-IL" dirty="0"/>
              <a:t>ו־</a:t>
            </a:r>
            <a:r>
              <a:rPr lang="en-US" b="1" dirty="0" err="1"/>
              <a:t>SAFe</a:t>
            </a:r>
            <a:r>
              <a:rPr lang="en-US" dirty="0"/>
              <a:t>.</a:t>
            </a:r>
          </a:p>
          <a:p>
            <a:pPr algn="l" rtl="1">
              <a:buFontTx/>
              <a:buNone/>
            </a:pPr>
            <a:endParaRPr lang="he-IL" dirty="0">
              <a:solidFill>
                <a:srgbClr val="0070C0"/>
              </a:solidFill>
            </a:endParaRPr>
          </a:p>
          <a:p>
            <a:pPr marL="342900" indent="-342900">
              <a:buFontTx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62349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sz="2900" b="1" dirty="0">
                <a:solidFill>
                  <a:srgbClr val="003366"/>
                </a:solidFill>
              </a:rPr>
              <a:t>Agile</a:t>
            </a:r>
            <a:r>
              <a:rPr lang="en-US" dirty="0"/>
              <a:t> </a:t>
            </a:r>
            <a:r>
              <a:rPr lang="en-US" sz="2900" b="1" dirty="0">
                <a:solidFill>
                  <a:srgbClr val="003366"/>
                </a:solidFill>
              </a:rPr>
              <a:t>Manifesto</a:t>
            </a:r>
            <a:r>
              <a:rPr lang="he-IL" sz="2900" b="1" dirty="0">
                <a:solidFill>
                  <a:srgbClr val="003366"/>
                </a:solidFill>
              </a:rPr>
              <a:t> – 4 ערכי הליבה</a:t>
            </a:r>
            <a:endParaRPr sz="2900" b="1" dirty="0">
              <a:solidFill>
                <a:srgbClr val="003366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9E02C6-EEA4-4648-AF5E-F684843DE6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" y="1662499"/>
            <a:ext cx="9067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המניפסט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האג'ילי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קובע כי אנו מעריכים יותר: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אנשים ואינטראקציות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ע"פ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תהליכים וכלים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שיתוף פעולה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אמיתי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עדיף על כל תהליך מובנה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תוכנה עובדת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ע"פ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תיעוד נרחב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חשוב יותר לספק מוצר מתפקד מאשר מסמכים שלמים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שיתוף פעולה עם הלקוח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ע"פ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ניהול חוזים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דיאלוג מתמשך עדיף על הגדרה קשיחה מראש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תגובה לשינויים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ע"פ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ביצוע תכנית קבועה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-גמישות והסתגלות עדיפות על היצמדות לתוכנית מקורית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8892"/>
            <a:ext cx="8229600" cy="411162"/>
          </a:xfrm>
        </p:spPr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sz="2900" b="1" dirty="0">
                <a:solidFill>
                  <a:srgbClr val="003366"/>
                </a:solidFill>
              </a:rPr>
              <a:t>Agile</a:t>
            </a:r>
            <a:r>
              <a:rPr lang="en-US" sz="3600" dirty="0"/>
              <a:t> </a:t>
            </a:r>
            <a:r>
              <a:rPr lang="en-US" sz="2900" b="1" dirty="0">
                <a:solidFill>
                  <a:srgbClr val="003366"/>
                </a:solidFill>
              </a:rPr>
              <a:t>Manifesto</a:t>
            </a:r>
            <a:r>
              <a:rPr lang="he-IL" sz="2900" b="1" dirty="0">
                <a:solidFill>
                  <a:srgbClr val="003366"/>
                </a:solidFill>
              </a:rPr>
              <a:t> – 12 עקרונות הפעולה</a:t>
            </a:r>
            <a:br>
              <a:rPr lang="he-IL" sz="2900" b="1" dirty="0">
                <a:solidFill>
                  <a:srgbClr val="003366"/>
                </a:solidFill>
              </a:rPr>
            </a:br>
            <a:r>
              <a:rPr lang="he-IL" sz="2900" b="1" dirty="0">
                <a:solidFill>
                  <a:srgbClr val="003366"/>
                </a:solidFill>
              </a:rPr>
              <a:t>למנהל פרויקט בפרויקט </a:t>
            </a:r>
            <a:r>
              <a:rPr lang="en-US" sz="2900" b="1" dirty="0">
                <a:solidFill>
                  <a:srgbClr val="003366"/>
                </a:solidFill>
              </a:rPr>
              <a:t>AGILE</a:t>
            </a:r>
            <a:r>
              <a:rPr lang="en-US" sz="3600" dirty="0"/>
              <a:t> </a:t>
            </a:r>
            <a:r>
              <a:rPr lang="he-IL" sz="3600" dirty="0"/>
              <a:t> </a:t>
            </a:r>
            <a:r>
              <a:rPr lang="he-IL" sz="2900" b="1" dirty="0">
                <a:solidFill>
                  <a:srgbClr val="003366"/>
                </a:solidFill>
                <a:highlight>
                  <a:srgbClr val="FFFF00"/>
                </a:highlight>
              </a:rPr>
              <a:t>1/3</a:t>
            </a:r>
            <a:endParaRPr sz="2900" b="1" dirty="0">
              <a:solidFill>
                <a:srgbClr val="003366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E8EEA1-E882-4196-B565-DE4192178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38699"/>
            <a:ext cx="900445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העדיפות העליונה היא לספק ללקוח תוכנה עובדת מוקדם ובאופן רציף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בכך לספק ללקוח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ערך עסקי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אמיתי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במהירות – 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To Market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he-IL" altLang="he-IL" sz="1800" dirty="0">
              <a:latin typeface="Arial" panose="020B0604020202020204" pitchFamily="34" charset="0"/>
            </a:endParaRPr>
          </a:p>
          <a:p>
            <a:pPr algn="r" rtl="1" eaLnBrk="0" hangingPunct="0">
              <a:spcBef>
                <a:spcPct val="0"/>
              </a:spcBef>
              <a:buFont typeface="+mj-lt"/>
              <a:buAutoNum type="arabicPeriod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תוכנה עובדת היא המדד העיקרי להתקדמות</a:t>
            </a:r>
            <a:br>
              <a:rPr lang="he-IL" altLang="he-IL" sz="1800" dirty="0">
                <a:latin typeface="Arial" panose="020B0604020202020204" pitchFamily="34" charset="0"/>
              </a:rPr>
            </a:br>
            <a:r>
              <a:rPr lang="he-IL" altLang="he-IL" sz="1800" dirty="0">
                <a:latin typeface="Arial" panose="020B0604020202020204" pitchFamily="34" charset="0"/>
              </a:rPr>
              <a:t>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לא מספר המסמכים או המשימות – רק התוצר קובע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קבל בברכה שינויים בדרישות, אפילו בשלבים מאוחרים של הפיתוח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מנצל שינויים בשוק ,בעולם (טכנולוגיה תחרות מגמות ) כדי להעניק ללקוח יתרון תחרותי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ספק גרסאות תוכנה עם תכולות קטנות יותר אך עובדת לעיתים קרובות יותר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 שבועות ספורים ל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מספר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חודשים – ככל שיותר קצר, כך עדיף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98892"/>
            <a:ext cx="8229600" cy="411162"/>
          </a:xfrm>
        </p:spPr>
        <p:txBody>
          <a:bodyPr>
            <a:noAutofit/>
          </a:bodyPr>
          <a:lstStyle/>
          <a:p>
            <a:pPr rtl="1">
              <a:defRPr>
                <a:solidFill>
                  <a:srgbClr val="003366"/>
                </a:solidFill>
              </a:defRPr>
            </a:pPr>
            <a:r>
              <a:rPr lang="en-US" sz="2900" b="1" dirty="0">
                <a:solidFill>
                  <a:srgbClr val="003366"/>
                </a:solidFill>
              </a:rPr>
              <a:t>Agile Manifesto</a:t>
            </a:r>
            <a:r>
              <a:rPr lang="he-IL" sz="2900" b="1" dirty="0">
                <a:solidFill>
                  <a:srgbClr val="003366"/>
                </a:solidFill>
              </a:rPr>
              <a:t> – 12 עקרונות הפעולה</a:t>
            </a:r>
            <a:br>
              <a:rPr lang="he-IL" sz="2900" b="1" dirty="0">
                <a:solidFill>
                  <a:srgbClr val="003366"/>
                </a:solidFill>
              </a:rPr>
            </a:br>
            <a:r>
              <a:rPr lang="he-IL" sz="2900" b="1" dirty="0">
                <a:solidFill>
                  <a:srgbClr val="003366"/>
                </a:solidFill>
              </a:rPr>
              <a:t>למנהל פרויקט בפרויקט </a:t>
            </a:r>
            <a:r>
              <a:rPr lang="en-US" sz="2900" b="1" dirty="0">
                <a:solidFill>
                  <a:srgbClr val="003366"/>
                </a:solidFill>
              </a:rPr>
              <a:t> AGILE </a:t>
            </a:r>
            <a:r>
              <a:rPr lang="he-IL" sz="2900" b="1" dirty="0">
                <a:solidFill>
                  <a:srgbClr val="003366"/>
                </a:solidFill>
                <a:highlight>
                  <a:srgbClr val="FFFF00"/>
                </a:highlight>
              </a:rPr>
              <a:t>2/3</a:t>
            </a:r>
            <a:endParaRPr sz="2900" b="1" dirty="0">
              <a:solidFill>
                <a:srgbClr val="003366"/>
              </a:solidFill>
              <a:highlight>
                <a:srgbClr val="FFFF00"/>
              </a:highlight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5E8EEA1-E882-4196-B565-DE41921781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2651" y="1582340"/>
            <a:ext cx="74103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שיתוף פעולה יומיומי בין אנשי עסקים /משתמשי המפתח למפתחים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העבודה המשותפת היא בסיס להצלחת הפרויקט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בנה פרויקטים סביב אנשים מוטיבציוניים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ספק להם סביבה תומכת ואמון, והם ימסרו תוצרים איכותיים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הדרך היעילה ביותר להעברת מידע היא שיחה פנים אל פנים</a:t>
            </a:r>
            <a:b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אינטראקציה אנושית עדיפה על תקשורת כתובה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rtl="1" eaLnBrk="0" hangingPunct="0">
              <a:spcBef>
                <a:spcPct val="0"/>
              </a:spcBef>
              <a:buFont typeface="+mj-lt"/>
              <a:buAutoNum type="arabicPeriod" startAt="5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הארגון הטוב ביותר נובע מצוותים שמנהלים את עצמם</a:t>
            </a:r>
            <a:br>
              <a:rPr lang="he-IL" altLang="he-IL" sz="1800" dirty="0">
                <a:latin typeface="Arial" panose="020B0604020202020204" pitchFamily="34" charset="0"/>
              </a:rPr>
            </a:br>
            <a:r>
              <a:rPr lang="he-IL" altLang="he-IL" sz="1800" dirty="0">
                <a:latin typeface="Arial" panose="020B0604020202020204" pitchFamily="34" charset="0"/>
              </a:rPr>
              <a:t>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הם יודעים הכי טוב איך לבצע את העבודה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5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11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porate_Presentation_Template">
  <a:themeElements>
    <a:clrScheme name="Corporate_Presentation_Template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rporate_Presentatio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66738" marR="0" indent="-566738" algn="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tx2"/>
          </a:buClr>
          <a:buSzPct val="75000"/>
          <a:buFont typeface="Wingdings" panose="05000000000000000000" pitchFamily="2" charset="2"/>
          <a:buChar char="l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566738" marR="0" indent="-566738" algn="r" defTabSz="914400" rtl="0" eaLnBrk="0" fontAlgn="base" latinLnBrk="0" hangingPunct="0">
          <a:lnSpc>
            <a:spcPct val="90000"/>
          </a:lnSpc>
          <a:spcBef>
            <a:spcPct val="30000"/>
          </a:spcBef>
          <a:spcAft>
            <a:spcPct val="0"/>
          </a:spcAft>
          <a:buClr>
            <a:schemeClr val="tx2"/>
          </a:buClr>
          <a:buSzPct val="75000"/>
          <a:buFont typeface="Wingdings" panose="05000000000000000000" pitchFamily="2" charset="2"/>
          <a:buChar char="l"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rporate_Presentation_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porate_Presentation_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porate_Presentation_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9050</TotalTime>
  <Words>2584</Words>
  <Application>Microsoft Office PowerPoint</Application>
  <PresentationFormat>‫הצגה על המסך (4:3)</PresentationFormat>
  <Paragraphs>376</Paragraphs>
  <Slides>38</Slides>
  <Notes>1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3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52" baseType="lpstr">
      <vt:lpstr>Arial</vt:lpstr>
      <vt:lpstr>Calibri</vt:lpstr>
      <vt:lpstr>Comic Sans MS</vt:lpstr>
      <vt:lpstr>Constantia</vt:lpstr>
      <vt:lpstr>Open Sans</vt:lpstr>
      <vt:lpstr>Poppins</vt:lpstr>
      <vt:lpstr>Poppins SemiBold</vt:lpstr>
      <vt:lpstr>Tahoma</vt:lpstr>
      <vt:lpstr>Wingdings</vt:lpstr>
      <vt:lpstr>Wingdings 2</vt:lpstr>
      <vt:lpstr>Default Design</vt:lpstr>
      <vt:lpstr>Flow</vt:lpstr>
      <vt:lpstr>Corporate_Presentation_Template</vt:lpstr>
      <vt:lpstr>Chart</vt:lpstr>
      <vt:lpstr>:  קורס ניהול פרויקטים -   ניהול פרויקטים –  מתודולוגיית AGILE   מפגש מספר 11 – 18-19/5/2025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Agile Manifesto – 4 ערכי הליבה</vt:lpstr>
      <vt:lpstr>Agile Manifesto – 12 עקרונות הפעולה למנהל פרויקט בפרויקט AGILE  1/3</vt:lpstr>
      <vt:lpstr>Agile Manifesto – 12 עקרונות הפעולה למנהל פרויקט בפרויקט  AGILE 2/3</vt:lpstr>
      <vt:lpstr>Agile Manifesto – 12 עקרונות הפעולה למנהל פרויקט בפרויקט  AGILE 3/3</vt:lpstr>
      <vt:lpstr>מצגת של PowerPoint‏</vt:lpstr>
      <vt:lpstr>מצגת של PowerPoint‏</vt:lpstr>
      <vt:lpstr>מצגת של PowerPoint‏</vt:lpstr>
      <vt:lpstr>מצגת של PowerPoint‏</vt:lpstr>
      <vt:lpstr> - Agile מושגי יסוד </vt:lpstr>
      <vt:lpstr>Scrum</vt:lpstr>
      <vt:lpstr>MVP – Minimum Viable Product</vt:lpstr>
      <vt:lpstr>מצגת של PowerPoint‏</vt:lpstr>
      <vt:lpstr>תפקידים ניהוליים נפוצים בפרויקטי Agile </vt:lpstr>
      <vt:lpstr>תפקידים טכנולוגיים נפוצים בפרויקטי Agile </vt:lpstr>
      <vt:lpstr>מצגת של PowerPoint‏</vt:lpstr>
      <vt:lpstr>מסגרות פורמאליות של ישיבות בקרת פרויקטAgile </vt:lpstr>
      <vt:lpstr>Pre-Project/Kickoff Meeting</vt:lpstr>
      <vt:lpstr>Parts of Sprint Planning Meeting</vt:lpstr>
      <vt:lpstr>Sprint</vt:lpstr>
      <vt:lpstr>Daily Scrum</vt:lpstr>
      <vt:lpstr>חזירים ותרנגולות ב-Scrum</vt:lpstr>
      <vt:lpstr>Product Backlog</vt:lpstr>
      <vt:lpstr>Sample Product Backlog</vt:lpstr>
      <vt:lpstr>Sample Sprint Backlog</vt:lpstr>
      <vt:lpstr>Sprint Burndown Chart</vt:lpstr>
      <vt:lpstr>Spring Planning Meeting</vt:lpstr>
      <vt:lpstr>No changes during the sprint</vt:lpstr>
      <vt:lpstr>How Scrum Works?</vt:lpstr>
      <vt:lpstr>סיכום יתרונות - Agile</vt:lpstr>
      <vt:lpstr>סיכום חסרונות - Agile</vt:lpstr>
      <vt:lpstr>Waterfall Model  vs Agile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Benvenisti</dc:creator>
  <cp:lastModifiedBy>Ronen Benvenisti</cp:lastModifiedBy>
  <cp:revision>347</cp:revision>
  <cp:lastPrinted>1601-01-01T00:00:00Z</cp:lastPrinted>
  <dcterms:created xsi:type="dcterms:W3CDTF">2011-12-01T20:18:57Z</dcterms:created>
  <dcterms:modified xsi:type="dcterms:W3CDTF">2025-05-16T14:05:32Z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