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99" r:id="rId2"/>
    <p:sldId id="639" r:id="rId3"/>
    <p:sldId id="636" r:id="rId4"/>
    <p:sldId id="456" r:id="rId5"/>
    <p:sldId id="620" r:id="rId6"/>
    <p:sldId id="619" r:id="rId7"/>
    <p:sldId id="618" r:id="rId8"/>
    <p:sldId id="630" r:id="rId9"/>
    <p:sldId id="635" r:id="rId10"/>
    <p:sldId id="613" r:id="rId11"/>
    <p:sldId id="638" r:id="rId12"/>
    <p:sldId id="631" r:id="rId13"/>
    <p:sldId id="637" r:id="rId14"/>
    <p:sldId id="596" r:id="rId15"/>
    <p:sldId id="597" r:id="rId16"/>
    <p:sldId id="610" r:id="rId17"/>
    <p:sldId id="593" r:id="rId18"/>
    <p:sldId id="640" r:id="rId19"/>
    <p:sldId id="641" r:id="rId20"/>
    <p:sldId id="629" r:id="rId21"/>
    <p:sldId id="497" r:id="rId22"/>
    <p:sldId id="62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ten" initials="" lastIdx="1" clrIdx="0"/>
  <p:cmAuthor id="1" name="Marten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B4E6CD"/>
    <a:srgbClr val="FFFFFF"/>
    <a:srgbClr val="F2A148"/>
    <a:srgbClr val="74C0C6"/>
    <a:srgbClr val="E8F0E8"/>
    <a:srgbClr val="FF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C9C86-FD42-44FC-BD4B-630FB7C50325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FF04A-E393-471B-B978-3DB71F424E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C327D-F235-424B-9039-F5021648EA8D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82FC8-15F3-4806-8E00-33A304003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8b8b5c8a4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8b8b5c8a4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658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8b8b5c8a4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8b8b5c8a4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794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8b8b5c8a4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8b8b5c8a4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969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D4D987-9A7A-416A-89B8-6AB249F98B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8B1B7-DF7A-4305-8E4A-A018FF6C93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4523F-9B9C-41A0-A2B8-B61B7CFCF2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526583" y="1072400"/>
            <a:ext cx="2570700" cy="32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526608" y="4553333"/>
            <a:ext cx="25707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701525" y="1072400"/>
            <a:ext cx="4522200" cy="47132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-3" y="0"/>
            <a:ext cx="170400" cy="685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>
            <a:off x="713226" y="95072"/>
            <a:ext cx="3711077" cy="6667928"/>
            <a:chOff x="713225" y="71304"/>
            <a:chExt cx="3711077" cy="5000946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13225" y="4462150"/>
              <a:ext cx="893227" cy="610100"/>
              <a:chOff x="2969550" y="392000"/>
              <a:chExt cx="893227" cy="610100"/>
            </a:xfrm>
          </p:grpSpPr>
          <p:sp>
            <p:nvSpPr>
              <p:cNvPr id="15" name="Google Shape;15;p2"/>
              <p:cNvSpPr/>
              <p:nvPr/>
            </p:nvSpPr>
            <p:spPr>
              <a:xfrm rot="10800000" flipH="1">
                <a:off x="2969550" y="392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 flipH="1">
                <a:off x="3248692" y="392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 flipH="1">
                <a:off x="3527834" y="392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 flipH="1">
                <a:off x="3806977" y="392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 flipH="1">
                <a:off x="2969550" y="6600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 flipH="1">
                <a:off x="3248692" y="6600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0800000" flipH="1">
                <a:off x="3527834" y="6600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 flipH="1">
                <a:off x="3806977" y="6600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 flipH="1">
                <a:off x="2969550" y="946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10800000" flipH="1">
                <a:off x="3248692" y="946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10800000" flipH="1">
                <a:off x="3527834" y="946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10800000" flipH="1">
                <a:off x="3806977" y="946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rot="5400000">
              <a:off x="3951781" y="-66275"/>
              <a:ext cx="334942" cy="610100"/>
              <a:chOff x="376650" y="567400"/>
              <a:chExt cx="334942" cy="610100"/>
            </a:xfrm>
          </p:grpSpPr>
          <p:sp>
            <p:nvSpPr>
              <p:cNvPr id="28" name="Google Shape;28;p2"/>
              <p:cNvSpPr/>
              <p:nvPr/>
            </p:nvSpPr>
            <p:spPr>
              <a:xfrm rot="10800000" flipH="1">
                <a:off x="376650" y="5674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10800000" flipH="1">
                <a:off x="655792" y="5674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10800000" flipH="1">
                <a:off x="376650" y="8354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10800000" flipH="1">
                <a:off x="655792" y="8354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10800000" flipH="1">
                <a:off x="376650" y="11214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10800000" flipH="1">
                <a:off x="655792" y="11214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4" name="Google Shape;34;p2"/>
          <p:cNvGrpSpPr/>
          <p:nvPr/>
        </p:nvGrpSpPr>
        <p:grpSpPr>
          <a:xfrm>
            <a:off x="8481088" y="329203"/>
            <a:ext cx="1110816" cy="1481088"/>
            <a:chOff x="-503525" y="921325"/>
            <a:chExt cx="1357800" cy="1357800"/>
          </a:xfrm>
        </p:grpSpPr>
        <p:cxnSp>
          <p:nvCxnSpPr>
            <p:cNvPr id="35" name="Google Shape;35;p2"/>
            <p:cNvCxnSpPr/>
            <p:nvPr/>
          </p:nvCxnSpPr>
          <p:spPr>
            <a:xfrm>
              <a:off x="175388" y="921325"/>
              <a:ext cx="0" cy="135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-304676" y="1120174"/>
              <a:ext cx="960000" cy="96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 flipH="1">
              <a:off x="-304549" y="1120174"/>
              <a:ext cx="960000" cy="96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-503525" y="1600238"/>
              <a:ext cx="1357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33306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>
            <a:extLst>
              <a:ext uri="{FF2B5EF4-FFF2-40B4-BE49-F238E27FC236}">
                <a16:creationId xmlns:a16="http://schemas.microsoft.com/office/drawing/2014/main" id="{C17612D3-B736-430C-B401-5680B3F031FE}"/>
              </a:ext>
            </a:extLst>
          </p:cNvPr>
          <p:cNvSpPr/>
          <p:nvPr userDrawn="1"/>
        </p:nvSpPr>
        <p:spPr>
          <a:xfrm flipH="1">
            <a:off x="-52417" y="-124625"/>
            <a:ext cx="9207736" cy="2772575"/>
          </a:xfrm>
          <a:custGeom>
            <a:avLst/>
            <a:gdLst>
              <a:gd name="connsiteX0" fmla="*/ 0 w 6873414"/>
              <a:gd name="connsiteY0" fmla="*/ 0 h 12207086"/>
              <a:gd name="connsiteX1" fmla="*/ 6873414 w 6873414"/>
              <a:gd name="connsiteY1" fmla="*/ 0 h 12207086"/>
              <a:gd name="connsiteX2" fmla="*/ 6873414 w 6873414"/>
              <a:gd name="connsiteY2" fmla="*/ 12207086 h 12207086"/>
              <a:gd name="connsiteX3" fmla="*/ 0 w 6873414"/>
              <a:gd name="connsiteY3" fmla="*/ 12207086 h 12207086"/>
              <a:gd name="connsiteX4" fmla="*/ 0 w 6873414"/>
              <a:gd name="connsiteY4" fmla="*/ 0 h 12207086"/>
              <a:gd name="connsiteX0" fmla="*/ 0 w 6873414"/>
              <a:gd name="connsiteY0" fmla="*/ 0 h 12207086"/>
              <a:gd name="connsiteX1" fmla="*/ 6873414 w 6873414"/>
              <a:gd name="connsiteY1" fmla="*/ 1962150 h 12207086"/>
              <a:gd name="connsiteX2" fmla="*/ 6873414 w 6873414"/>
              <a:gd name="connsiteY2" fmla="*/ 12207086 h 12207086"/>
              <a:gd name="connsiteX3" fmla="*/ 0 w 6873414"/>
              <a:gd name="connsiteY3" fmla="*/ 12207086 h 12207086"/>
              <a:gd name="connsiteX4" fmla="*/ 0 w 6873414"/>
              <a:gd name="connsiteY4" fmla="*/ 0 h 12207086"/>
              <a:gd name="connsiteX0" fmla="*/ 0 w 6873414"/>
              <a:gd name="connsiteY0" fmla="*/ 0 h 12207086"/>
              <a:gd name="connsiteX1" fmla="*/ 6873414 w 6873414"/>
              <a:gd name="connsiteY1" fmla="*/ 1962150 h 12207086"/>
              <a:gd name="connsiteX2" fmla="*/ 6873414 w 6873414"/>
              <a:gd name="connsiteY2" fmla="*/ 12207086 h 12207086"/>
              <a:gd name="connsiteX3" fmla="*/ 19050 w 6873414"/>
              <a:gd name="connsiteY3" fmla="*/ 10549736 h 12207086"/>
              <a:gd name="connsiteX4" fmla="*/ 0 w 6873414"/>
              <a:gd name="connsiteY4" fmla="*/ 0 h 12207086"/>
              <a:gd name="connsiteX0" fmla="*/ 0 w 6873414"/>
              <a:gd name="connsiteY0" fmla="*/ 0 h 12207086"/>
              <a:gd name="connsiteX1" fmla="*/ 6854321 w 6873414"/>
              <a:gd name="connsiteY1" fmla="*/ 6781800 h 12207086"/>
              <a:gd name="connsiteX2" fmla="*/ 6873414 w 6873414"/>
              <a:gd name="connsiteY2" fmla="*/ 12207086 h 12207086"/>
              <a:gd name="connsiteX3" fmla="*/ 19050 w 6873414"/>
              <a:gd name="connsiteY3" fmla="*/ 10549736 h 12207086"/>
              <a:gd name="connsiteX4" fmla="*/ 0 w 6873414"/>
              <a:gd name="connsiteY4" fmla="*/ 0 h 12207086"/>
              <a:gd name="connsiteX0" fmla="*/ 0 w 6873414"/>
              <a:gd name="connsiteY0" fmla="*/ 0 h 6930236"/>
              <a:gd name="connsiteX1" fmla="*/ 6854321 w 6873414"/>
              <a:gd name="connsiteY1" fmla="*/ 1504950 h 6930236"/>
              <a:gd name="connsiteX2" fmla="*/ 6873414 w 6873414"/>
              <a:gd name="connsiteY2" fmla="*/ 6930236 h 6930236"/>
              <a:gd name="connsiteX3" fmla="*/ 19050 w 6873414"/>
              <a:gd name="connsiteY3" fmla="*/ 5272886 h 6930236"/>
              <a:gd name="connsiteX4" fmla="*/ 0 w 6873414"/>
              <a:gd name="connsiteY4" fmla="*/ 0 h 6930236"/>
              <a:gd name="connsiteX0" fmla="*/ 0 w 6892507"/>
              <a:gd name="connsiteY0" fmla="*/ 0 h 5634836"/>
              <a:gd name="connsiteX1" fmla="*/ 6873414 w 6892507"/>
              <a:gd name="connsiteY1" fmla="*/ 209550 h 5634836"/>
              <a:gd name="connsiteX2" fmla="*/ 6892507 w 6892507"/>
              <a:gd name="connsiteY2" fmla="*/ 5634836 h 5634836"/>
              <a:gd name="connsiteX3" fmla="*/ 38143 w 6892507"/>
              <a:gd name="connsiteY3" fmla="*/ 3977486 h 5634836"/>
              <a:gd name="connsiteX4" fmla="*/ 0 w 6892507"/>
              <a:gd name="connsiteY4" fmla="*/ 0 h 5634836"/>
              <a:gd name="connsiteX0" fmla="*/ 0 w 6894344"/>
              <a:gd name="connsiteY0" fmla="*/ 0 h 5634836"/>
              <a:gd name="connsiteX1" fmla="*/ 6892507 w 6894344"/>
              <a:gd name="connsiteY1" fmla="*/ 1162050 h 5634836"/>
              <a:gd name="connsiteX2" fmla="*/ 6892507 w 6894344"/>
              <a:gd name="connsiteY2" fmla="*/ 5634836 h 5634836"/>
              <a:gd name="connsiteX3" fmla="*/ 38143 w 6894344"/>
              <a:gd name="connsiteY3" fmla="*/ 3977486 h 5634836"/>
              <a:gd name="connsiteX4" fmla="*/ 0 w 6894344"/>
              <a:gd name="connsiteY4" fmla="*/ 0 h 5634836"/>
              <a:gd name="connsiteX0" fmla="*/ 0 w 6875254"/>
              <a:gd name="connsiteY0" fmla="*/ 0 h 4663286"/>
              <a:gd name="connsiteX1" fmla="*/ 6873417 w 6875254"/>
              <a:gd name="connsiteY1" fmla="*/ 190500 h 4663286"/>
              <a:gd name="connsiteX2" fmla="*/ 6873417 w 6875254"/>
              <a:gd name="connsiteY2" fmla="*/ 4663286 h 4663286"/>
              <a:gd name="connsiteX3" fmla="*/ 19053 w 6875254"/>
              <a:gd name="connsiteY3" fmla="*/ 3005936 h 4663286"/>
              <a:gd name="connsiteX4" fmla="*/ 0 w 6875254"/>
              <a:gd name="connsiteY4" fmla="*/ 0 h 4663286"/>
              <a:gd name="connsiteX0" fmla="*/ 0 w 6873417"/>
              <a:gd name="connsiteY0" fmla="*/ 0 h 4663286"/>
              <a:gd name="connsiteX1" fmla="*/ 6396096 w 6873417"/>
              <a:gd name="connsiteY1" fmla="*/ 866775 h 4663286"/>
              <a:gd name="connsiteX2" fmla="*/ 6873417 w 6873417"/>
              <a:gd name="connsiteY2" fmla="*/ 4663286 h 4663286"/>
              <a:gd name="connsiteX3" fmla="*/ 19053 w 6873417"/>
              <a:gd name="connsiteY3" fmla="*/ 3005936 h 4663286"/>
              <a:gd name="connsiteX4" fmla="*/ 0 w 6873417"/>
              <a:gd name="connsiteY4" fmla="*/ 0 h 4663286"/>
              <a:gd name="connsiteX0" fmla="*/ 0 w 6875256"/>
              <a:gd name="connsiteY0" fmla="*/ 0 h 4663286"/>
              <a:gd name="connsiteX1" fmla="*/ 6873420 w 6875256"/>
              <a:gd name="connsiteY1" fmla="*/ 247650 h 4663286"/>
              <a:gd name="connsiteX2" fmla="*/ 6873417 w 6875256"/>
              <a:gd name="connsiteY2" fmla="*/ 4663286 h 4663286"/>
              <a:gd name="connsiteX3" fmla="*/ 19053 w 6875256"/>
              <a:gd name="connsiteY3" fmla="*/ 3005936 h 4663286"/>
              <a:gd name="connsiteX4" fmla="*/ 0 w 6875256"/>
              <a:gd name="connsiteY4" fmla="*/ 0 h 4663286"/>
              <a:gd name="connsiteX0" fmla="*/ 0 w 6903895"/>
              <a:gd name="connsiteY0" fmla="*/ 0 h 4501361"/>
              <a:gd name="connsiteX1" fmla="*/ 6902059 w 6903895"/>
              <a:gd name="connsiteY1" fmla="*/ 85725 h 4501361"/>
              <a:gd name="connsiteX2" fmla="*/ 6902056 w 6903895"/>
              <a:gd name="connsiteY2" fmla="*/ 4501361 h 4501361"/>
              <a:gd name="connsiteX3" fmla="*/ 47692 w 6903895"/>
              <a:gd name="connsiteY3" fmla="*/ 2844011 h 4501361"/>
              <a:gd name="connsiteX4" fmla="*/ 0 w 6903895"/>
              <a:gd name="connsiteY4" fmla="*/ 0 h 4501361"/>
              <a:gd name="connsiteX0" fmla="*/ 0 w 6884802"/>
              <a:gd name="connsiteY0" fmla="*/ 0 h 4444211"/>
              <a:gd name="connsiteX1" fmla="*/ 6882966 w 6884802"/>
              <a:gd name="connsiteY1" fmla="*/ 28575 h 4444211"/>
              <a:gd name="connsiteX2" fmla="*/ 6882963 w 6884802"/>
              <a:gd name="connsiteY2" fmla="*/ 4444211 h 4444211"/>
              <a:gd name="connsiteX3" fmla="*/ 28599 w 6884802"/>
              <a:gd name="connsiteY3" fmla="*/ 2786861 h 4444211"/>
              <a:gd name="connsiteX4" fmla="*/ 0 w 6884802"/>
              <a:gd name="connsiteY4" fmla="*/ 0 h 4444211"/>
              <a:gd name="connsiteX0" fmla="*/ 0 w 6884802"/>
              <a:gd name="connsiteY0" fmla="*/ 0 h 4444211"/>
              <a:gd name="connsiteX1" fmla="*/ 6882966 w 6884802"/>
              <a:gd name="connsiteY1" fmla="*/ 28575 h 4444211"/>
              <a:gd name="connsiteX2" fmla="*/ 6882963 w 6884802"/>
              <a:gd name="connsiteY2" fmla="*/ 4444211 h 4444211"/>
              <a:gd name="connsiteX3" fmla="*/ 9506 w 6884802"/>
              <a:gd name="connsiteY3" fmla="*/ 2767811 h 4444211"/>
              <a:gd name="connsiteX4" fmla="*/ 0 w 6884802"/>
              <a:gd name="connsiteY4" fmla="*/ 0 h 4444211"/>
              <a:gd name="connsiteX0" fmla="*/ 0 w 6884075"/>
              <a:gd name="connsiteY0" fmla="*/ 0 h 3358361"/>
              <a:gd name="connsiteX1" fmla="*/ 6882966 w 6884075"/>
              <a:gd name="connsiteY1" fmla="*/ 28575 h 3358361"/>
              <a:gd name="connsiteX2" fmla="*/ 6872319 w 6884075"/>
              <a:gd name="connsiteY2" fmla="*/ 3358361 h 3358361"/>
              <a:gd name="connsiteX3" fmla="*/ 9506 w 6884075"/>
              <a:gd name="connsiteY3" fmla="*/ 2767811 h 3358361"/>
              <a:gd name="connsiteX4" fmla="*/ 0 w 6884075"/>
              <a:gd name="connsiteY4" fmla="*/ 0 h 335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4075" h="3358361">
                <a:moveTo>
                  <a:pt x="0" y="0"/>
                </a:moveTo>
                <a:lnTo>
                  <a:pt x="6882966" y="28575"/>
                </a:lnTo>
                <a:cubicBezTo>
                  <a:pt x="6889330" y="1837004"/>
                  <a:pt x="6865955" y="1549932"/>
                  <a:pt x="6872319" y="3358361"/>
                </a:cubicBezTo>
                <a:lnTo>
                  <a:pt x="9506" y="2767811"/>
                </a:lnTo>
                <a:cubicBezTo>
                  <a:pt x="6337" y="1845207"/>
                  <a:pt x="3169" y="922604"/>
                  <a:pt x="0" y="0"/>
                </a:cubicBezTo>
                <a:close/>
              </a:path>
            </a:pathLst>
          </a:custGeom>
          <a:solidFill>
            <a:srgbClr val="1D5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200" dirty="0"/>
          </a:p>
        </p:txBody>
      </p:sp>
      <p:pic>
        <p:nvPicPr>
          <p:cNvPr id="9" name="תמונה 10" descr="תמונה שמכילה ציור&#10;&#10;התיאור נוצר באופן אוטומטי">
            <a:extLst>
              <a:ext uri="{FF2B5EF4-FFF2-40B4-BE49-F238E27FC236}">
                <a16:creationId xmlns:a16="http://schemas.microsoft.com/office/drawing/2014/main" id="{885A0371-2ED9-4864-ABA4-01CEFA144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" y="1"/>
            <a:ext cx="1063037" cy="62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9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9C0F7-B6C3-3346-A31C-4CA6A82B93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6472" y="127319"/>
            <a:ext cx="6846377" cy="589858"/>
          </a:xfrm>
        </p:spPr>
        <p:txBody>
          <a:bodyPr anchor="b"/>
          <a:lstStyle>
            <a:lvl1pPr rtl="1">
              <a:defRPr baseline="0"/>
            </a:lvl1pPr>
          </a:lstStyle>
          <a:p>
            <a:r>
              <a:rPr lang="he-IL" dirty="0"/>
              <a:t>שקף אובייקט מיוחד – כותרת קטנה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CDAEA0-F991-4244-8D06-5247C963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48147" y="6104103"/>
            <a:ext cx="2057400" cy="365125"/>
          </a:xfrm>
        </p:spPr>
        <p:txBody>
          <a:bodyPr/>
          <a:lstStyle>
            <a:lvl1pPr rtl="1"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D1F0BCB-629E-EE48-9B23-657D3F10F4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22DAFB-AD12-344F-A239-195A3D1BD4A6}"/>
              </a:ext>
            </a:extLst>
          </p:cNvPr>
          <p:cNvSpPr/>
          <p:nvPr userDrawn="1"/>
        </p:nvSpPr>
        <p:spPr>
          <a:xfrm flipV="1">
            <a:off x="1418096" y="743421"/>
            <a:ext cx="6750000" cy="36000"/>
          </a:xfrm>
          <a:prstGeom prst="rect">
            <a:avLst/>
          </a:prstGeom>
          <a:gradFill flip="none" rotWithShape="0">
            <a:gsLst>
              <a:gs pos="0">
                <a:schemeClr val="accent6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685800" rtl="0" eaLnBrk="1" latinLnBrk="0" hangingPunct="1"/>
            <a:endParaRPr lang="en-US" sz="12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FB3211-E1FC-7647-92B4-8408A575F9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6219"/>
          <a:stretch/>
        </p:blipFill>
        <p:spPr>
          <a:xfrm>
            <a:off x="410260" y="6150635"/>
            <a:ext cx="741311" cy="33889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CD56BF-D053-C04A-8428-B71E0238F1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21296" y="779422"/>
            <a:ext cx="6738731" cy="5156430"/>
          </a:xfrm>
        </p:spPr>
        <p:txBody>
          <a:bodyPr>
            <a:normAutofit/>
          </a:bodyPr>
          <a:lstStyle>
            <a:lvl1pPr marL="0" indent="0" rtl="1">
              <a:buFont typeface="Arial" panose="020B0604020202020204" pitchFamily="34" charset="0"/>
              <a:buNone/>
              <a:tabLst/>
              <a:defRPr sz="1500"/>
            </a:lvl1pPr>
            <a:lvl2pPr marL="557213" indent="-214313" rtl="1">
              <a:buFont typeface="Arial" panose="020B0604020202020204" pitchFamily="34" charset="0"/>
              <a:buChar char="•"/>
              <a:defRPr sz="1350"/>
            </a:lvl2pPr>
            <a:lvl3pPr marL="900113" indent="-214313" rtl="1">
              <a:buFont typeface="Arial" panose="020B0604020202020204" pitchFamily="34" charset="0"/>
              <a:buChar char="•"/>
              <a:defRPr sz="1200"/>
            </a:lvl3pPr>
            <a:lvl4pPr marL="1243013" indent="-214313" rtl="1">
              <a:buFont typeface="Arial" panose="020B0604020202020204" pitchFamily="34" charset="0"/>
              <a:buChar char="•"/>
              <a:defRPr sz="1050"/>
            </a:lvl4pPr>
            <a:lvl5pPr marL="1585913" indent="-214313" rtl="1">
              <a:buFont typeface="Arial" panose="020B0604020202020204" pitchFamily="34" charset="0"/>
              <a:buChar char="•"/>
              <a:defRPr sz="1050"/>
            </a:lvl5pPr>
          </a:lstStyle>
          <a:p>
            <a:pPr marL="0" indent="0">
              <a:buNone/>
            </a:pPr>
            <a:r>
              <a:rPr lang="he-IL" dirty="0"/>
              <a:t>הוספת אובייקט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7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CDB01-0D03-4300-8347-DEA10DA98B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9E385-3D5E-4DA0-917A-E141E0D803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B6ED0-1CA4-41B0-B15C-00011B282B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3E884-72BA-468C-A649-FF37BD22E2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FF8B0-395B-4904-ADDF-CF6195F60F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9B064-F3A9-4F7C-81F1-47B1393DD2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47BBA-53A1-402D-A4F7-3942C2503B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55168-9D41-4C8F-ADD6-530ABC5816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400"/>
            </a:lvl1pPr>
          </a:lstStyle>
          <a:p>
            <a:fld id="{69BD3A30-F27D-42C5-8AC7-B8FE470DF98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8"/>
          <p:cNvSpPr txBox="1">
            <a:spLocks noGrp="1"/>
          </p:cNvSpPr>
          <p:nvPr>
            <p:ph type="ctrTitle"/>
          </p:nvPr>
        </p:nvSpPr>
        <p:spPr>
          <a:xfrm>
            <a:off x="1828800" y="1195216"/>
            <a:ext cx="6005524" cy="1813275"/>
          </a:xfrm>
          <a:prstGeom prst="rect">
            <a:avLst/>
          </a:prstGeom>
        </p:spPr>
        <p:txBody>
          <a:bodyPr spcFirstLastPara="1" vert="horz" wrap="square" lIns="68569" tIns="68569" rIns="68569" bIns="68569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defTabSz="514350" rtl="1">
              <a:defRPr/>
            </a:pP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נושא המפגש: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ניהול סיכונים בפרויקטים</a:t>
            </a:r>
            <a:br>
              <a:rPr lang="he-IL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800" dirty="0">
                <a:latin typeface="Calibri" panose="020F0502020204030204" pitchFamily="34" charset="0"/>
                <a:cs typeface="Calibri" panose="020F0502020204030204" pitchFamily="34" charset="0"/>
              </a:rPr>
              <a:t>מפגש מספר 5 – 30-31/3/2025</a:t>
            </a:r>
            <a:endParaRPr lang="he-IL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28"/>
          <p:cNvSpPr txBox="1">
            <a:spLocks noGrp="1"/>
          </p:cNvSpPr>
          <p:nvPr>
            <p:ph type="subTitle" idx="1"/>
          </p:nvPr>
        </p:nvSpPr>
        <p:spPr>
          <a:xfrm>
            <a:off x="5309667" y="4158810"/>
            <a:ext cx="2691333" cy="913855"/>
          </a:xfrm>
          <a:prstGeom prst="rect">
            <a:avLst/>
          </a:prstGeom>
        </p:spPr>
        <p:txBody>
          <a:bodyPr spcFirstLastPara="1" vert="horz" wrap="square" lIns="68569" tIns="68569" rIns="68569" bIns="68569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 defTabSz="385763" rtl="1">
              <a:spcAft>
                <a:spcPts val="254"/>
              </a:spcAft>
              <a:defRPr/>
            </a:pPr>
            <a:r>
              <a:rPr lang="he-IL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 SemiBold"/>
              </a:rPr>
              <a:t>הפקולטה למנהל עסקים | התמחות מערכות מידע</a:t>
            </a:r>
          </a:p>
          <a:p>
            <a:pPr algn="r" defTabSz="385763" rtl="1">
              <a:spcAft>
                <a:spcPts val="254"/>
              </a:spcAft>
              <a:defRPr/>
            </a:pPr>
            <a:r>
              <a:rPr lang="he-IL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 SemiBold"/>
              </a:rPr>
              <a:t>המרצה: רונן בנבניסטי, מרץ  2025 </a:t>
            </a:r>
          </a:p>
          <a:p>
            <a:pPr algn="r" defTabSz="385763" rtl="1">
              <a:spcAft>
                <a:spcPts val="254"/>
              </a:spcAft>
              <a:defRPr/>
            </a:pPr>
            <a:r>
              <a:rPr lang="he-IL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 SemiBold"/>
              </a:rPr>
              <a:t>תשפ״ה, סמסטר: ב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05AFB93-136D-7D33-15BC-20EE49A4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076" y="3952337"/>
            <a:ext cx="4695851" cy="13718"/>
          </a:xfrm>
          <a:prstGeom prst="rect">
            <a:avLst/>
          </a:prstGeom>
        </p:spPr>
      </p:pic>
      <p:sp>
        <p:nvSpPr>
          <p:cNvPr id="2" name="Google Shape;573;p28">
            <a:extLst>
              <a:ext uri="{FF2B5EF4-FFF2-40B4-BE49-F238E27FC236}">
                <a16:creationId xmlns:a16="http://schemas.microsoft.com/office/drawing/2014/main" id="{6E7E9558-D5FD-B291-4EC9-32828793097F}"/>
              </a:ext>
            </a:extLst>
          </p:cNvPr>
          <p:cNvSpPr txBox="1">
            <a:spLocks/>
          </p:cNvSpPr>
          <p:nvPr/>
        </p:nvSpPr>
        <p:spPr>
          <a:xfrm>
            <a:off x="3194636" y="4309703"/>
            <a:ext cx="2754726" cy="91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 defTabSz="192881" rtl="1"/>
            <a:r>
              <a:rPr lang="he-IL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ניהול פרויקטים</a:t>
            </a:r>
            <a:endParaRPr lang="en-IL" sz="105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192881" rtl="1"/>
            <a:r>
              <a:rPr lang="he-IL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Management</a:t>
            </a:r>
            <a:endParaRPr lang="en-IL" sz="105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 descr="הקריה האקדמית אונו">
            <a:extLst>
              <a:ext uri="{FF2B5EF4-FFF2-40B4-BE49-F238E27FC236}">
                <a16:creationId xmlns:a16="http://schemas.microsoft.com/office/drawing/2014/main" id="{0EB1878B-4021-04DB-ED00-3EFFDAA8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00" y="4086952"/>
            <a:ext cx="1079152" cy="5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980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9D3A90-488D-404C-999C-CAC3F9557EA3}"/>
              </a:ext>
            </a:extLst>
          </p:cNvPr>
          <p:cNvSpPr/>
          <p:nvPr/>
        </p:nvSpPr>
        <p:spPr>
          <a:xfrm>
            <a:off x="-152400" y="1295400"/>
            <a:ext cx="9169498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90000"/>
              </a:lnSpc>
              <a:buNone/>
              <a:defRPr/>
            </a:pPr>
            <a:r>
              <a:rPr lang="he-IL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מתודולוגיית בניית תכנית הסיכונים בפרויקט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19644-DB92-4B41-801C-808A6B2C80DF}"/>
              </a:ext>
            </a:extLst>
          </p:cNvPr>
          <p:cNvSpPr txBox="1"/>
          <p:nvPr/>
        </p:nvSpPr>
        <p:spPr>
          <a:xfrm>
            <a:off x="74662" y="2438400"/>
            <a:ext cx="87153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 rtl="1">
              <a:buClr>
                <a:srgbClr val="1D5497"/>
              </a:buClr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57175" lvl="1" indent="-257175" algn="r" rtl="1">
              <a:buClr>
                <a:srgbClr val="1D5497"/>
              </a:buClr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תהליך הגדרת הסיכונים – דרוג הסיכונים ע״פ רמת חומרה והשפעתם על הפרויקט</a:t>
            </a:r>
          </a:p>
          <a:p>
            <a:pPr marL="257175" lvl="1" indent="-257175" algn="r" rtl="1">
              <a:buClr>
                <a:srgbClr val="1D5497"/>
              </a:buClr>
              <a:buFont typeface="Arial" panose="020B0604020202020204" pitchFamily="34" charset="0"/>
              <a:buChar char="•"/>
            </a:pPr>
            <a:endParaRPr lang="he-IL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57175" lvl="1" indent="-257175" algn="r" rtl="1">
              <a:buClr>
                <a:srgbClr val="1D5497"/>
              </a:buClr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דרוג הסיכון – ההסתברות שהסיכון יתממש </a:t>
            </a:r>
          </a:p>
          <a:p>
            <a:pPr marL="257175" lvl="1" indent="-257175" algn="r" rtl="1">
              <a:buClr>
                <a:srgbClr val="1D5497"/>
              </a:buClr>
              <a:buFont typeface="Arial" panose="020B0604020202020204" pitchFamily="34" charset="0"/>
              <a:buChar char="•"/>
            </a:pPr>
            <a:endParaRPr lang="he-IL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57175" lvl="1" indent="-257175" algn="r" rtl="1">
              <a:buClr>
                <a:srgbClr val="1D5497"/>
              </a:buClr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תהליך הגדרת דרכי התמודדות </a:t>
            </a:r>
          </a:p>
          <a:p>
            <a:pPr marL="257175" lvl="1" indent="-257175" algn="r" rtl="1">
              <a:buClr>
                <a:srgbClr val="1D5497"/>
              </a:buClr>
              <a:buFont typeface="Arial" panose="020B0604020202020204" pitchFamily="34" charset="0"/>
              <a:buChar char="•"/>
            </a:pPr>
            <a:endParaRPr lang="he-IL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r" rtl="1">
              <a:buClr>
                <a:srgbClr val="1D5497"/>
              </a:buClr>
            </a:pPr>
            <a:endParaRPr lang="he-IL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r" rtl="1">
              <a:buClr>
                <a:srgbClr val="1D5497"/>
              </a:buClr>
            </a:pPr>
            <a:r>
              <a:rPr lang="he-IL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טכניקת ניהול סיכונים – לדוגמא להמחשה ממכרז דיינמיקס לעיריית ראשון לציון /רמת גן</a:t>
            </a: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r" rtl="1">
              <a:buClr>
                <a:srgbClr val="1D5497"/>
              </a:buClr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6" descr="הקריה האקדמית אונו">
            <a:extLst>
              <a:ext uri="{FF2B5EF4-FFF2-40B4-BE49-F238E27FC236}">
                <a16:creationId xmlns:a16="http://schemas.microsoft.com/office/drawing/2014/main" id="{ADA34558-2DF0-4EE1-A81B-D7FBE70DF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9258"/>
            <a:ext cx="1079152" cy="5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845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8"/>
          <p:cNvSpPr txBox="1">
            <a:spLocks noGrp="1"/>
          </p:cNvSpPr>
          <p:nvPr>
            <p:ph type="ctrTitle"/>
          </p:nvPr>
        </p:nvSpPr>
        <p:spPr>
          <a:xfrm>
            <a:off x="838200" y="2042684"/>
            <a:ext cx="6996124" cy="1813275"/>
          </a:xfrm>
          <a:prstGeom prst="rect">
            <a:avLst/>
          </a:prstGeom>
        </p:spPr>
        <p:txBody>
          <a:bodyPr spcFirstLastPara="1" vert="horz" wrap="square" lIns="68569" tIns="68569" rIns="68569" bIns="68569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defTabSz="514350" rtl="1">
              <a:defRPr/>
            </a:pP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הדגמת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הליך ניהול סיכונים בפרויקט פרויקט שדרוג מערכת מוניציפאלית </a:t>
            </a:r>
            <a:b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בעירית רמת גן </a:t>
            </a:r>
            <a:br>
              <a:rPr lang="he-IL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28"/>
          <p:cNvSpPr txBox="1">
            <a:spLocks noGrp="1"/>
          </p:cNvSpPr>
          <p:nvPr>
            <p:ph type="subTitle" idx="1"/>
          </p:nvPr>
        </p:nvSpPr>
        <p:spPr>
          <a:xfrm>
            <a:off x="5309667" y="4158810"/>
            <a:ext cx="2691333" cy="913855"/>
          </a:xfrm>
          <a:prstGeom prst="rect">
            <a:avLst/>
          </a:prstGeom>
        </p:spPr>
        <p:txBody>
          <a:bodyPr spcFirstLastPara="1" vert="horz" wrap="square" lIns="68569" tIns="68569" rIns="68569" bIns="68569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 defTabSz="385763" rtl="1">
              <a:spcAft>
                <a:spcPts val="254"/>
              </a:spcAft>
              <a:defRPr/>
            </a:pPr>
            <a:r>
              <a:rPr lang="he-IL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 SemiBold"/>
              </a:rPr>
              <a:t>הפקולטה למנהל עסקים | התמחות מערכות מידע</a:t>
            </a:r>
          </a:p>
          <a:p>
            <a:pPr algn="r" defTabSz="385763" rtl="1">
              <a:spcAft>
                <a:spcPts val="254"/>
              </a:spcAft>
              <a:defRPr/>
            </a:pPr>
            <a:r>
              <a:rPr lang="he-IL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 SemiBold"/>
              </a:rPr>
              <a:t>המרצה: רונן בנבניסטי, מרץ  2025 </a:t>
            </a:r>
          </a:p>
          <a:p>
            <a:pPr algn="r" defTabSz="385763" rtl="1">
              <a:spcAft>
                <a:spcPts val="254"/>
              </a:spcAft>
              <a:defRPr/>
            </a:pPr>
            <a:r>
              <a:rPr lang="he-IL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 SemiBold"/>
              </a:rPr>
              <a:t>תשפ״ה, סמסטר: ב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05AFB93-136D-7D33-15BC-20EE49A4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076" y="3952337"/>
            <a:ext cx="4695851" cy="13718"/>
          </a:xfrm>
          <a:prstGeom prst="rect">
            <a:avLst/>
          </a:prstGeom>
        </p:spPr>
      </p:pic>
      <p:sp>
        <p:nvSpPr>
          <p:cNvPr id="2" name="Google Shape;573;p28">
            <a:extLst>
              <a:ext uri="{FF2B5EF4-FFF2-40B4-BE49-F238E27FC236}">
                <a16:creationId xmlns:a16="http://schemas.microsoft.com/office/drawing/2014/main" id="{6E7E9558-D5FD-B291-4EC9-32828793097F}"/>
              </a:ext>
            </a:extLst>
          </p:cNvPr>
          <p:cNvSpPr txBox="1">
            <a:spLocks/>
          </p:cNvSpPr>
          <p:nvPr/>
        </p:nvSpPr>
        <p:spPr>
          <a:xfrm>
            <a:off x="3194636" y="4309703"/>
            <a:ext cx="2754726" cy="91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 defTabSz="192881" rtl="1"/>
            <a:r>
              <a:rPr lang="he-IL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ניהול פרויקטים</a:t>
            </a:r>
            <a:endParaRPr lang="en-IL" sz="105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192881" rtl="1"/>
            <a:r>
              <a:rPr lang="he-IL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Management</a:t>
            </a:r>
            <a:endParaRPr lang="en-IL" sz="105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 descr="הקריה האקדמית אונו">
            <a:extLst>
              <a:ext uri="{FF2B5EF4-FFF2-40B4-BE49-F238E27FC236}">
                <a16:creationId xmlns:a16="http://schemas.microsoft.com/office/drawing/2014/main" id="{0EB1878B-4021-04DB-ED00-3EFFDAA8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00" y="4086952"/>
            <a:ext cx="1079152" cy="5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96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D36AC867-1962-49DD-A119-99DB385EED25}"/>
              </a:ext>
            </a:extLst>
          </p:cNvPr>
          <p:cNvSpPr/>
          <p:nvPr/>
        </p:nvSpPr>
        <p:spPr>
          <a:xfrm flipH="1">
            <a:off x="-31869" y="195652"/>
            <a:ext cx="9207736" cy="2079431"/>
          </a:xfrm>
          <a:custGeom>
            <a:avLst/>
            <a:gdLst>
              <a:gd name="connsiteX0" fmla="*/ 0 w 6873414"/>
              <a:gd name="connsiteY0" fmla="*/ 0 h 12207086"/>
              <a:gd name="connsiteX1" fmla="*/ 6873414 w 6873414"/>
              <a:gd name="connsiteY1" fmla="*/ 0 h 12207086"/>
              <a:gd name="connsiteX2" fmla="*/ 6873414 w 6873414"/>
              <a:gd name="connsiteY2" fmla="*/ 12207086 h 12207086"/>
              <a:gd name="connsiteX3" fmla="*/ 0 w 6873414"/>
              <a:gd name="connsiteY3" fmla="*/ 12207086 h 12207086"/>
              <a:gd name="connsiteX4" fmla="*/ 0 w 6873414"/>
              <a:gd name="connsiteY4" fmla="*/ 0 h 12207086"/>
              <a:gd name="connsiteX0" fmla="*/ 0 w 6873414"/>
              <a:gd name="connsiteY0" fmla="*/ 0 h 12207086"/>
              <a:gd name="connsiteX1" fmla="*/ 6873414 w 6873414"/>
              <a:gd name="connsiteY1" fmla="*/ 1962150 h 12207086"/>
              <a:gd name="connsiteX2" fmla="*/ 6873414 w 6873414"/>
              <a:gd name="connsiteY2" fmla="*/ 12207086 h 12207086"/>
              <a:gd name="connsiteX3" fmla="*/ 0 w 6873414"/>
              <a:gd name="connsiteY3" fmla="*/ 12207086 h 12207086"/>
              <a:gd name="connsiteX4" fmla="*/ 0 w 6873414"/>
              <a:gd name="connsiteY4" fmla="*/ 0 h 12207086"/>
              <a:gd name="connsiteX0" fmla="*/ 0 w 6873414"/>
              <a:gd name="connsiteY0" fmla="*/ 0 h 12207086"/>
              <a:gd name="connsiteX1" fmla="*/ 6873414 w 6873414"/>
              <a:gd name="connsiteY1" fmla="*/ 1962150 h 12207086"/>
              <a:gd name="connsiteX2" fmla="*/ 6873414 w 6873414"/>
              <a:gd name="connsiteY2" fmla="*/ 12207086 h 12207086"/>
              <a:gd name="connsiteX3" fmla="*/ 19050 w 6873414"/>
              <a:gd name="connsiteY3" fmla="*/ 10549736 h 12207086"/>
              <a:gd name="connsiteX4" fmla="*/ 0 w 6873414"/>
              <a:gd name="connsiteY4" fmla="*/ 0 h 12207086"/>
              <a:gd name="connsiteX0" fmla="*/ 0 w 6873414"/>
              <a:gd name="connsiteY0" fmla="*/ 0 h 12207086"/>
              <a:gd name="connsiteX1" fmla="*/ 6854321 w 6873414"/>
              <a:gd name="connsiteY1" fmla="*/ 6781800 h 12207086"/>
              <a:gd name="connsiteX2" fmla="*/ 6873414 w 6873414"/>
              <a:gd name="connsiteY2" fmla="*/ 12207086 h 12207086"/>
              <a:gd name="connsiteX3" fmla="*/ 19050 w 6873414"/>
              <a:gd name="connsiteY3" fmla="*/ 10549736 h 12207086"/>
              <a:gd name="connsiteX4" fmla="*/ 0 w 6873414"/>
              <a:gd name="connsiteY4" fmla="*/ 0 h 12207086"/>
              <a:gd name="connsiteX0" fmla="*/ 0 w 6873414"/>
              <a:gd name="connsiteY0" fmla="*/ 0 h 6930236"/>
              <a:gd name="connsiteX1" fmla="*/ 6854321 w 6873414"/>
              <a:gd name="connsiteY1" fmla="*/ 1504950 h 6930236"/>
              <a:gd name="connsiteX2" fmla="*/ 6873414 w 6873414"/>
              <a:gd name="connsiteY2" fmla="*/ 6930236 h 6930236"/>
              <a:gd name="connsiteX3" fmla="*/ 19050 w 6873414"/>
              <a:gd name="connsiteY3" fmla="*/ 5272886 h 6930236"/>
              <a:gd name="connsiteX4" fmla="*/ 0 w 6873414"/>
              <a:gd name="connsiteY4" fmla="*/ 0 h 6930236"/>
              <a:gd name="connsiteX0" fmla="*/ 0 w 6892507"/>
              <a:gd name="connsiteY0" fmla="*/ 0 h 5634836"/>
              <a:gd name="connsiteX1" fmla="*/ 6873414 w 6892507"/>
              <a:gd name="connsiteY1" fmla="*/ 209550 h 5634836"/>
              <a:gd name="connsiteX2" fmla="*/ 6892507 w 6892507"/>
              <a:gd name="connsiteY2" fmla="*/ 5634836 h 5634836"/>
              <a:gd name="connsiteX3" fmla="*/ 38143 w 6892507"/>
              <a:gd name="connsiteY3" fmla="*/ 3977486 h 5634836"/>
              <a:gd name="connsiteX4" fmla="*/ 0 w 6892507"/>
              <a:gd name="connsiteY4" fmla="*/ 0 h 5634836"/>
              <a:gd name="connsiteX0" fmla="*/ 0 w 6894344"/>
              <a:gd name="connsiteY0" fmla="*/ 0 h 5634836"/>
              <a:gd name="connsiteX1" fmla="*/ 6892507 w 6894344"/>
              <a:gd name="connsiteY1" fmla="*/ 1162050 h 5634836"/>
              <a:gd name="connsiteX2" fmla="*/ 6892507 w 6894344"/>
              <a:gd name="connsiteY2" fmla="*/ 5634836 h 5634836"/>
              <a:gd name="connsiteX3" fmla="*/ 38143 w 6894344"/>
              <a:gd name="connsiteY3" fmla="*/ 3977486 h 5634836"/>
              <a:gd name="connsiteX4" fmla="*/ 0 w 6894344"/>
              <a:gd name="connsiteY4" fmla="*/ 0 h 5634836"/>
              <a:gd name="connsiteX0" fmla="*/ 0 w 6875254"/>
              <a:gd name="connsiteY0" fmla="*/ 0 h 4663286"/>
              <a:gd name="connsiteX1" fmla="*/ 6873417 w 6875254"/>
              <a:gd name="connsiteY1" fmla="*/ 190500 h 4663286"/>
              <a:gd name="connsiteX2" fmla="*/ 6873417 w 6875254"/>
              <a:gd name="connsiteY2" fmla="*/ 4663286 h 4663286"/>
              <a:gd name="connsiteX3" fmla="*/ 19053 w 6875254"/>
              <a:gd name="connsiteY3" fmla="*/ 3005936 h 4663286"/>
              <a:gd name="connsiteX4" fmla="*/ 0 w 6875254"/>
              <a:gd name="connsiteY4" fmla="*/ 0 h 4663286"/>
              <a:gd name="connsiteX0" fmla="*/ 0 w 6873417"/>
              <a:gd name="connsiteY0" fmla="*/ 0 h 4663286"/>
              <a:gd name="connsiteX1" fmla="*/ 6396096 w 6873417"/>
              <a:gd name="connsiteY1" fmla="*/ 866775 h 4663286"/>
              <a:gd name="connsiteX2" fmla="*/ 6873417 w 6873417"/>
              <a:gd name="connsiteY2" fmla="*/ 4663286 h 4663286"/>
              <a:gd name="connsiteX3" fmla="*/ 19053 w 6873417"/>
              <a:gd name="connsiteY3" fmla="*/ 3005936 h 4663286"/>
              <a:gd name="connsiteX4" fmla="*/ 0 w 6873417"/>
              <a:gd name="connsiteY4" fmla="*/ 0 h 4663286"/>
              <a:gd name="connsiteX0" fmla="*/ 0 w 6875256"/>
              <a:gd name="connsiteY0" fmla="*/ 0 h 4663286"/>
              <a:gd name="connsiteX1" fmla="*/ 6873420 w 6875256"/>
              <a:gd name="connsiteY1" fmla="*/ 247650 h 4663286"/>
              <a:gd name="connsiteX2" fmla="*/ 6873417 w 6875256"/>
              <a:gd name="connsiteY2" fmla="*/ 4663286 h 4663286"/>
              <a:gd name="connsiteX3" fmla="*/ 19053 w 6875256"/>
              <a:gd name="connsiteY3" fmla="*/ 3005936 h 4663286"/>
              <a:gd name="connsiteX4" fmla="*/ 0 w 6875256"/>
              <a:gd name="connsiteY4" fmla="*/ 0 h 4663286"/>
              <a:gd name="connsiteX0" fmla="*/ 0 w 6903895"/>
              <a:gd name="connsiteY0" fmla="*/ 0 h 4501361"/>
              <a:gd name="connsiteX1" fmla="*/ 6902059 w 6903895"/>
              <a:gd name="connsiteY1" fmla="*/ 85725 h 4501361"/>
              <a:gd name="connsiteX2" fmla="*/ 6902056 w 6903895"/>
              <a:gd name="connsiteY2" fmla="*/ 4501361 h 4501361"/>
              <a:gd name="connsiteX3" fmla="*/ 47692 w 6903895"/>
              <a:gd name="connsiteY3" fmla="*/ 2844011 h 4501361"/>
              <a:gd name="connsiteX4" fmla="*/ 0 w 6903895"/>
              <a:gd name="connsiteY4" fmla="*/ 0 h 4501361"/>
              <a:gd name="connsiteX0" fmla="*/ 0 w 6884802"/>
              <a:gd name="connsiteY0" fmla="*/ 0 h 4444211"/>
              <a:gd name="connsiteX1" fmla="*/ 6882966 w 6884802"/>
              <a:gd name="connsiteY1" fmla="*/ 28575 h 4444211"/>
              <a:gd name="connsiteX2" fmla="*/ 6882963 w 6884802"/>
              <a:gd name="connsiteY2" fmla="*/ 4444211 h 4444211"/>
              <a:gd name="connsiteX3" fmla="*/ 28599 w 6884802"/>
              <a:gd name="connsiteY3" fmla="*/ 2786861 h 4444211"/>
              <a:gd name="connsiteX4" fmla="*/ 0 w 6884802"/>
              <a:gd name="connsiteY4" fmla="*/ 0 h 4444211"/>
              <a:gd name="connsiteX0" fmla="*/ 0 w 6884802"/>
              <a:gd name="connsiteY0" fmla="*/ 0 h 4444211"/>
              <a:gd name="connsiteX1" fmla="*/ 6882966 w 6884802"/>
              <a:gd name="connsiteY1" fmla="*/ 28575 h 4444211"/>
              <a:gd name="connsiteX2" fmla="*/ 6882963 w 6884802"/>
              <a:gd name="connsiteY2" fmla="*/ 4444211 h 4444211"/>
              <a:gd name="connsiteX3" fmla="*/ 9506 w 6884802"/>
              <a:gd name="connsiteY3" fmla="*/ 2767811 h 4444211"/>
              <a:gd name="connsiteX4" fmla="*/ 0 w 6884802"/>
              <a:gd name="connsiteY4" fmla="*/ 0 h 4444211"/>
              <a:gd name="connsiteX0" fmla="*/ 0 w 6884075"/>
              <a:gd name="connsiteY0" fmla="*/ 0 h 3358361"/>
              <a:gd name="connsiteX1" fmla="*/ 6882966 w 6884075"/>
              <a:gd name="connsiteY1" fmla="*/ 28575 h 3358361"/>
              <a:gd name="connsiteX2" fmla="*/ 6872319 w 6884075"/>
              <a:gd name="connsiteY2" fmla="*/ 3358361 h 3358361"/>
              <a:gd name="connsiteX3" fmla="*/ 9506 w 6884075"/>
              <a:gd name="connsiteY3" fmla="*/ 2767811 h 3358361"/>
              <a:gd name="connsiteX4" fmla="*/ 0 w 6884075"/>
              <a:gd name="connsiteY4" fmla="*/ 0 h 335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4075" h="3358361">
                <a:moveTo>
                  <a:pt x="0" y="0"/>
                </a:moveTo>
                <a:lnTo>
                  <a:pt x="6882966" y="28575"/>
                </a:lnTo>
                <a:cubicBezTo>
                  <a:pt x="6889330" y="1837004"/>
                  <a:pt x="6865955" y="1549932"/>
                  <a:pt x="6872319" y="3358361"/>
                </a:cubicBezTo>
                <a:lnTo>
                  <a:pt x="9506" y="2767811"/>
                </a:lnTo>
                <a:cubicBezTo>
                  <a:pt x="6337" y="1845207"/>
                  <a:pt x="3169" y="922604"/>
                  <a:pt x="0" y="0"/>
                </a:cubicBezTo>
                <a:close/>
              </a:path>
            </a:pathLst>
          </a:custGeom>
          <a:solidFill>
            <a:srgbClr val="1D5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F982-3598-431C-8EC4-78FB9D236915}"/>
              </a:ext>
            </a:extLst>
          </p:cNvPr>
          <p:cNvSpPr/>
          <p:nvPr/>
        </p:nvSpPr>
        <p:spPr>
          <a:xfrm>
            <a:off x="1647825" y="599113"/>
            <a:ext cx="5848349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90000"/>
              </a:lnSpc>
              <a:defRPr/>
            </a:pPr>
            <a:r>
              <a:rPr lang="he-IL" sz="2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סיכונים </a:t>
            </a:r>
            <a:r>
              <a:rPr lang="he-IL" sz="2700" u="sng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בפרויקטים בביצוע</a:t>
            </a:r>
          </a:p>
          <a:p>
            <a:pPr algn="ctr" rtl="1">
              <a:lnSpc>
                <a:spcPct val="90000"/>
              </a:lnSpc>
              <a:defRPr/>
            </a:pPr>
            <a:r>
              <a:rPr lang="he-IL" sz="2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פרויקט שדרוג מערכת מוניציפאלית בעירייה רמת גן</a:t>
            </a:r>
          </a:p>
          <a:p>
            <a:pPr algn="ctr" rtl="1">
              <a:lnSpc>
                <a:spcPct val="90000"/>
              </a:lnSpc>
              <a:defRPr/>
            </a:pPr>
            <a:r>
              <a:rPr lang="he-IL" sz="2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המחשה – הדגמה </a:t>
            </a:r>
            <a:r>
              <a:rPr lang="en-US" sz="2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he-IL" sz="27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32F9CB-BC14-4942-8633-B091D3321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7" y="2362926"/>
            <a:ext cx="8965406" cy="33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0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8"/>
          <p:cNvSpPr txBox="1">
            <a:spLocks noGrp="1"/>
          </p:cNvSpPr>
          <p:nvPr>
            <p:ph type="ctrTitle"/>
          </p:nvPr>
        </p:nvSpPr>
        <p:spPr>
          <a:xfrm>
            <a:off x="381000" y="1792552"/>
            <a:ext cx="7453324" cy="1813275"/>
          </a:xfrm>
          <a:prstGeom prst="rect">
            <a:avLst/>
          </a:prstGeom>
        </p:spPr>
        <p:txBody>
          <a:bodyPr spcFirstLastPara="1" vert="horz" wrap="square" lIns="68569" tIns="68569" rIns="68569" bIns="68569" numCol="1" rtlCol="0" anchor="b" anchorCtr="0" compatLnSpc="1">
            <a:prstTxWarp prst="textNoShape">
              <a:avLst/>
            </a:prstTxWarp>
            <a:noAutofit/>
          </a:bodyPr>
          <a:lstStyle/>
          <a:p>
            <a:pPr algn="ctr" defTabSz="514350" rtl="1">
              <a:defRPr/>
            </a:pP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הדגמת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הליך ניהול סיכונים בפרויקט הקמת מערכת שרות לקוחות (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תושבים ) </a:t>
            </a:r>
            <a:b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בעירית ראשון לציון </a:t>
            </a:r>
            <a:br>
              <a:rPr lang="he-IL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he-IL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28"/>
          <p:cNvSpPr txBox="1">
            <a:spLocks noGrp="1"/>
          </p:cNvSpPr>
          <p:nvPr>
            <p:ph type="subTitle" idx="1"/>
          </p:nvPr>
        </p:nvSpPr>
        <p:spPr>
          <a:xfrm>
            <a:off x="5309667" y="4158810"/>
            <a:ext cx="2691333" cy="913855"/>
          </a:xfrm>
          <a:prstGeom prst="rect">
            <a:avLst/>
          </a:prstGeom>
        </p:spPr>
        <p:txBody>
          <a:bodyPr spcFirstLastPara="1" vert="horz" wrap="square" lIns="68569" tIns="68569" rIns="68569" bIns="68569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 defTabSz="385763" rtl="1">
              <a:spcAft>
                <a:spcPts val="254"/>
              </a:spcAft>
              <a:defRPr/>
            </a:pPr>
            <a:r>
              <a:rPr lang="he-IL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 SemiBold"/>
              </a:rPr>
              <a:t>הפקולטה למנהל עסקים | התמחות מערכות מידע</a:t>
            </a:r>
          </a:p>
          <a:p>
            <a:pPr algn="r" defTabSz="385763" rtl="1">
              <a:spcAft>
                <a:spcPts val="254"/>
              </a:spcAft>
              <a:defRPr/>
            </a:pPr>
            <a:r>
              <a:rPr lang="he-IL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 SemiBold"/>
              </a:rPr>
              <a:t>המרצה: רונן בנבניסטי, מרץ  2025 </a:t>
            </a:r>
          </a:p>
          <a:p>
            <a:pPr algn="r" defTabSz="385763" rtl="1">
              <a:spcAft>
                <a:spcPts val="254"/>
              </a:spcAft>
              <a:defRPr/>
            </a:pPr>
            <a:r>
              <a:rPr lang="he-IL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 SemiBold"/>
              </a:rPr>
              <a:t>תשפ״ה, סמסטר: ב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05AFB93-136D-7D33-15BC-20EE49A4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076" y="3952337"/>
            <a:ext cx="4695851" cy="13718"/>
          </a:xfrm>
          <a:prstGeom prst="rect">
            <a:avLst/>
          </a:prstGeom>
        </p:spPr>
      </p:pic>
      <p:sp>
        <p:nvSpPr>
          <p:cNvPr id="2" name="Google Shape;573;p28">
            <a:extLst>
              <a:ext uri="{FF2B5EF4-FFF2-40B4-BE49-F238E27FC236}">
                <a16:creationId xmlns:a16="http://schemas.microsoft.com/office/drawing/2014/main" id="{6E7E9558-D5FD-B291-4EC9-32828793097F}"/>
              </a:ext>
            </a:extLst>
          </p:cNvPr>
          <p:cNvSpPr txBox="1">
            <a:spLocks/>
          </p:cNvSpPr>
          <p:nvPr/>
        </p:nvSpPr>
        <p:spPr>
          <a:xfrm>
            <a:off x="3194636" y="4309703"/>
            <a:ext cx="2754726" cy="91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 defTabSz="192881" rtl="1"/>
            <a:r>
              <a:rPr lang="he-IL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ניהול פרויקטים</a:t>
            </a:r>
            <a:endParaRPr lang="en-IL" sz="105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192881" rtl="1"/>
            <a:r>
              <a:rPr lang="he-IL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Management</a:t>
            </a:r>
            <a:endParaRPr lang="en-IL" sz="105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 descr="הקריה האקדמית אונו">
            <a:extLst>
              <a:ext uri="{FF2B5EF4-FFF2-40B4-BE49-F238E27FC236}">
                <a16:creationId xmlns:a16="http://schemas.microsoft.com/office/drawing/2014/main" id="{0EB1878B-4021-04DB-ED00-3EFFDAA8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500" y="4086952"/>
            <a:ext cx="1079152" cy="5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75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7">
            <a:extLst>
              <a:ext uri="{FF2B5EF4-FFF2-40B4-BE49-F238E27FC236}">
                <a16:creationId xmlns:a16="http://schemas.microsoft.com/office/drawing/2014/main" id="{16E9EDA7-04D8-4783-AFE3-39ECBF57C22B}"/>
              </a:ext>
            </a:extLst>
          </p:cNvPr>
          <p:cNvSpPr/>
          <p:nvPr/>
        </p:nvSpPr>
        <p:spPr>
          <a:xfrm flipH="1">
            <a:off x="-52417" y="154946"/>
            <a:ext cx="9207736" cy="2079431"/>
          </a:xfrm>
          <a:custGeom>
            <a:avLst/>
            <a:gdLst>
              <a:gd name="connsiteX0" fmla="*/ 0 w 6873414"/>
              <a:gd name="connsiteY0" fmla="*/ 0 h 12207086"/>
              <a:gd name="connsiteX1" fmla="*/ 6873414 w 6873414"/>
              <a:gd name="connsiteY1" fmla="*/ 0 h 12207086"/>
              <a:gd name="connsiteX2" fmla="*/ 6873414 w 6873414"/>
              <a:gd name="connsiteY2" fmla="*/ 12207086 h 12207086"/>
              <a:gd name="connsiteX3" fmla="*/ 0 w 6873414"/>
              <a:gd name="connsiteY3" fmla="*/ 12207086 h 12207086"/>
              <a:gd name="connsiteX4" fmla="*/ 0 w 6873414"/>
              <a:gd name="connsiteY4" fmla="*/ 0 h 12207086"/>
              <a:gd name="connsiteX0" fmla="*/ 0 w 6873414"/>
              <a:gd name="connsiteY0" fmla="*/ 0 h 12207086"/>
              <a:gd name="connsiteX1" fmla="*/ 6873414 w 6873414"/>
              <a:gd name="connsiteY1" fmla="*/ 1962150 h 12207086"/>
              <a:gd name="connsiteX2" fmla="*/ 6873414 w 6873414"/>
              <a:gd name="connsiteY2" fmla="*/ 12207086 h 12207086"/>
              <a:gd name="connsiteX3" fmla="*/ 0 w 6873414"/>
              <a:gd name="connsiteY3" fmla="*/ 12207086 h 12207086"/>
              <a:gd name="connsiteX4" fmla="*/ 0 w 6873414"/>
              <a:gd name="connsiteY4" fmla="*/ 0 h 12207086"/>
              <a:gd name="connsiteX0" fmla="*/ 0 w 6873414"/>
              <a:gd name="connsiteY0" fmla="*/ 0 h 12207086"/>
              <a:gd name="connsiteX1" fmla="*/ 6873414 w 6873414"/>
              <a:gd name="connsiteY1" fmla="*/ 1962150 h 12207086"/>
              <a:gd name="connsiteX2" fmla="*/ 6873414 w 6873414"/>
              <a:gd name="connsiteY2" fmla="*/ 12207086 h 12207086"/>
              <a:gd name="connsiteX3" fmla="*/ 19050 w 6873414"/>
              <a:gd name="connsiteY3" fmla="*/ 10549736 h 12207086"/>
              <a:gd name="connsiteX4" fmla="*/ 0 w 6873414"/>
              <a:gd name="connsiteY4" fmla="*/ 0 h 12207086"/>
              <a:gd name="connsiteX0" fmla="*/ 0 w 6873414"/>
              <a:gd name="connsiteY0" fmla="*/ 0 h 12207086"/>
              <a:gd name="connsiteX1" fmla="*/ 6854321 w 6873414"/>
              <a:gd name="connsiteY1" fmla="*/ 6781800 h 12207086"/>
              <a:gd name="connsiteX2" fmla="*/ 6873414 w 6873414"/>
              <a:gd name="connsiteY2" fmla="*/ 12207086 h 12207086"/>
              <a:gd name="connsiteX3" fmla="*/ 19050 w 6873414"/>
              <a:gd name="connsiteY3" fmla="*/ 10549736 h 12207086"/>
              <a:gd name="connsiteX4" fmla="*/ 0 w 6873414"/>
              <a:gd name="connsiteY4" fmla="*/ 0 h 12207086"/>
              <a:gd name="connsiteX0" fmla="*/ 0 w 6873414"/>
              <a:gd name="connsiteY0" fmla="*/ 0 h 6930236"/>
              <a:gd name="connsiteX1" fmla="*/ 6854321 w 6873414"/>
              <a:gd name="connsiteY1" fmla="*/ 1504950 h 6930236"/>
              <a:gd name="connsiteX2" fmla="*/ 6873414 w 6873414"/>
              <a:gd name="connsiteY2" fmla="*/ 6930236 h 6930236"/>
              <a:gd name="connsiteX3" fmla="*/ 19050 w 6873414"/>
              <a:gd name="connsiteY3" fmla="*/ 5272886 h 6930236"/>
              <a:gd name="connsiteX4" fmla="*/ 0 w 6873414"/>
              <a:gd name="connsiteY4" fmla="*/ 0 h 6930236"/>
              <a:gd name="connsiteX0" fmla="*/ 0 w 6892507"/>
              <a:gd name="connsiteY0" fmla="*/ 0 h 5634836"/>
              <a:gd name="connsiteX1" fmla="*/ 6873414 w 6892507"/>
              <a:gd name="connsiteY1" fmla="*/ 209550 h 5634836"/>
              <a:gd name="connsiteX2" fmla="*/ 6892507 w 6892507"/>
              <a:gd name="connsiteY2" fmla="*/ 5634836 h 5634836"/>
              <a:gd name="connsiteX3" fmla="*/ 38143 w 6892507"/>
              <a:gd name="connsiteY3" fmla="*/ 3977486 h 5634836"/>
              <a:gd name="connsiteX4" fmla="*/ 0 w 6892507"/>
              <a:gd name="connsiteY4" fmla="*/ 0 h 5634836"/>
              <a:gd name="connsiteX0" fmla="*/ 0 w 6894344"/>
              <a:gd name="connsiteY0" fmla="*/ 0 h 5634836"/>
              <a:gd name="connsiteX1" fmla="*/ 6892507 w 6894344"/>
              <a:gd name="connsiteY1" fmla="*/ 1162050 h 5634836"/>
              <a:gd name="connsiteX2" fmla="*/ 6892507 w 6894344"/>
              <a:gd name="connsiteY2" fmla="*/ 5634836 h 5634836"/>
              <a:gd name="connsiteX3" fmla="*/ 38143 w 6894344"/>
              <a:gd name="connsiteY3" fmla="*/ 3977486 h 5634836"/>
              <a:gd name="connsiteX4" fmla="*/ 0 w 6894344"/>
              <a:gd name="connsiteY4" fmla="*/ 0 h 5634836"/>
              <a:gd name="connsiteX0" fmla="*/ 0 w 6875254"/>
              <a:gd name="connsiteY0" fmla="*/ 0 h 4663286"/>
              <a:gd name="connsiteX1" fmla="*/ 6873417 w 6875254"/>
              <a:gd name="connsiteY1" fmla="*/ 190500 h 4663286"/>
              <a:gd name="connsiteX2" fmla="*/ 6873417 w 6875254"/>
              <a:gd name="connsiteY2" fmla="*/ 4663286 h 4663286"/>
              <a:gd name="connsiteX3" fmla="*/ 19053 w 6875254"/>
              <a:gd name="connsiteY3" fmla="*/ 3005936 h 4663286"/>
              <a:gd name="connsiteX4" fmla="*/ 0 w 6875254"/>
              <a:gd name="connsiteY4" fmla="*/ 0 h 4663286"/>
              <a:gd name="connsiteX0" fmla="*/ 0 w 6873417"/>
              <a:gd name="connsiteY0" fmla="*/ 0 h 4663286"/>
              <a:gd name="connsiteX1" fmla="*/ 6396096 w 6873417"/>
              <a:gd name="connsiteY1" fmla="*/ 866775 h 4663286"/>
              <a:gd name="connsiteX2" fmla="*/ 6873417 w 6873417"/>
              <a:gd name="connsiteY2" fmla="*/ 4663286 h 4663286"/>
              <a:gd name="connsiteX3" fmla="*/ 19053 w 6873417"/>
              <a:gd name="connsiteY3" fmla="*/ 3005936 h 4663286"/>
              <a:gd name="connsiteX4" fmla="*/ 0 w 6873417"/>
              <a:gd name="connsiteY4" fmla="*/ 0 h 4663286"/>
              <a:gd name="connsiteX0" fmla="*/ 0 w 6875256"/>
              <a:gd name="connsiteY0" fmla="*/ 0 h 4663286"/>
              <a:gd name="connsiteX1" fmla="*/ 6873420 w 6875256"/>
              <a:gd name="connsiteY1" fmla="*/ 247650 h 4663286"/>
              <a:gd name="connsiteX2" fmla="*/ 6873417 w 6875256"/>
              <a:gd name="connsiteY2" fmla="*/ 4663286 h 4663286"/>
              <a:gd name="connsiteX3" fmla="*/ 19053 w 6875256"/>
              <a:gd name="connsiteY3" fmla="*/ 3005936 h 4663286"/>
              <a:gd name="connsiteX4" fmla="*/ 0 w 6875256"/>
              <a:gd name="connsiteY4" fmla="*/ 0 h 4663286"/>
              <a:gd name="connsiteX0" fmla="*/ 0 w 6903895"/>
              <a:gd name="connsiteY0" fmla="*/ 0 h 4501361"/>
              <a:gd name="connsiteX1" fmla="*/ 6902059 w 6903895"/>
              <a:gd name="connsiteY1" fmla="*/ 85725 h 4501361"/>
              <a:gd name="connsiteX2" fmla="*/ 6902056 w 6903895"/>
              <a:gd name="connsiteY2" fmla="*/ 4501361 h 4501361"/>
              <a:gd name="connsiteX3" fmla="*/ 47692 w 6903895"/>
              <a:gd name="connsiteY3" fmla="*/ 2844011 h 4501361"/>
              <a:gd name="connsiteX4" fmla="*/ 0 w 6903895"/>
              <a:gd name="connsiteY4" fmla="*/ 0 h 4501361"/>
              <a:gd name="connsiteX0" fmla="*/ 0 w 6884802"/>
              <a:gd name="connsiteY0" fmla="*/ 0 h 4444211"/>
              <a:gd name="connsiteX1" fmla="*/ 6882966 w 6884802"/>
              <a:gd name="connsiteY1" fmla="*/ 28575 h 4444211"/>
              <a:gd name="connsiteX2" fmla="*/ 6882963 w 6884802"/>
              <a:gd name="connsiteY2" fmla="*/ 4444211 h 4444211"/>
              <a:gd name="connsiteX3" fmla="*/ 28599 w 6884802"/>
              <a:gd name="connsiteY3" fmla="*/ 2786861 h 4444211"/>
              <a:gd name="connsiteX4" fmla="*/ 0 w 6884802"/>
              <a:gd name="connsiteY4" fmla="*/ 0 h 4444211"/>
              <a:gd name="connsiteX0" fmla="*/ 0 w 6884802"/>
              <a:gd name="connsiteY0" fmla="*/ 0 h 4444211"/>
              <a:gd name="connsiteX1" fmla="*/ 6882966 w 6884802"/>
              <a:gd name="connsiteY1" fmla="*/ 28575 h 4444211"/>
              <a:gd name="connsiteX2" fmla="*/ 6882963 w 6884802"/>
              <a:gd name="connsiteY2" fmla="*/ 4444211 h 4444211"/>
              <a:gd name="connsiteX3" fmla="*/ 9506 w 6884802"/>
              <a:gd name="connsiteY3" fmla="*/ 2767811 h 4444211"/>
              <a:gd name="connsiteX4" fmla="*/ 0 w 6884802"/>
              <a:gd name="connsiteY4" fmla="*/ 0 h 4444211"/>
              <a:gd name="connsiteX0" fmla="*/ 0 w 6884075"/>
              <a:gd name="connsiteY0" fmla="*/ 0 h 3358361"/>
              <a:gd name="connsiteX1" fmla="*/ 6882966 w 6884075"/>
              <a:gd name="connsiteY1" fmla="*/ 28575 h 3358361"/>
              <a:gd name="connsiteX2" fmla="*/ 6872319 w 6884075"/>
              <a:gd name="connsiteY2" fmla="*/ 3358361 h 3358361"/>
              <a:gd name="connsiteX3" fmla="*/ 9506 w 6884075"/>
              <a:gd name="connsiteY3" fmla="*/ 2767811 h 3358361"/>
              <a:gd name="connsiteX4" fmla="*/ 0 w 6884075"/>
              <a:gd name="connsiteY4" fmla="*/ 0 h 335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4075" h="3358361">
                <a:moveTo>
                  <a:pt x="0" y="0"/>
                </a:moveTo>
                <a:lnTo>
                  <a:pt x="6882966" y="28575"/>
                </a:lnTo>
                <a:cubicBezTo>
                  <a:pt x="6889330" y="1837004"/>
                  <a:pt x="6865955" y="1549932"/>
                  <a:pt x="6872319" y="3358361"/>
                </a:cubicBezTo>
                <a:lnTo>
                  <a:pt x="9506" y="2767811"/>
                </a:lnTo>
                <a:cubicBezTo>
                  <a:pt x="6337" y="1845207"/>
                  <a:pt x="3169" y="922604"/>
                  <a:pt x="0" y="0"/>
                </a:cubicBezTo>
                <a:close/>
              </a:path>
            </a:pathLst>
          </a:custGeom>
          <a:solidFill>
            <a:srgbClr val="1D5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685800" rtl="1"/>
            <a:endParaRPr lang="he-IL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F982-3598-431C-8EC4-78FB9D236915}"/>
              </a:ext>
            </a:extLst>
          </p:cNvPr>
          <p:cNvSpPr/>
          <p:nvPr/>
        </p:nvSpPr>
        <p:spPr>
          <a:xfrm>
            <a:off x="-52418" y="509655"/>
            <a:ext cx="9052559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90000"/>
              </a:lnSpc>
              <a:buNone/>
              <a:defRPr/>
            </a:pPr>
            <a:r>
              <a:rPr lang="he-IL" sz="2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הדגמה –הלכה למעשה 1/3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775794-FC00-458F-87DD-D23797AE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0" y="2163136"/>
            <a:ext cx="8810161" cy="424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7">
            <a:extLst>
              <a:ext uri="{FF2B5EF4-FFF2-40B4-BE49-F238E27FC236}">
                <a16:creationId xmlns:a16="http://schemas.microsoft.com/office/drawing/2014/main" id="{639C9881-FD3F-4038-A3D8-CBE783FDA5BC}"/>
              </a:ext>
            </a:extLst>
          </p:cNvPr>
          <p:cNvSpPr/>
          <p:nvPr/>
        </p:nvSpPr>
        <p:spPr>
          <a:xfrm flipH="1">
            <a:off x="-52417" y="154946"/>
            <a:ext cx="9207736" cy="2079431"/>
          </a:xfrm>
          <a:custGeom>
            <a:avLst/>
            <a:gdLst>
              <a:gd name="connsiteX0" fmla="*/ 0 w 6873414"/>
              <a:gd name="connsiteY0" fmla="*/ 0 h 12207086"/>
              <a:gd name="connsiteX1" fmla="*/ 6873414 w 6873414"/>
              <a:gd name="connsiteY1" fmla="*/ 0 h 12207086"/>
              <a:gd name="connsiteX2" fmla="*/ 6873414 w 6873414"/>
              <a:gd name="connsiteY2" fmla="*/ 12207086 h 12207086"/>
              <a:gd name="connsiteX3" fmla="*/ 0 w 6873414"/>
              <a:gd name="connsiteY3" fmla="*/ 12207086 h 12207086"/>
              <a:gd name="connsiteX4" fmla="*/ 0 w 6873414"/>
              <a:gd name="connsiteY4" fmla="*/ 0 h 12207086"/>
              <a:gd name="connsiteX0" fmla="*/ 0 w 6873414"/>
              <a:gd name="connsiteY0" fmla="*/ 0 h 12207086"/>
              <a:gd name="connsiteX1" fmla="*/ 6873414 w 6873414"/>
              <a:gd name="connsiteY1" fmla="*/ 1962150 h 12207086"/>
              <a:gd name="connsiteX2" fmla="*/ 6873414 w 6873414"/>
              <a:gd name="connsiteY2" fmla="*/ 12207086 h 12207086"/>
              <a:gd name="connsiteX3" fmla="*/ 0 w 6873414"/>
              <a:gd name="connsiteY3" fmla="*/ 12207086 h 12207086"/>
              <a:gd name="connsiteX4" fmla="*/ 0 w 6873414"/>
              <a:gd name="connsiteY4" fmla="*/ 0 h 12207086"/>
              <a:gd name="connsiteX0" fmla="*/ 0 w 6873414"/>
              <a:gd name="connsiteY0" fmla="*/ 0 h 12207086"/>
              <a:gd name="connsiteX1" fmla="*/ 6873414 w 6873414"/>
              <a:gd name="connsiteY1" fmla="*/ 1962150 h 12207086"/>
              <a:gd name="connsiteX2" fmla="*/ 6873414 w 6873414"/>
              <a:gd name="connsiteY2" fmla="*/ 12207086 h 12207086"/>
              <a:gd name="connsiteX3" fmla="*/ 19050 w 6873414"/>
              <a:gd name="connsiteY3" fmla="*/ 10549736 h 12207086"/>
              <a:gd name="connsiteX4" fmla="*/ 0 w 6873414"/>
              <a:gd name="connsiteY4" fmla="*/ 0 h 12207086"/>
              <a:gd name="connsiteX0" fmla="*/ 0 w 6873414"/>
              <a:gd name="connsiteY0" fmla="*/ 0 h 12207086"/>
              <a:gd name="connsiteX1" fmla="*/ 6854321 w 6873414"/>
              <a:gd name="connsiteY1" fmla="*/ 6781800 h 12207086"/>
              <a:gd name="connsiteX2" fmla="*/ 6873414 w 6873414"/>
              <a:gd name="connsiteY2" fmla="*/ 12207086 h 12207086"/>
              <a:gd name="connsiteX3" fmla="*/ 19050 w 6873414"/>
              <a:gd name="connsiteY3" fmla="*/ 10549736 h 12207086"/>
              <a:gd name="connsiteX4" fmla="*/ 0 w 6873414"/>
              <a:gd name="connsiteY4" fmla="*/ 0 h 12207086"/>
              <a:gd name="connsiteX0" fmla="*/ 0 w 6873414"/>
              <a:gd name="connsiteY0" fmla="*/ 0 h 6930236"/>
              <a:gd name="connsiteX1" fmla="*/ 6854321 w 6873414"/>
              <a:gd name="connsiteY1" fmla="*/ 1504950 h 6930236"/>
              <a:gd name="connsiteX2" fmla="*/ 6873414 w 6873414"/>
              <a:gd name="connsiteY2" fmla="*/ 6930236 h 6930236"/>
              <a:gd name="connsiteX3" fmla="*/ 19050 w 6873414"/>
              <a:gd name="connsiteY3" fmla="*/ 5272886 h 6930236"/>
              <a:gd name="connsiteX4" fmla="*/ 0 w 6873414"/>
              <a:gd name="connsiteY4" fmla="*/ 0 h 6930236"/>
              <a:gd name="connsiteX0" fmla="*/ 0 w 6892507"/>
              <a:gd name="connsiteY0" fmla="*/ 0 h 5634836"/>
              <a:gd name="connsiteX1" fmla="*/ 6873414 w 6892507"/>
              <a:gd name="connsiteY1" fmla="*/ 209550 h 5634836"/>
              <a:gd name="connsiteX2" fmla="*/ 6892507 w 6892507"/>
              <a:gd name="connsiteY2" fmla="*/ 5634836 h 5634836"/>
              <a:gd name="connsiteX3" fmla="*/ 38143 w 6892507"/>
              <a:gd name="connsiteY3" fmla="*/ 3977486 h 5634836"/>
              <a:gd name="connsiteX4" fmla="*/ 0 w 6892507"/>
              <a:gd name="connsiteY4" fmla="*/ 0 h 5634836"/>
              <a:gd name="connsiteX0" fmla="*/ 0 w 6894344"/>
              <a:gd name="connsiteY0" fmla="*/ 0 h 5634836"/>
              <a:gd name="connsiteX1" fmla="*/ 6892507 w 6894344"/>
              <a:gd name="connsiteY1" fmla="*/ 1162050 h 5634836"/>
              <a:gd name="connsiteX2" fmla="*/ 6892507 w 6894344"/>
              <a:gd name="connsiteY2" fmla="*/ 5634836 h 5634836"/>
              <a:gd name="connsiteX3" fmla="*/ 38143 w 6894344"/>
              <a:gd name="connsiteY3" fmla="*/ 3977486 h 5634836"/>
              <a:gd name="connsiteX4" fmla="*/ 0 w 6894344"/>
              <a:gd name="connsiteY4" fmla="*/ 0 h 5634836"/>
              <a:gd name="connsiteX0" fmla="*/ 0 w 6875254"/>
              <a:gd name="connsiteY0" fmla="*/ 0 h 4663286"/>
              <a:gd name="connsiteX1" fmla="*/ 6873417 w 6875254"/>
              <a:gd name="connsiteY1" fmla="*/ 190500 h 4663286"/>
              <a:gd name="connsiteX2" fmla="*/ 6873417 w 6875254"/>
              <a:gd name="connsiteY2" fmla="*/ 4663286 h 4663286"/>
              <a:gd name="connsiteX3" fmla="*/ 19053 w 6875254"/>
              <a:gd name="connsiteY3" fmla="*/ 3005936 h 4663286"/>
              <a:gd name="connsiteX4" fmla="*/ 0 w 6875254"/>
              <a:gd name="connsiteY4" fmla="*/ 0 h 4663286"/>
              <a:gd name="connsiteX0" fmla="*/ 0 w 6873417"/>
              <a:gd name="connsiteY0" fmla="*/ 0 h 4663286"/>
              <a:gd name="connsiteX1" fmla="*/ 6396096 w 6873417"/>
              <a:gd name="connsiteY1" fmla="*/ 866775 h 4663286"/>
              <a:gd name="connsiteX2" fmla="*/ 6873417 w 6873417"/>
              <a:gd name="connsiteY2" fmla="*/ 4663286 h 4663286"/>
              <a:gd name="connsiteX3" fmla="*/ 19053 w 6873417"/>
              <a:gd name="connsiteY3" fmla="*/ 3005936 h 4663286"/>
              <a:gd name="connsiteX4" fmla="*/ 0 w 6873417"/>
              <a:gd name="connsiteY4" fmla="*/ 0 h 4663286"/>
              <a:gd name="connsiteX0" fmla="*/ 0 w 6875256"/>
              <a:gd name="connsiteY0" fmla="*/ 0 h 4663286"/>
              <a:gd name="connsiteX1" fmla="*/ 6873420 w 6875256"/>
              <a:gd name="connsiteY1" fmla="*/ 247650 h 4663286"/>
              <a:gd name="connsiteX2" fmla="*/ 6873417 w 6875256"/>
              <a:gd name="connsiteY2" fmla="*/ 4663286 h 4663286"/>
              <a:gd name="connsiteX3" fmla="*/ 19053 w 6875256"/>
              <a:gd name="connsiteY3" fmla="*/ 3005936 h 4663286"/>
              <a:gd name="connsiteX4" fmla="*/ 0 w 6875256"/>
              <a:gd name="connsiteY4" fmla="*/ 0 h 4663286"/>
              <a:gd name="connsiteX0" fmla="*/ 0 w 6903895"/>
              <a:gd name="connsiteY0" fmla="*/ 0 h 4501361"/>
              <a:gd name="connsiteX1" fmla="*/ 6902059 w 6903895"/>
              <a:gd name="connsiteY1" fmla="*/ 85725 h 4501361"/>
              <a:gd name="connsiteX2" fmla="*/ 6902056 w 6903895"/>
              <a:gd name="connsiteY2" fmla="*/ 4501361 h 4501361"/>
              <a:gd name="connsiteX3" fmla="*/ 47692 w 6903895"/>
              <a:gd name="connsiteY3" fmla="*/ 2844011 h 4501361"/>
              <a:gd name="connsiteX4" fmla="*/ 0 w 6903895"/>
              <a:gd name="connsiteY4" fmla="*/ 0 h 4501361"/>
              <a:gd name="connsiteX0" fmla="*/ 0 w 6884802"/>
              <a:gd name="connsiteY0" fmla="*/ 0 h 4444211"/>
              <a:gd name="connsiteX1" fmla="*/ 6882966 w 6884802"/>
              <a:gd name="connsiteY1" fmla="*/ 28575 h 4444211"/>
              <a:gd name="connsiteX2" fmla="*/ 6882963 w 6884802"/>
              <a:gd name="connsiteY2" fmla="*/ 4444211 h 4444211"/>
              <a:gd name="connsiteX3" fmla="*/ 28599 w 6884802"/>
              <a:gd name="connsiteY3" fmla="*/ 2786861 h 4444211"/>
              <a:gd name="connsiteX4" fmla="*/ 0 w 6884802"/>
              <a:gd name="connsiteY4" fmla="*/ 0 h 4444211"/>
              <a:gd name="connsiteX0" fmla="*/ 0 w 6884802"/>
              <a:gd name="connsiteY0" fmla="*/ 0 h 4444211"/>
              <a:gd name="connsiteX1" fmla="*/ 6882966 w 6884802"/>
              <a:gd name="connsiteY1" fmla="*/ 28575 h 4444211"/>
              <a:gd name="connsiteX2" fmla="*/ 6882963 w 6884802"/>
              <a:gd name="connsiteY2" fmla="*/ 4444211 h 4444211"/>
              <a:gd name="connsiteX3" fmla="*/ 9506 w 6884802"/>
              <a:gd name="connsiteY3" fmla="*/ 2767811 h 4444211"/>
              <a:gd name="connsiteX4" fmla="*/ 0 w 6884802"/>
              <a:gd name="connsiteY4" fmla="*/ 0 h 4444211"/>
              <a:gd name="connsiteX0" fmla="*/ 0 w 6884075"/>
              <a:gd name="connsiteY0" fmla="*/ 0 h 3358361"/>
              <a:gd name="connsiteX1" fmla="*/ 6882966 w 6884075"/>
              <a:gd name="connsiteY1" fmla="*/ 28575 h 3358361"/>
              <a:gd name="connsiteX2" fmla="*/ 6872319 w 6884075"/>
              <a:gd name="connsiteY2" fmla="*/ 3358361 h 3358361"/>
              <a:gd name="connsiteX3" fmla="*/ 9506 w 6884075"/>
              <a:gd name="connsiteY3" fmla="*/ 2767811 h 3358361"/>
              <a:gd name="connsiteX4" fmla="*/ 0 w 6884075"/>
              <a:gd name="connsiteY4" fmla="*/ 0 h 335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4075" h="3358361">
                <a:moveTo>
                  <a:pt x="0" y="0"/>
                </a:moveTo>
                <a:lnTo>
                  <a:pt x="6882966" y="28575"/>
                </a:lnTo>
                <a:cubicBezTo>
                  <a:pt x="6889330" y="1837004"/>
                  <a:pt x="6865955" y="1549932"/>
                  <a:pt x="6872319" y="3358361"/>
                </a:cubicBezTo>
                <a:lnTo>
                  <a:pt x="9506" y="2767811"/>
                </a:lnTo>
                <a:cubicBezTo>
                  <a:pt x="6337" y="1845207"/>
                  <a:pt x="3169" y="922604"/>
                  <a:pt x="0" y="0"/>
                </a:cubicBezTo>
                <a:close/>
              </a:path>
            </a:pathLst>
          </a:custGeom>
          <a:solidFill>
            <a:srgbClr val="1D5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F982-3598-431C-8EC4-78FB9D236915}"/>
              </a:ext>
            </a:extLst>
          </p:cNvPr>
          <p:cNvSpPr/>
          <p:nvPr/>
        </p:nvSpPr>
        <p:spPr>
          <a:xfrm>
            <a:off x="102760" y="509655"/>
            <a:ext cx="9052559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90000"/>
              </a:lnSpc>
              <a:buNone/>
              <a:defRPr/>
            </a:pPr>
            <a:r>
              <a:rPr lang="he-IL" sz="2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הדגמה הלכה למעשה 2/3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8BCCC5-46F6-40E1-ABFC-D6AFDFF3C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47" y="2242352"/>
            <a:ext cx="8874071" cy="431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2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7">
            <a:extLst>
              <a:ext uri="{FF2B5EF4-FFF2-40B4-BE49-F238E27FC236}">
                <a16:creationId xmlns:a16="http://schemas.microsoft.com/office/drawing/2014/main" id="{E8F62132-4D28-4138-B294-BA8606F02216}"/>
              </a:ext>
            </a:extLst>
          </p:cNvPr>
          <p:cNvSpPr/>
          <p:nvPr/>
        </p:nvSpPr>
        <p:spPr>
          <a:xfrm flipH="1">
            <a:off x="-31868" y="-374339"/>
            <a:ext cx="9207736" cy="2079431"/>
          </a:xfrm>
          <a:custGeom>
            <a:avLst/>
            <a:gdLst>
              <a:gd name="connsiteX0" fmla="*/ 0 w 6873414"/>
              <a:gd name="connsiteY0" fmla="*/ 0 h 12207086"/>
              <a:gd name="connsiteX1" fmla="*/ 6873414 w 6873414"/>
              <a:gd name="connsiteY1" fmla="*/ 0 h 12207086"/>
              <a:gd name="connsiteX2" fmla="*/ 6873414 w 6873414"/>
              <a:gd name="connsiteY2" fmla="*/ 12207086 h 12207086"/>
              <a:gd name="connsiteX3" fmla="*/ 0 w 6873414"/>
              <a:gd name="connsiteY3" fmla="*/ 12207086 h 12207086"/>
              <a:gd name="connsiteX4" fmla="*/ 0 w 6873414"/>
              <a:gd name="connsiteY4" fmla="*/ 0 h 12207086"/>
              <a:gd name="connsiteX0" fmla="*/ 0 w 6873414"/>
              <a:gd name="connsiteY0" fmla="*/ 0 h 12207086"/>
              <a:gd name="connsiteX1" fmla="*/ 6873414 w 6873414"/>
              <a:gd name="connsiteY1" fmla="*/ 1962150 h 12207086"/>
              <a:gd name="connsiteX2" fmla="*/ 6873414 w 6873414"/>
              <a:gd name="connsiteY2" fmla="*/ 12207086 h 12207086"/>
              <a:gd name="connsiteX3" fmla="*/ 0 w 6873414"/>
              <a:gd name="connsiteY3" fmla="*/ 12207086 h 12207086"/>
              <a:gd name="connsiteX4" fmla="*/ 0 w 6873414"/>
              <a:gd name="connsiteY4" fmla="*/ 0 h 12207086"/>
              <a:gd name="connsiteX0" fmla="*/ 0 w 6873414"/>
              <a:gd name="connsiteY0" fmla="*/ 0 h 12207086"/>
              <a:gd name="connsiteX1" fmla="*/ 6873414 w 6873414"/>
              <a:gd name="connsiteY1" fmla="*/ 1962150 h 12207086"/>
              <a:gd name="connsiteX2" fmla="*/ 6873414 w 6873414"/>
              <a:gd name="connsiteY2" fmla="*/ 12207086 h 12207086"/>
              <a:gd name="connsiteX3" fmla="*/ 19050 w 6873414"/>
              <a:gd name="connsiteY3" fmla="*/ 10549736 h 12207086"/>
              <a:gd name="connsiteX4" fmla="*/ 0 w 6873414"/>
              <a:gd name="connsiteY4" fmla="*/ 0 h 12207086"/>
              <a:gd name="connsiteX0" fmla="*/ 0 w 6873414"/>
              <a:gd name="connsiteY0" fmla="*/ 0 h 12207086"/>
              <a:gd name="connsiteX1" fmla="*/ 6854321 w 6873414"/>
              <a:gd name="connsiteY1" fmla="*/ 6781800 h 12207086"/>
              <a:gd name="connsiteX2" fmla="*/ 6873414 w 6873414"/>
              <a:gd name="connsiteY2" fmla="*/ 12207086 h 12207086"/>
              <a:gd name="connsiteX3" fmla="*/ 19050 w 6873414"/>
              <a:gd name="connsiteY3" fmla="*/ 10549736 h 12207086"/>
              <a:gd name="connsiteX4" fmla="*/ 0 w 6873414"/>
              <a:gd name="connsiteY4" fmla="*/ 0 h 12207086"/>
              <a:gd name="connsiteX0" fmla="*/ 0 w 6873414"/>
              <a:gd name="connsiteY0" fmla="*/ 0 h 6930236"/>
              <a:gd name="connsiteX1" fmla="*/ 6854321 w 6873414"/>
              <a:gd name="connsiteY1" fmla="*/ 1504950 h 6930236"/>
              <a:gd name="connsiteX2" fmla="*/ 6873414 w 6873414"/>
              <a:gd name="connsiteY2" fmla="*/ 6930236 h 6930236"/>
              <a:gd name="connsiteX3" fmla="*/ 19050 w 6873414"/>
              <a:gd name="connsiteY3" fmla="*/ 5272886 h 6930236"/>
              <a:gd name="connsiteX4" fmla="*/ 0 w 6873414"/>
              <a:gd name="connsiteY4" fmla="*/ 0 h 6930236"/>
              <a:gd name="connsiteX0" fmla="*/ 0 w 6892507"/>
              <a:gd name="connsiteY0" fmla="*/ 0 h 5634836"/>
              <a:gd name="connsiteX1" fmla="*/ 6873414 w 6892507"/>
              <a:gd name="connsiteY1" fmla="*/ 209550 h 5634836"/>
              <a:gd name="connsiteX2" fmla="*/ 6892507 w 6892507"/>
              <a:gd name="connsiteY2" fmla="*/ 5634836 h 5634836"/>
              <a:gd name="connsiteX3" fmla="*/ 38143 w 6892507"/>
              <a:gd name="connsiteY3" fmla="*/ 3977486 h 5634836"/>
              <a:gd name="connsiteX4" fmla="*/ 0 w 6892507"/>
              <a:gd name="connsiteY4" fmla="*/ 0 h 5634836"/>
              <a:gd name="connsiteX0" fmla="*/ 0 w 6894344"/>
              <a:gd name="connsiteY0" fmla="*/ 0 h 5634836"/>
              <a:gd name="connsiteX1" fmla="*/ 6892507 w 6894344"/>
              <a:gd name="connsiteY1" fmla="*/ 1162050 h 5634836"/>
              <a:gd name="connsiteX2" fmla="*/ 6892507 w 6894344"/>
              <a:gd name="connsiteY2" fmla="*/ 5634836 h 5634836"/>
              <a:gd name="connsiteX3" fmla="*/ 38143 w 6894344"/>
              <a:gd name="connsiteY3" fmla="*/ 3977486 h 5634836"/>
              <a:gd name="connsiteX4" fmla="*/ 0 w 6894344"/>
              <a:gd name="connsiteY4" fmla="*/ 0 h 5634836"/>
              <a:gd name="connsiteX0" fmla="*/ 0 w 6875254"/>
              <a:gd name="connsiteY0" fmla="*/ 0 h 4663286"/>
              <a:gd name="connsiteX1" fmla="*/ 6873417 w 6875254"/>
              <a:gd name="connsiteY1" fmla="*/ 190500 h 4663286"/>
              <a:gd name="connsiteX2" fmla="*/ 6873417 w 6875254"/>
              <a:gd name="connsiteY2" fmla="*/ 4663286 h 4663286"/>
              <a:gd name="connsiteX3" fmla="*/ 19053 w 6875254"/>
              <a:gd name="connsiteY3" fmla="*/ 3005936 h 4663286"/>
              <a:gd name="connsiteX4" fmla="*/ 0 w 6875254"/>
              <a:gd name="connsiteY4" fmla="*/ 0 h 4663286"/>
              <a:gd name="connsiteX0" fmla="*/ 0 w 6873417"/>
              <a:gd name="connsiteY0" fmla="*/ 0 h 4663286"/>
              <a:gd name="connsiteX1" fmla="*/ 6396096 w 6873417"/>
              <a:gd name="connsiteY1" fmla="*/ 866775 h 4663286"/>
              <a:gd name="connsiteX2" fmla="*/ 6873417 w 6873417"/>
              <a:gd name="connsiteY2" fmla="*/ 4663286 h 4663286"/>
              <a:gd name="connsiteX3" fmla="*/ 19053 w 6873417"/>
              <a:gd name="connsiteY3" fmla="*/ 3005936 h 4663286"/>
              <a:gd name="connsiteX4" fmla="*/ 0 w 6873417"/>
              <a:gd name="connsiteY4" fmla="*/ 0 h 4663286"/>
              <a:gd name="connsiteX0" fmla="*/ 0 w 6875256"/>
              <a:gd name="connsiteY0" fmla="*/ 0 h 4663286"/>
              <a:gd name="connsiteX1" fmla="*/ 6873420 w 6875256"/>
              <a:gd name="connsiteY1" fmla="*/ 247650 h 4663286"/>
              <a:gd name="connsiteX2" fmla="*/ 6873417 w 6875256"/>
              <a:gd name="connsiteY2" fmla="*/ 4663286 h 4663286"/>
              <a:gd name="connsiteX3" fmla="*/ 19053 w 6875256"/>
              <a:gd name="connsiteY3" fmla="*/ 3005936 h 4663286"/>
              <a:gd name="connsiteX4" fmla="*/ 0 w 6875256"/>
              <a:gd name="connsiteY4" fmla="*/ 0 h 4663286"/>
              <a:gd name="connsiteX0" fmla="*/ 0 w 6903895"/>
              <a:gd name="connsiteY0" fmla="*/ 0 h 4501361"/>
              <a:gd name="connsiteX1" fmla="*/ 6902059 w 6903895"/>
              <a:gd name="connsiteY1" fmla="*/ 85725 h 4501361"/>
              <a:gd name="connsiteX2" fmla="*/ 6902056 w 6903895"/>
              <a:gd name="connsiteY2" fmla="*/ 4501361 h 4501361"/>
              <a:gd name="connsiteX3" fmla="*/ 47692 w 6903895"/>
              <a:gd name="connsiteY3" fmla="*/ 2844011 h 4501361"/>
              <a:gd name="connsiteX4" fmla="*/ 0 w 6903895"/>
              <a:gd name="connsiteY4" fmla="*/ 0 h 4501361"/>
              <a:gd name="connsiteX0" fmla="*/ 0 w 6884802"/>
              <a:gd name="connsiteY0" fmla="*/ 0 h 4444211"/>
              <a:gd name="connsiteX1" fmla="*/ 6882966 w 6884802"/>
              <a:gd name="connsiteY1" fmla="*/ 28575 h 4444211"/>
              <a:gd name="connsiteX2" fmla="*/ 6882963 w 6884802"/>
              <a:gd name="connsiteY2" fmla="*/ 4444211 h 4444211"/>
              <a:gd name="connsiteX3" fmla="*/ 28599 w 6884802"/>
              <a:gd name="connsiteY3" fmla="*/ 2786861 h 4444211"/>
              <a:gd name="connsiteX4" fmla="*/ 0 w 6884802"/>
              <a:gd name="connsiteY4" fmla="*/ 0 h 4444211"/>
              <a:gd name="connsiteX0" fmla="*/ 0 w 6884802"/>
              <a:gd name="connsiteY0" fmla="*/ 0 h 4444211"/>
              <a:gd name="connsiteX1" fmla="*/ 6882966 w 6884802"/>
              <a:gd name="connsiteY1" fmla="*/ 28575 h 4444211"/>
              <a:gd name="connsiteX2" fmla="*/ 6882963 w 6884802"/>
              <a:gd name="connsiteY2" fmla="*/ 4444211 h 4444211"/>
              <a:gd name="connsiteX3" fmla="*/ 9506 w 6884802"/>
              <a:gd name="connsiteY3" fmla="*/ 2767811 h 4444211"/>
              <a:gd name="connsiteX4" fmla="*/ 0 w 6884802"/>
              <a:gd name="connsiteY4" fmla="*/ 0 h 4444211"/>
              <a:gd name="connsiteX0" fmla="*/ 0 w 6884075"/>
              <a:gd name="connsiteY0" fmla="*/ 0 h 3358361"/>
              <a:gd name="connsiteX1" fmla="*/ 6882966 w 6884075"/>
              <a:gd name="connsiteY1" fmla="*/ 28575 h 3358361"/>
              <a:gd name="connsiteX2" fmla="*/ 6872319 w 6884075"/>
              <a:gd name="connsiteY2" fmla="*/ 3358361 h 3358361"/>
              <a:gd name="connsiteX3" fmla="*/ 9506 w 6884075"/>
              <a:gd name="connsiteY3" fmla="*/ 2767811 h 3358361"/>
              <a:gd name="connsiteX4" fmla="*/ 0 w 6884075"/>
              <a:gd name="connsiteY4" fmla="*/ 0 h 335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4075" h="3358361">
                <a:moveTo>
                  <a:pt x="0" y="0"/>
                </a:moveTo>
                <a:lnTo>
                  <a:pt x="6882966" y="28575"/>
                </a:lnTo>
                <a:cubicBezTo>
                  <a:pt x="6889330" y="1837004"/>
                  <a:pt x="6865955" y="1549932"/>
                  <a:pt x="6872319" y="3358361"/>
                </a:cubicBezTo>
                <a:lnTo>
                  <a:pt x="9506" y="2767811"/>
                </a:lnTo>
                <a:cubicBezTo>
                  <a:pt x="6337" y="1845207"/>
                  <a:pt x="3169" y="922604"/>
                  <a:pt x="0" y="0"/>
                </a:cubicBezTo>
                <a:close/>
              </a:path>
            </a:pathLst>
          </a:custGeom>
          <a:solidFill>
            <a:srgbClr val="1D5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F982-3598-431C-8EC4-78FB9D236915}"/>
              </a:ext>
            </a:extLst>
          </p:cNvPr>
          <p:cNvSpPr/>
          <p:nvPr/>
        </p:nvSpPr>
        <p:spPr>
          <a:xfrm>
            <a:off x="145503" y="432235"/>
            <a:ext cx="9052559" cy="46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90000"/>
              </a:lnSpc>
              <a:buNone/>
              <a:defRPr/>
            </a:pPr>
            <a:r>
              <a:rPr lang="he-IL" sz="2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הלכה למעשה 3/3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4690D-817F-4ACF-B2C7-D175BB38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2" y="2511666"/>
            <a:ext cx="8926558" cy="370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94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>
            <a:extLst>
              <a:ext uri="{FF2B5EF4-FFF2-40B4-BE49-F238E27FC236}">
                <a16:creationId xmlns:a16="http://schemas.microsoft.com/office/drawing/2014/main" id="{D36AC867-1962-49DD-A119-99DB385EED25}"/>
              </a:ext>
            </a:extLst>
          </p:cNvPr>
          <p:cNvSpPr/>
          <p:nvPr/>
        </p:nvSpPr>
        <p:spPr>
          <a:xfrm flipH="1">
            <a:off x="-52417" y="451564"/>
            <a:ext cx="9207736" cy="2079431"/>
          </a:xfrm>
          <a:custGeom>
            <a:avLst/>
            <a:gdLst>
              <a:gd name="connsiteX0" fmla="*/ 0 w 6873414"/>
              <a:gd name="connsiteY0" fmla="*/ 0 h 12207086"/>
              <a:gd name="connsiteX1" fmla="*/ 6873414 w 6873414"/>
              <a:gd name="connsiteY1" fmla="*/ 0 h 12207086"/>
              <a:gd name="connsiteX2" fmla="*/ 6873414 w 6873414"/>
              <a:gd name="connsiteY2" fmla="*/ 12207086 h 12207086"/>
              <a:gd name="connsiteX3" fmla="*/ 0 w 6873414"/>
              <a:gd name="connsiteY3" fmla="*/ 12207086 h 12207086"/>
              <a:gd name="connsiteX4" fmla="*/ 0 w 6873414"/>
              <a:gd name="connsiteY4" fmla="*/ 0 h 12207086"/>
              <a:gd name="connsiteX0" fmla="*/ 0 w 6873414"/>
              <a:gd name="connsiteY0" fmla="*/ 0 h 12207086"/>
              <a:gd name="connsiteX1" fmla="*/ 6873414 w 6873414"/>
              <a:gd name="connsiteY1" fmla="*/ 1962150 h 12207086"/>
              <a:gd name="connsiteX2" fmla="*/ 6873414 w 6873414"/>
              <a:gd name="connsiteY2" fmla="*/ 12207086 h 12207086"/>
              <a:gd name="connsiteX3" fmla="*/ 0 w 6873414"/>
              <a:gd name="connsiteY3" fmla="*/ 12207086 h 12207086"/>
              <a:gd name="connsiteX4" fmla="*/ 0 w 6873414"/>
              <a:gd name="connsiteY4" fmla="*/ 0 h 12207086"/>
              <a:gd name="connsiteX0" fmla="*/ 0 w 6873414"/>
              <a:gd name="connsiteY0" fmla="*/ 0 h 12207086"/>
              <a:gd name="connsiteX1" fmla="*/ 6873414 w 6873414"/>
              <a:gd name="connsiteY1" fmla="*/ 1962150 h 12207086"/>
              <a:gd name="connsiteX2" fmla="*/ 6873414 w 6873414"/>
              <a:gd name="connsiteY2" fmla="*/ 12207086 h 12207086"/>
              <a:gd name="connsiteX3" fmla="*/ 19050 w 6873414"/>
              <a:gd name="connsiteY3" fmla="*/ 10549736 h 12207086"/>
              <a:gd name="connsiteX4" fmla="*/ 0 w 6873414"/>
              <a:gd name="connsiteY4" fmla="*/ 0 h 12207086"/>
              <a:gd name="connsiteX0" fmla="*/ 0 w 6873414"/>
              <a:gd name="connsiteY0" fmla="*/ 0 h 12207086"/>
              <a:gd name="connsiteX1" fmla="*/ 6854321 w 6873414"/>
              <a:gd name="connsiteY1" fmla="*/ 6781800 h 12207086"/>
              <a:gd name="connsiteX2" fmla="*/ 6873414 w 6873414"/>
              <a:gd name="connsiteY2" fmla="*/ 12207086 h 12207086"/>
              <a:gd name="connsiteX3" fmla="*/ 19050 w 6873414"/>
              <a:gd name="connsiteY3" fmla="*/ 10549736 h 12207086"/>
              <a:gd name="connsiteX4" fmla="*/ 0 w 6873414"/>
              <a:gd name="connsiteY4" fmla="*/ 0 h 12207086"/>
              <a:gd name="connsiteX0" fmla="*/ 0 w 6873414"/>
              <a:gd name="connsiteY0" fmla="*/ 0 h 6930236"/>
              <a:gd name="connsiteX1" fmla="*/ 6854321 w 6873414"/>
              <a:gd name="connsiteY1" fmla="*/ 1504950 h 6930236"/>
              <a:gd name="connsiteX2" fmla="*/ 6873414 w 6873414"/>
              <a:gd name="connsiteY2" fmla="*/ 6930236 h 6930236"/>
              <a:gd name="connsiteX3" fmla="*/ 19050 w 6873414"/>
              <a:gd name="connsiteY3" fmla="*/ 5272886 h 6930236"/>
              <a:gd name="connsiteX4" fmla="*/ 0 w 6873414"/>
              <a:gd name="connsiteY4" fmla="*/ 0 h 6930236"/>
              <a:gd name="connsiteX0" fmla="*/ 0 w 6892507"/>
              <a:gd name="connsiteY0" fmla="*/ 0 h 5634836"/>
              <a:gd name="connsiteX1" fmla="*/ 6873414 w 6892507"/>
              <a:gd name="connsiteY1" fmla="*/ 209550 h 5634836"/>
              <a:gd name="connsiteX2" fmla="*/ 6892507 w 6892507"/>
              <a:gd name="connsiteY2" fmla="*/ 5634836 h 5634836"/>
              <a:gd name="connsiteX3" fmla="*/ 38143 w 6892507"/>
              <a:gd name="connsiteY3" fmla="*/ 3977486 h 5634836"/>
              <a:gd name="connsiteX4" fmla="*/ 0 w 6892507"/>
              <a:gd name="connsiteY4" fmla="*/ 0 h 5634836"/>
              <a:gd name="connsiteX0" fmla="*/ 0 w 6894344"/>
              <a:gd name="connsiteY0" fmla="*/ 0 h 5634836"/>
              <a:gd name="connsiteX1" fmla="*/ 6892507 w 6894344"/>
              <a:gd name="connsiteY1" fmla="*/ 1162050 h 5634836"/>
              <a:gd name="connsiteX2" fmla="*/ 6892507 w 6894344"/>
              <a:gd name="connsiteY2" fmla="*/ 5634836 h 5634836"/>
              <a:gd name="connsiteX3" fmla="*/ 38143 w 6894344"/>
              <a:gd name="connsiteY3" fmla="*/ 3977486 h 5634836"/>
              <a:gd name="connsiteX4" fmla="*/ 0 w 6894344"/>
              <a:gd name="connsiteY4" fmla="*/ 0 h 5634836"/>
              <a:gd name="connsiteX0" fmla="*/ 0 w 6875254"/>
              <a:gd name="connsiteY0" fmla="*/ 0 h 4663286"/>
              <a:gd name="connsiteX1" fmla="*/ 6873417 w 6875254"/>
              <a:gd name="connsiteY1" fmla="*/ 190500 h 4663286"/>
              <a:gd name="connsiteX2" fmla="*/ 6873417 w 6875254"/>
              <a:gd name="connsiteY2" fmla="*/ 4663286 h 4663286"/>
              <a:gd name="connsiteX3" fmla="*/ 19053 w 6875254"/>
              <a:gd name="connsiteY3" fmla="*/ 3005936 h 4663286"/>
              <a:gd name="connsiteX4" fmla="*/ 0 w 6875254"/>
              <a:gd name="connsiteY4" fmla="*/ 0 h 4663286"/>
              <a:gd name="connsiteX0" fmla="*/ 0 w 6873417"/>
              <a:gd name="connsiteY0" fmla="*/ 0 h 4663286"/>
              <a:gd name="connsiteX1" fmla="*/ 6396096 w 6873417"/>
              <a:gd name="connsiteY1" fmla="*/ 866775 h 4663286"/>
              <a:gd name="connsiteX2" fmla="*/ 6873417 w 6873417"/>
              <a:gd name="connsiteY2" fmla="*/ 4663286 h 4663286"/>
              <a:gd name="connsiteX3" fmla="*/ 19053 w 6873417"/>
              <a:gd name="connsiteY3" fmla="*/ 3005936 h 4663286"/>
              <a:gd name="connsiteX4" fmla="*/ 0 w 6873417"/>
              <a:gd name="connsiteY4" fmla="*/ 0 h 4663286"/>
              <a:gd name="connsiteX0" fmla="*/ 0 w 6875256"/>
              <a:gd name="connsiteY0" fmla="*/ 0 h 4663286"/>
              <a:gd name="connsiteX1" fmla="*/ 6873420 w 6875256"/>
              <a:gd name="connsiteY1" fmla="*/ 247650 h 4663286"/>
              <a:gd name="connsiteX2" fmla="*/ 6873417 w 6875256"/>
              <a:gd name="connsiteY2" fmla="*/ 4663286 h 4663286"/>
              <a:gd name="connsiteX3" fmla="*/ 19053 w 6875256"/>
              <a:gd name="connsiteY3" fmla="*/ 3005936 h 4663286"/>
              <a:gd name="connsiteX4" fmla="*/ 0 w 6875256"/>
              <a:gd name="connsiteY4" fmla="*/ 0 h 4663286"/>
              <a:gd name="connsiteX0" fmla="*/ 0 w 6903895"/>
              <a:gd name="connsiteY0" fmla="*/ 0 h 4501361"/>
              <a:gd name="connsiteX1" fmla="*/ 6902059 w 6903895"/>
              <a:gd name="connsiteY1" fmla="*/ 85725 h 4501361"/>
              <a:gd name="connsiteX2" fmla="*/ 6902056 w 6903895"/>
              <a:gd name="connsiteY2" fmla="*/ 4501361 h 4501361"/>
              <a:gd name="connsiteX3" fmla="*/ 47692 w 6903895"/>
              <a:gd name="connsiteY3" fmla="*/ 2844011 h 4501361"/>
              <a:gd name="connsiteX4" fmla="*/ 0 w 6903895"/>
              <a:gd name="connsiteY4" fmla="*/ 0 h 4501361"/>
              <a:gd name="connsiteX0" fmla="*/ 0 w 6884802"/>
              <a:gd name="connsiteY0" fmla="*/ 0 h 4444211"/>
              <a:gd name="connsiteX1" fmla="*/ 6882966 w 6884802"/>
              <a:gd name="connsiteY1" fmla="*/ 28575 h 4444211"/>
              <a:gd name="connsiteX2" fmla="*/ 6882963 w 6884802"/>
              <a:gd name="connsiteY2" fmla="*/ 4444211 h 4444211"/>
              <a:gd name="connsiteX3" fmla="*/ 28599 w 6884802"/>
              <a:gd name="connsiteY3" fmla="*/ 2786861 h 4444211"/>
              <a:gd name="connsiteX4" fmla="*/ 0 w 6884802"/>
              <a:gd name="connsiteY4" fmla="*/ 0 h 4444211"/>
              <a:gd name="connsiteX0" fmla="*/ 0 w 6884802"/>
              <a:gd name="connsiteY0" fmla="*/ 0 h 4444211"/>
              <a:gd name="connsiteX1" fmla="*/ 6882966 w 6884802"/>
              <a:gd name="connsiteY1" fmla="*/ 28575 h 4444211"/>
              <a:gd name="connsiteX2" fmla="*/ 6882963 w 6884802"/>
              <a:gd name="connsiteY2" fmla="*/ 4444211 h 4444211"/>
              <a:gd name="connsiteX3" fmla="*/ 9506 w 6884802"/>
              <a:gd name="connsiteY3" fmla="*/ 2767811 h 4444211"/>
              <a:gd name="connsiteX4" fmla="*/ 0 w 6884802"/>
              <a:gd name="connsiteY4" fmla="*/ 0 h 4444211"/>
              <a:gd name="connsiteX0" fmla="*/ 0 w 6884075"/>
              <a:gd name="connsiteY0" fmla="*/ 0 h 3358361"/>
              <a:gd name="connsiteX1" fmla="*/ 6882966 w 6884075"/>
              <a:gd name="connsiteY1" fmla="*/ 28575 h 3358361"/>
              <a:gd name="connsiteX2" fmla="*/ 6872319 w 6884075"/>
              <a:gd name="connsiteY2" fmla="*/ 3358361 h 3358361"/>
              <a:gd name="connsiteX3" fmla="*/ 9506 w 6884075"/>
              <a:gd name="connsiteY3" fmla="*/ 2767811 h 3358361"/>
              <a:gd name="connsiteX4" fmla="*/ 0 w 6884075"/>
              <a:gd name="connsiteY4" fmla="*/ 0 h 335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4075" h="3358361">
                <a:moveTo>
                  <a:pt x="0" y="0"/>
                </a:moveTo>
                <a:lnTo>
                  <a:pt x="6882966" y="28575"/>
                </a:lnTo>
                <a:cubicBezTo>
                  <a:pt x="6889330" y="1837004"/>
                  <a:pt x="6865955" y="1549932"/>
                  <a:pt x="6872319" y="3358361"/>
                </a:cubicBezTo>
                <a:lnTo>
                  <a:pt x="9506" y="2767811"/>
                </a:lnTo>
                <a:cubicBezTo>
                  <a:pt x="6337" y="1845207"/>
                  <a:pt x="3169" y="922604"/>
                  <a:pt x="0" y="0"/>
                </a:cubicBezTo>
                <a:close/>
              </a:path>
            </a:pathLst>
          </a:custGeom>
          <a:solidFill>
            <a:srgbClr val="1D54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F982-3598-431C-8EC4-78FB9D236915}"/>
              </a:ext>
            </a:extLst>
          </p:cNvPr>
          <p:cNvSpPr/>
          <p:nvPr/>
        </p:nvSpPr>
        <p:spPr>
          <a:xfrm>
            <a:off x="0" y="773847"/>
            <a:ext cx="9052559" cy="1588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90000"/>
              </a:lnSpc>
              <a:buNone/>
              <a:defRPr/>
            </a:pPr>
            <a:r>
              <a:rPr lang="he-IL" sz="2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בקרה ועדכון שוטף של הסיכונים</a:t>
            </a:r>
          </a:p>
          <a:p>
            <a:pPr algn="ctr" rtl="1">
              <a:lnSpc>
                <a:spcPct val="90000"/>
              </a:lnSpc>
              <a:buNone/>
              <a:defRPr/>
            </a:pPr>
            <a:r>
              <a:rPr lang="he-IL" sz="2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sz="2700" u="sng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במהלך הפרויקט</a:t>
            </a:r>
          </a:p>
          <a:p>
            <a:pPr algn="ctr" rtl="1">
              <a:lnSpc>
                <a:spcPct val="90000"/>
              </a:lnSpc>
              <a:buNone/>
              <a:defRPr/>
            </a:pPr>
            <a:r>
              <a:rPr lang="he-IL" sz="2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דוגמא לשקף ניהול הסיכונים</a:t>
            </a:r>
          </a:p>
          <a:p>
            <a:pPr algn="ctr" rtl="1">
              <a:lnSpc>
                <a:spcPct val="90000"/>
              </a:lnSpc>
              <a:buNone/>
              <a:defRPr/>
            </a:pPr>
            <a:r>
              <a:rPr lang="he-IL" sz="27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המוצג בוועדת היגוי</a:t>
            </a:r>
          </a:p>
        </p:txBody>
      </p:sp>
      <p:pic>
        <p:nvPicPr>
          <p:cNvPr id="6" name="Picture 29">
            <a:extLst>
              <a:ext uri="{FF2B5EF4-FFF2-40B4-BE49-F238E27FC236}">
                <a16:creationId xmlns:a16="http://schemas.microsoft.com/office/drawing/2014/main" id="{0E35B135-2EE7-4314-BA0C-49F1A752C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199" y="2610193"/>
            <a:ext cx="871071" cy="231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E0D554-E722-4C5E-830A-B9D837166289}"/>
              </a:ext>
            </a:extLst>
          </p:cNvPr>
          <p:cNvSpPr txBox="1"/>
          <p:nvPr/>
        </p:nvSpPr>
        <p:spPr>
          <a:xfrm>
            <a:off x="7335578" y="2310111"/>
            <a:ext cx="87107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685800" rtl="1"/>
            <a:r>
              <a:rPr lang="he-IL" sz="1500" dirty="0">
                <a:solidFill>
                  <a:srgbClr val="1D54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מקרא</a:t>
            </a:r>
            <a:r>
              <a:rPr lang="he-IL" sz="1200" dirty="0">
                <a:solidFill>
                  <a:srgbClr val="1D549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  <a:endParaRPr lang="en-IL" sz="1200" dirty="0">
              <a:solidFill>
                <a:srgbClr val="1D549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Group 29">
            <a:extLst>
              <a:ext uri="{FF2B5EF4-FFF2-40B4-BE49-F238E27FC236}">
                <a16:creationId xmlns:a16="http://schemas.microsoft.com/office/drawing/2014/main" id="{D641C33A-9E6E-4104-BADB-D34E29670486}"/>
              </a:ext>
            </a:extLst>
          </p:cNvPr>
          <p:cNvGraphicFramePr>
            <a:graphicFrameLocks noGrp="1"/>
          </p:cNvGraphicFramePr>
          <p:nvPr/>
        </p:nvGraphicFramePr>
        <p:xfrm>
          <a:off x="287078" y="2879154"/>
          <a:ext cx="7956596" cy="3057802"/>
        </p:xfrm>
        <a:graphic>
          <a:graphicData uri="http://schemas.openxmlformats.org/drawingml/2006/table">
            <a:tbl>
              <a:tblPr rtl="1" firstRow="1" bandRow="1">
                <a:tableStyleId>{7DF18680-E054-41AD-8BC1-D1AEF772440D}</a:tableStyleId>
              </a:tblPr>
              <a:tblGrid>
                <a:gridCol w="342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4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0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75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הסיכון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anchor="ctr" horzOverflow="overflow">
                    <a:solidFill>
                      <a:srgbClr val="1D54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השלכות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anchor="ctr" horzOverflow="overflow">
                    <a:solidFill>
                      <a:srgbClr val="1D54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הדרך למניעה \ צמצום הסיכון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anchor="ctr" horzOverflow="overflow">
                    <a:solidFill>
                      <a:srgbClr val="1D54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חומרה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anchor="ctr" horzOverflow="overflow">
                    <a:solidFill>
                      <a:srgbClr val="1D54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6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anchor="ctr" horzOverflow="overflow">
                    <a:solidFill>
                      <a:srgbClr val="1D54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העדר זמינות מספקת של משתמשי המפתח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he-IL" sz="9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L="51435" marR="51435" marT="25718" marB="25718" anchor="ctr" horzOverflow="overflow"/>
                </a:tc>
                <a:tc>
                  <a:txBody>
                    <a:bodyPr/>
                    <a:lstStyle/>
                    <a:p>
                      <a:pPr marL="85725" marR="0" lvl="0" indent="-85725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אי עמידה בלו"ז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anchor="ctr" horzOverflow="overflow"/>
                </a:tc>
                <a:tc>
                  <a:txBody>
                    <a:bodyPr/>
                    <a:lstStyle/>
                    <a:p>
                      <a:pPr marL="85725" marR="0" lvl="0" indent="-85725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 הערכות מבעוד מועד בתקופות הקריטיות (הגדרה משותפת  של תכניות לשלב, אפיון תצורת מסכים מורכבים, בדיקות קבלה, הדרכה והטמעה)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354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sz="90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 anchor="ctr" horzOverflow="overflow">
                    <a:solidFill>
                      <a:srgbClr val="1D54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העדר זמינות מספקת של מיישמים ומפתחים ממלם</a:t>
                      </a:r>
                    </a:p>
                  </a:txBody>
                  <a:tcPr marL="51435" marR="51435" marT="25718" marB="25718" anchor="ctr" horzOverflow="overflow"/>
                </a:tc>
                <a:tc>
                  <a:txBody>
                    <a:bodyPr/>
                    <a:lstStyle/>
                    <a:p>
                      <a:pPr marL="85725" marR="0" lvl="0" indent="-85725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אי עמידה בלו"ז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 הערכות מבעוד מועד ומתן עדיפות ברורה לפרויקט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horzOverflow="overflow"/>
                </a:tc>
                <a:extLst>
                  <a:ext uri="{0D108BD9-81ED-4DB2-BD59-A6C34878D82A}">
                    <a16:rowId xmlns:a16="http://schemas.microsoft.com/office/drawing/2014/main" val="490844609"/>
                  </a:ext>
                </a:extLst>
              </a:tr>
              <a:tr h="55549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anchor="ctr" horzOverflow="overflow">
                    <a:solidFill>
                      <a:srgbClr val="1D54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בעיות הנובעות מהתקנות והגדרות תשתית חסרות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ריבוי תקלות בעת העלייה לאוויר 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 בדיקות מקיפות מבעוד מועד </a:t>
                      </a:r>
                    </a:p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 מיפוי מקדים של המשתמשים וחיזוק השרתים ע"פ הצורך</a:t>
                      </a:r>
                      <a:endParaRPr kumimoji="0" lang="he-IL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216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anchor="ctr" horzOverflow="overflow">
                    <a:solidFill>
                      <a:srgbClr val="1D54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עיכוב בהגעה להסכמה באשר לעיצוב החדש של </a:t>
                      </a:r>
                      <a:r>
                        <a:rPr kumimoji="0" lang="he-IL" sz="9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הטמפלטים</a:t>
                      </a: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והמסכים - המורכבים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עיכוב בפרויקט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 הגעה מראש להבנות באשר להנחות יסוד של העיצוב. </a:t>
                      </a:r>
                    </a:p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 שילוב מתחילת הפרויקט אנשי 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UX</a:t>
                      </a: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he-IL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horzOverflow="overflow"/>
                </a:tc>
                <a:extLst>
                  <a:ext uri="{0D108BD9-81ED-4DB2-BD59-A6C34878D82A}">
                    <a16:rowId xmlns:a16="http://schemas.microsoft.com/office/drawing/2014/main" val="1042825990"/>
                  </a:ext>
                </a:extLst>
              </a:tr>
              <a:tr h="54006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anchor="ctr" horzOverflow="overflow">
                    <a:solidFill>
                      <a:srgbClr val="1D54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קושי בהסתגלות לממשק החדש וביזור המשתמשים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התנגדויות לשינוי ומיומנות חסרה בשלבי העבודה הראשונים</a:t>
                      </a:r>
                      <a:endParaRPr kumimoji="0" lang="he-IL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 תכנון הדרכות ושיווק השינויים והערך המוסף </a:t>
                      </a:r>
                      <a:endParaRPr kumimoji="0" lang="he-IL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e-IL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51435" marR="51435" marT="25718" marB="2571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val 44">
            <a:extLst>
              <a:ext uri="{FF2B5EF4-FFF2-40B4-BE49-F238E27FC236}">
                <a16:creationId xmlns:a16="http://schemas.microsoft.com/office/drawing/2014/main" id="{B9297931-8EFC-40E8-AA17-557EB32FD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80" y="3200795"/>
            <a:ext cx="229153" cy="486891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r" defTabSz="685800" rtl="1">
              <a:lnSpc>
                <a:spcPct val="150000"/>
              </a:lnSpc>
              <a:buSzPct val="130000"/>
            </a:pPr>
            <a:endParaRPr lang="he-IL" sz="1200">
              <a:solidFill>
                <a:prstClr val="black"/>
              </a:solidFill>
              <a:latin typeface="Gill Sans MT"/>
              <a:cs typeface="David" pitchFamily="2" charset="-79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57FC73FD-4129-4E06-AFAA-166CC0303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80" y="3765880"/>
            <a:ext cx="229153" cy="486891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r" defTabSz="685800" rtl="1">
              <a:lnSpc>
                <a:spcPct val="150000"/>
              </a:lnSpc>
              <a:buSzPct val="130000"/>
            </a:pPr>
            <a:endParaRPr lang="he-IL" sz="1200">
              <a:solidFill>
                <a:prstClr val="black"/>
              </a:solidFill>
              <a:latin typeface="Gill Sans MT"/>
              <a:cs typeface="David" pitchFamily="2" charset="-79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1E3D96F0-4632-45F7-817A-9D32A6853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78" y="4230448"/>
            <a:ext cx="229153" cy="486891"/>
          </a:xfrm>
          <a:prstGeom prst="ellipse">
            <a:avLst/>
          </a:prstGeom>
          <a:solidFill>
            <a:srgbClr val="FFC00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r" defTabSz="685800" rtl="1">
              <a:lnSpc>
                <a:spcPct val="150000"/>
              </a:lnSpc>
              <a:buSzPct val="130000"/>
            </a:pPr>
            <a:endParaRPr lang="he-IL" sz="1200">
              <a:solidFill>
                <a:prstClr val="black"/>
              </a:solidFill>
              <a:latin typeface="Gill Sans MT"/>
              <a:cs typeface="David" pitchFamily="2" charset="-79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86B79B4A-1ED0-401C-B527-0FB09399D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77" y="4811425"/>
            <a:ext cx="229153" cy="486891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r" defTabSz="685800" rtl="1">
              <a:lnSpc>
                <a:spcPct val="150000"/>
              </a:lnSpc>
              <a:buSzPct val="130000"/>
            </a:pPr>
            <a:endParaRPr lang="he-IL" sz="1200">
              <a:solidFill>
                <a:prstClr val="black"/>
              </a:solidFill>
              <a:latin typeface="Gill Sans MT"/>
              <a:cs typeface="David" pitchFamily="2" charset="-79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17E66277-84E2-4C0E-868C-F50D498E5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79" y="5360619"/>
            <a:ext cx="229153" cy="486891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r" defTabSz="685800" rtl="1">
              <a:lnSpc>
                <a:spcPct val="150000"/>
              </a:lnSpc>
              <a:buSzPct val="130000"/>
            </a:pPr>
            <a:endParaRPr lang="he-IL" sz="1200">
              <a:solidFill>
                <a:prstClr val="black"/>
              </a:solidFill>
              <a:latin typeface="Gill Sans MT"/>
              <a:cs typeface="Davi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1508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73CE-72C2-7093-EA20-DB1D1301C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450DBB01-DFBE-6E38-2312-3DDF18580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543550"/>
            <a:ext cx="6858000" cy="4572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/>
          </a:p>
        </p:txBody>
      </p:sp>
      <p:pic>
        <p:nvPicPr>
          <p:cNvPr id="5" name="Picture 6" descr="הקריה האקדמית אונו">
            <a:extLst>
              <a:ext uri="{FF2B5EF4-FFF2-40B4-BE49-F238E27FC236}">
                <a16:creationId xmlns:a16="http://schemas.microsoft.com/office/drawing/2014/main" id="{DF0063E1-FB2C-CCC9-D297-8922D3F37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9258"/>
            <a:ext cx="1079152" cy="5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5B5B8E-AEB1-77D9-062F-82B2EA6C6175}"/>
              </a:ext>
            </a:extLst>
          </p:cNvPr>
          <p:cNvSpPr/>
          <p:nvPr/>
        </p:nvSpPr>
        <p:spPr>
          <a:xfrm>
            <a:off x="2411262" y="266319"/>
            <a:ext cx="5170005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90000"/>
              </a:lnSpc>
              <a:defRPr/>
            </a:pPr>
            <a:r>
              <a:rPr lang="he-IL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ניהול </a:t>
            </a:r>
            <a:r>
              <a:rPr lang="he-IL" sz="3600" b="1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סיכונים פנימיים</a:t>
            </a:r>
            <a:endParaRPr lang="en-US" sz="3600" b="1" u="sng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1">
              <a:lnSpc>
                <a:spcPct val="90000"/>
              </a:lnSpc>
              <a:defRPr/>
            </a:pPr>
            <a:r>
              <a:rPr lang="he-IL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של מנהל הפרויקט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F67A9-A93D-7926-3CDA-F60D0ED3DBA6}"/>
              </a:ext>
            </a:extLst>
          </p:cNvPr>
          <p:cNvSpPr txBox="1"/>
          <p:nvPr/>
        </p:nvSpPr>
        <p:spPr>
          <a:xfrm>
            <a:off x="214313" y="1219200"/>
            <a:ext cx="871537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 rtl="1">
              <a:buClr>
                <a:srgbClr val="1D5497"/>
              </a:buClr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r" rtl="1">
              <a:buClr>
                <a:srgbClr val="1D5497"/>
              </a:buClr>
            </a:pPr>
            <a:r>
              <a:rPr lang="he-IL" sz="15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צוות הפרויקט </a:t>
            </a:r>
          </a:p>
          <a:p>
            <a:pPr marL="257175" lvl="1" indent="-257175" algn="r" rtl="1">
              <a:buClr>
                <a:srgbClr val="1D5497"/>
              </a:buClr>
              <a:buFont typeface="Arial" panose="020B0604020202020204" pitchFamily="34" charset="0"/>
              <a:buChar char="•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בניית צוות בעל יכולת לעמוד בדרישות הפרויקט מבחינה טכנולוגית ומבחינת היקף נדרש</a:t>
            </a:r>
          </a:p>
          <a:p>
            <a:pPr marL="257175" lvl="1" indent="-257175" algn="r" rtl="1">
              <a:buClr>
                <a:srgbClr val="1D5497"/>
              </a:buClr>
              <a:buFont typeface="Arial" panose="020B0604020202020204" pitchFamily="34" charset="0"/>
              <a:buChar char="•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שימור כ״א – שימור צוות הפרויקט</a:t>
            </a:r>
          </a:p>
          <a:p>
            <a:pPr marL="257175" lvl="1" indent="-257175" algn="r" rtl="1">
              <a:buClr>
                <a:srgbClr val="1D5497"/>
              </a:buClr>
              <a:buFont typeface="Arial" panose="020B0604020202020204" pitchFamily="34" charset="0"/>
              <a:buChar char="•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העברת ידע /שימור ידע בעת עזיבת חבר צוות  </a:t>
            </a:r>
          </a:p>
          <a:p>
            <a:pPr marL="257175" lvl="1" indent="-257175" algn="r" rtl="1">
              <a:buClr>
                <a:srgbClr val="1D5497"/>
              </a:buClr>
              <a:buFont typeface="Arial" panose="020B0604020202020204" pitchFamily="34" charset="0"/>
              <a:buChar char="•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r" rtl="1">
              <a:buClr>
                <a:srgbClr val="1D5497"/>
              </a:buClr>
            </a:pPr>
            <a:r>
              <a:rPr lang="he-IL" sz="15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ביצוע הפרויקט</a:t>
            </a:r>
          </a:p>
          <a:p>
            <a:pPr marL="257175" lvl="1" indent="-257175" algn="r" rtl="1">
              <a:buClr>
                <a:srgbClr val="1D5497"/>
              </a:buClr>
              <a:buFont typeface="Arial" panose="020B0604020202020204" pitchFamily="34" charset="0"/>
              <a:buChar char="•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עמידה במשאבים , בתקציב בלוחות הזמנים הנדרשים</a:t>
            </a:r>
          </a:p>
          <a:p>
            <a:pPr marL="257175" lvl="1" indent="-257175" algn="r" rtl="1">
              <a:buClr>
                <a:srgbClr val="1D5497"/>
              </a:buClr>
              <a:buFont typeface="Arial" panose="020B0604020202020204" pitchFamily="34" charset="0"/>
              <a:buChar char="•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הבנת צרכי הלקוח  - ביצוע אפיון איכותי נאמן לדרישות </a:t>
            </a:r>
          </a:p>
          <a:p>
            <a:pPr marL="257175" lvl="1" indent="-257175" algn="r" rtl="1">
              <a:buClr>
                <a:srgbClr val="1D5497"/>
              </a:buClr>
              <a:buFont typeface="Arial" panose="020B0604020202020204" pitchFamily="34" charset="0"/>
              <a:buChar char="•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טכנולוגיה- פתרון טכנולוגי ארכיטקטורה העומדת בדרישות המערכת ולא מעבר לכך</a:t>
            </a:r>
          </a:p>
          <a:p>
            <a:pPr marL="257175" lvl="1" indent="-257175" algn="r" rtl="1">
              <a:buClr>
                <a:srgbClr val="1D5497"/>
              </a:buClr>
              <a:buFont typeface="Arial" panose="020B0604020202020204" pitchFamily="34" charset="0"/>
              <a:buChar char="•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טכנולוגיה - לא להיות חלוצים </a:t>
            </a:r>
          </a:p>
          <a:p>
            <a:pPr marL="257175" lvl="1" indent="-257175" algn="r" rtl="1">
              <a:buClr>
                <a:srgbClr val="1D5497"/>
              </a:buClr>
              <a:buFont typeface="Arial" panose="020B0604020202020204" pitchFamily="34" charset="0"/>
              <a:buChar char="•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זיהוי "אויבים" פוטנציאלים אצל הלקוח ובניית תכנית טיפול בהם להפכם לניטרליים או תומכים</a:t>
            </a:r>
          </a:p>
          <a:p>
            <a:pPr marL="0" lvl="1" algn="r" rtl="1">
              <a:buClr>
                <a:srgbClr val="1D5497"/>
              </a:buClr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r" rtl="1">
              <a:buClr>
                <a:srgbClr val="1D5497"/>
              </a:buClr>
            </a:pPr>
            <a:r>
              <a:rPr lang="he-IL" sz="1500" b="1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מחוייבות</a:t>
            </a:r>
            <a:r>
              <a:rPr lang="he-IL" sz="15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הנהלה</a:t>
            </a:r>
          </a:p>
          <a:p>
            <a:pPr marL="257175" lvl="1" indent="-257175" algn="r" rtl="1">
              <a:buClr>
                <a:srgbClr val="1D5497"/>
              </a:buClr>
              <a:buFont typeface="Arial" panose="020B0604020202020204" pitchFamily="34" charset="0"/>
              <a:buChar char="•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קבלת מחויבות הנהלת החטיבה/האגף לפרויקט – לדוגמא בהקצאת משאבים רוחביים באגף</a:t>
            </a:r>
          </a:p>
          <a:p>
            <a:pPr marL="257175" lvl="1" indent="-257175" algn="r" rtl="1">
              <a:buClr>
                <a:srgbClr val="1D5497"/>
              </a:buClr>
              <a:buFont typeface="Arial" panose="020B0604020202020204" pitchFamily="34" charset="0"/>
              <a:buChar char="•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אם לא מקבלים ,אז לגייס לרתום את המנהלים הבכירים עד מנכל החברה</a:t>
            </a:r>
          </a:p>
          <a:p>
            <a:pPr marL="0" lvl="1" algn="r" rtl="1">
              <a:buClr>
                <a:srgbClr val="1D5497"/>
              </a:buClr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r" rtl="1">
              <a:buClr>
                <a:srgbClr val="1D5497"/>
              </a:buClr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r" rtl="1">
              <a:buClr>
                <a:srgbClr val="1D5497"/>
              </a:buClr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487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713BF-98BE-05E2-85E5-5A82B8DBD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81560183-AAD8-F7B3-4AE3-324C64206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543550"/>
            <a:ext cx="6858000" cy="4572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/>
          </a:p>
        </p:txBody>
      </p:sp>
      <p:pic>
        <p:nvPicPr>
          <p:cNvPr id="5" name="Picture 6" descr="הקריה האקדמית אונו">
            <a:extLst>
              <a:ext uri="{FF2B5EF4-FFF2-40B4-BE49-F238E27FC236}">
                <a16:creationId xmlns:a16="http://schemas.microsoft.com/office/drawing/2014/main" id="{D2CF31B4-D423-6CFD-3F88-A7F46A8DB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9258"/>
            <a:ext cx="1079152" cy="5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9315B2-D286-BF06-E9DB-883A00F7504B}"/>
              </a:ext>
            </a:extLst>
          </p:cNvPr>
          <p:cNvSpPr/>
          <p:nvPr/>
        </p:nvSpPr>
        <p:spPr>
          <a:xfrm>
            <a:off x="1524000" y="266319"/>
            <a:ext cx="6944529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90000"/>
              </a:lnSpc>
              <a:buNone/>
              <a:defRPr/>
            </a:pPr>
            <a:r>
              <a:rPr lang="he-IL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סקרים להפחתת סיכונים חיצוניים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265392C-6924-8F38-4C9B-595282846572}"/>
              </a:ext>
            </a:extLst>
          </p:cNvPr>
          <p:cNvSpPr txBox="1"/>
          <p:nvPr/>
        </p:nvSpPr>
        <p:spPr>
          <a:xfrm>
            <a:off x="238539" y="266319"/>
            <a:ext cx="8715374" cy="849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 rtl="1">
              <a:lnSpc>
                <a:spcPct val="150000"/>
              </a:lnSpc>
              <a:buClr>
                <a:srgbClr val="1D5497"/>
              </a:buClr>
            </a:pPr>
            <a:endParaRPr lang="he-IL" sz="1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endParaRPr lang="he-IL" sz="1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r" rtl="1">
              <a:lnSpc>
                <a:spcPct val="150000"/>
              </a:lnSpc>
              <a:buClr>
                <a:srgbClr val="1D5497"/>
              </a:buClr>
              <a:buNone/>
            </a:pPr>
            <a:r>
              <a:rPr lang="he-IL" sz="15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טרם הפרויקט</a:t>
            </a: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סקר הצעה</a:t>
            </a: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סקר סיכונים</a:t>
            </a: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סקר חוזה</a:t>
            </a: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סקר התנעת פרויקט</a:t>
            </a:r>
          </a:p>
          <a:p>
            <a:pPr marL="0" lvl="1" algn="r" rtl="1">
              <a:lnSpc>
                <a:spcPct val="150000"/>
              </a:lnSpc>
              <a:buClr>
                <a:srgbClr val="1D5497"/>
              </a:buClr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r" rtl="1">
              <a:lnSpc>
                <a:spcPct val="150000"/>
              </a:lnSpc>
              <a:buClr>
                <a:srgbClr val="1D5497"/>
              </a:buClr>
              <a:buNone/>
            </a:pPr>
            <a:r>
              <a:rPr lang="he-IL" sz="15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במהלך הפרויקט</a:t>
            </a: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בקרה שוטפת אחר מימוש הסיכונים</a:t>
            </a: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הפעלת דרכי התמודדות שתוכננו לסיכונים שאירעו</a:t>
            </a:r>
          </a:p>
          <a:p>
            <a:pPr marL="0" lvl="1" algn="r" rtl="1">
              <a:lnSpc>
                <a:spcPct val="150000"/>
              </a:lnSpc>
              <a:buClr>
                <a:srgbClr val="1D5497"/>
              </a:buClr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r" rtl="1">
              <a:lnSpc>
                <a:spcPct val="150000"/>
              </a:lnSpc>
              <a:buClr>
                <a:srgbClr val="1D5497"/>
              </a:buClr>
              <a:buNone/>
            </a:pPr>
            <a:r>
              <a:rPr lang="he-IL" sz="15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כניסה לשלב תחזוקה</a:t>
            </a: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סקר סיכונים</a:t>
            </a: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סקר חוזה תחזוקה</a:t>
            </a: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סקר התנעת פרויקט תחזוקה</a:t>
            </a: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במהלך התחזוקה - בקרה שוטפת אחר מימוש הסיכונים</a:t>
            </a: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במהלך התחזוקה - הפעלת דרכי התמודדות שתוכננו לסיכונים שאירעו</a:t>
            </a: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endParaRPr lang="he-IL" sz="1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endParaRPr lang="he-IL" sz="1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endParaRPr lang="he-IL" sz="1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endParaRPr lang="he-IL" sz="1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endParaRPr lang="he-IL" sz="1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endParaRPr lang="he-IL" sz="1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r" rtl="1">
              <a:lnSpc>
                <a:spcPct val="150000"/>
              </a:lnSpc>
              <a:buClr>
                <a:srgbClr val="1D5497"/>
              </a:buClr>
            </a:pPr>
            <a:endParaRPr lang="he-IL" sz="1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66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he-IL" sz="6600" dirty="0">
                <a:latin typeface="Tahoma" pitchFamily="34" charset="0"/>
              </a:rPr>
              <a:t>מה נלמד ?</a:t>
            </a:r>
            <a:endParaRPr lang="en-US" sz="6600" dirty="0">
              <a:latin typeface="Tahoma" pitchFamily="34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56208" y="1905000"/>
            <a:ext cx="8458200" cy="449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533400" indent="-533400">
              <a:buFont typeface="+mj-lt"/>
              <a:buAutoNum type="arabicPeriod"/>
            </a:pPr>
            <a:r>
              <a:rPr lang="en-US" sz="2800" dirty="0"/>
              <a:t>Project Management Introduction and </a:t>
            </a:r>
            <a:r>
              <a:rPr lang="en-US" sz="2800" dirty="0">
                <a:latin typeface="Tahoma" pitchFamily="34" charset="0"/>
              </a:rPr>
              <a:t>Definitions</a:t>
            </a:r>
            <a:endParaRPr lang="en-US" sz="2800" dirty="0"/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The Project Manager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Project Cycle Management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Project Planning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Project timeline and </a:t>
            </a:r>
            <a:r>
              <a:rPr lang="en-US" sz="2800" dirty="0">
                <a:latin typeface="Tahoma" pitchFamily="34" charset="0"/>
              </a:rPr>
              <a:t>Schedules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Project Risk Management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Communication</a:t>
            </a:r>
            <a:r>
              <a:rPr lang="en-US" sz="2800" b="1" dirty="0"/>
              <a:t> </a:t>
            </a:r>
            <a:endParaRPr lang="he-IL" sz="2800" b="1" dirty="0"/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Quality Management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9D3A90-488D-404C-999C-CAC3F9557EA3}"/>
              </a:ext>
            </a:extLst>
          </p:cNvPr>
          <p:cNvSpPr/>
          <p:nvPr/>
        </p:nvSpPr>
        <p:spPr>
          <a:xfrm>
            <a:off x="1268851" y="762000"/>
            <a:ext cx="6606297" cy="158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90000"/>
              </a:lnSpc>
              <a:buNone/>
              <a:defRPr/>
            </a:pPr>
            <a:r>
              <a:rPr lang="he-IL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סיכוני SLA  </a:t>
            </a:r>
            <a:r>
              <a:rPr lang="he-IL" sz="3600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בתקופת תחזוקה : </a:t>
            </a:r>
          </a:p>
          <a:p>
            <a:pPr algn="ctr" rtl="1">
              <a:lnSpc>
                <a:spcPct val="90000"/>
              </a:lnSpc>
              <a:buNone/>
              <a:defRPr/>
            </a:pPr>
            <a:r>
              <a:rPr lang="he-IL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קנסות, מימוש</a:t>
            </a:r>
          </a:p>
          <a:p>
            <a:pPr algn="ctr" rtl="1">
              <a:lnSpc>
                <a:spcPct val="90000"/>
              </a:lnSpc>
              <a:buNone/>
              <a:defRPr/>
            </a:pPr>
            <a:r>
              <a:rPr lang="he-IL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ערבויות ועוד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453DB-C571-7508-BF97-4C41EC866D3D}"/>
              </a:ext>
            </a:extLst>
          </p:cNvPr>
          <p:cNvSpPr txBox="1"/>
          <p:nvPr/>
        </p:nvSpPr>
        <p:spPr>
          <a:xfrm>
            <a:off x="55822" y="2039120"/>
            <a:ext cx="8715374" cy="504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 rtl="1">
              <a:lnSpc>
                <a:spcPct val="150000"/>
              </a:lnSpc>
              <a:buClr>
                <a:srgbClr val="1D5497"/>
              </a:buClr>
            </a:pPr>
            <a:endParaRPr lang="he-IL" sz="12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endParaRPr lang="he-IL" sz="12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r>
              <a:rPr lang="he-I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לקוחות החותמים על חוזי שירות ותחזוקה מצרפים לרוב טבלת 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SLA</a:t>
            </a:r>
            <a:r>
              <a:rPr lang="he-I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עליהם חותמים הספקים</a:t>
            </a: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r>
              <a:rPr lang="he-I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בטבלאות אלו דרישה לעמידה במגוון שלם של דרישות –</a:t>
            </a:r>
          </a:p>
          <a:p>
            <a:pPr lvl="2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arenR"/>
            </a:pPr>
            <a:r>
              <a:rPr lang="he-I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זמני מענה</a:t>
            </a:r>
          </a:p>
          <a:p>
            <a:pPr lvl="2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arenR"/>
            </a:pPr>
            <a:r>
              <a:rPr lang="he-I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זמני תגובה לתחילת טיפול</a:t>
            </a:r>
          </a:p>
          <a:p>
            <a:pPr lvl="2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arenR"/>
            </a:pPr>
            <a:r>
              <a:rPr lang="he-I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זמני הגעה לאתר</a:t>
            </a:r>
          </a:p>
          <a:p>
            <a:pPr lvl="2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arenR"/>
            </a:pPr>
            <a:r>
              <a:rPr lang="he-I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זמני </a:t>
            </a:r>
            <a:r>
              <a:rPr lang="he-I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</a:t>
            </a:r>
            <a:r>
              <a:rPr lang="he-I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  <a:r>
              <a:rPr lang="he-I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בשנה</a:t>
            </a:r>
          </a:p>
          <a:p>
            <a:pPr lvl="2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arenR"/>
            </a:pPr>
            <a:r>
              <a:rPr lang="he-I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זמני מעבר לעבודה מאתר חלופי</a:t>
            </a:r>
          </a:p>
          <a:p>
            <a:pPr lvl="2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arenR"/>
            </a:pPr>
            <a:r>
              <a:rPr lang="he-I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שדרוגים</a:t>
            </a:r>
          </a:p>
          <a:p>
            <a:pPr lvl="2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arenR"/>
            </a:pPr>
            <a:r>
              <a:rPr lang="he-I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כמות תקלות חמורות קריטיות לתקופה</a:t>
            </a: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r>
              <a:rPr lang="he-I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חריגה מהדרישות נושאות קנסות </a:t>
            </a: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r>
              <a:rPr lang="he-I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לקוחות ממשים קנסות אלו דרך קיזוז מחשבוניות השוטפות של התחזוקה</a:t>
            </a:r>
          </a:p>
          <a:p>
            <a:pPr marL="0" lvl="1" algn="r" rtl="1">
              <a:lnSpc>
                <a:spcPct val="150000"/>
              </a:lnSpc>
              <a:buClr>
                <a:srgbClr val="1D5497"/>
              </a:buClr>
            </a:pPr>
            <a:r>
              <a:rPr lang="he-IL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כפי שנדרש ניתוח סיכונים לפרויקט ההקמה יש לבצע במסגרת סקר חוזה תחזוקה ניתוח סיכונים לתקופת התחזוקה</a:t>
            </a: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endParaRPr lang="he-IL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endParaRPr lang="he-IL" sz="12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endParaRPr lang="he-IL" sz="12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r" rtl="1">
              <a:lnSpc>
                <a:spcPct val="150000"/>
              </a:lnSpc>
              <a:buClr>
                <a:srgbClr val="1D5497"/>
              </a:buClr>
            </a:pPr>
            <a:endParaRPr lang="he-IL" sz="12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6" descr="הקריה האקדמית אונו">
            <a:extLst>
              <a:ext uri="{FF2B5EF4-FFF2-40B4-BE49-F238E27FC236}">
                <a16:creationId xmlns:a16="http://schemas.microsoft.com/office/drawing/2014/main" id="{50169025-79C2-46B5-95DE-8E80F90E1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9258"/>
            <a:ext cx="1079152" cy="5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193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1143000" y="5543550"/>
            <a:ext cx="6858000" cy="4572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381000" y="685800"/>
            <a:ext cx="8382000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sz="2400" b="1" u="sng" dirty="0"/>
            </a:br>
            <a:endParaRPr lang="en-US" sz="2400" b="1" u="sng" dirty="0"/>
          </a:p>
          <a:p>
            <a:pPr marL="257175" indent="-257175"/>
            <a:r>
              <a:rPr lang="en-US" sz="2400" dirty="0"/>
              <a:t>Start the risk list during project planning and maintain it throughout the project</a:t>
            </a:r>
          </a:p>
          <a:p>
            <a:pPr marL="257175" indent="-257175"/>
            <a:endParaRPr lang="en-US" sz="2400" dirty="0"/>
          </a:p>
          <a:p>
            <a:pPr marL="257175" indent="-257175"/>
            <a:r>
              <a:rPr lang="en-US" sz="2400" dirty="0"/>
              <a:t>Listen to others (anyone) to collect risks</a:t>
            </a:r>
          </a:p>
          <a:p>
            <a:pPr marL="257175" indent="-257175"/>
            <a:endParaRPr lang="en-US" sz="2400" dirty="0"/>
          </a:p>
          <a:p>
            <a:pPr marL="257175" indent="-257175"/>
            <a:r>
              <a:rPr lang="en-US" sz="2400" dirty="0"/>
              <a:t>Ask advice to mitigate risks</a:t>
            </a:r>
          </a:p>
          <a:p>
            <a:pPr marL="257175" indent="-257175"/>
            <a:endParaRPr lang="en-US" sz="2400" dirty="0"/>
          </a:p>
          <a:p>
            <a:pPr marL="257175" indent="-257175"/>
            <a:r>
              <a:rPr lang="en-US" sz="2400" dirty="0"/>
              <a:t>Separate risks from issues</a:t>
            </a:r>
            <a:endParaRPr lang="en-US" sz="1200" dirty="0"/>
          </a:p>
        </p:txBody>
      </p:sp>
      <p:pic>
        <p:nvPicPr>
          <p:cNvPr id="5" name="Picture 6" descr="הקריה האקדמית אונו">
            <a:extLst>
              <a:ext uri="{FF2B5EF4-FFF2-40B4-BE49-F238E27FC236}">
                <a16:creationId xmlns:a16="http://schemas.microsoft.com/office/drawing/2014/main" id="{938F9316-CB09-4E1A-97FE-9D735BEBD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9258"/>
            <a:ext cx="1079152" cy="5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7663C6-B08C-416B-8E4D-57A9FFA08769}"/>
              </a:ext>
            </a:extLst>
          </p:cNvPr>
          <p:cNvSpPr/>
          <p:nvPr/>
        </p:nvSpPr>
        <p:spPr>
          <a:xfrm>
            <a:off x="928309" y="747760"/>
            <a:ext cx="7859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he-IL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טיפים לבניית תכנית סיכונים לפרויקט</a:t>
            </a:r>
            <a:r>
              <a:rPr lang="he-IL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he-I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9D3A90-488D-404C-999C-CAC3F9557EA3}"/>
              </a:ext>
            </a:extLst>
          </p:cNvPr>
          <p:cNvSpPr/>
          <p:nvPr/>
        </p:nvSpPr>
        <p:spPr>
          <a:xfrm>
            <a:off x="3778378" y="1250632"/>
            <a:ext cx="1587294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90000"/>
              </a:lnSpc>
              <a:defRPr/>
            </a:pPr>
            <a:r>
              <a:rPr lang="he-IL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סיכום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453DB-C571-7508-BF97-4C41EC866D3D}"/>
              </a:ext>
            </a:extLst>
          </p:cNvPr>
          <p:cNvSpPr txBox="1"/>
          <p:nvPr/>
        </p:nvSpPr>
        <p:spPr>
          <a:xfrm>
            <a:off x="-152400" y="1600200"/>
            <a:ext cx="8715374" cy="246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 rtl="1">
              <a:lnSpc>
                <a:spcPct val="150000"/>
              </a:lnSpc>
              <a:buClr>
                <a:srgbClr val="1D5497"/>
              </a:buClr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במילה אחת – בזהירות</a:t>
            </a:r>
          </a:p>
          <a:p>
            <a:pPr marL="0" lvl="1" algn="r" rtl="1">
              <a:lnSpc>
                <a:spcPct val="150000"/>
              </a:lnSpc>
              <a:buClr>
                <a:srgbClr val="1D5497"/>
              </a:buClr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בשתי מילים – תסתכנו בחוכמה</a:t>
            </a:r>
          </a:p>
          <a:p>
            <a:pPr marL="0" lvl="1" algn="r" rtl="1">
              <a:lnSpc>
                <a:spcPct val="150000"/>
              </a:lnSpc>
              <a:buClr>
                <a:srgbClr val="1D5497"/>
              </a:buClr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בשלוש מילים – אל תוותרו לעצמכם</a:t>
            </a:r>
          </a:p>
          <a:p>
            <a:pPr marL="0" lvl="1" algn="r" rtl="1">
              <a:lnSpc>
                <a:spcPct val="150000"/>
              </a:lnSpc>
              <a:buClr>
                <a:srgbClr val="1D5497"/>
              </a:buClr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בארבע מילים - אי אפשר להתעלם מהם</a:t>
            </a:r>
          </a:p>
          <a:p>
            <a:pPr marL="0" lvl="1" algn="r" rtl="1">
              <a:lnSpc>
                <a:spcPct val="150000"/>
              </a:lnSpc>
              <a:buClr>
                <a:srgbClr val="1D5497"/>
              </a:buClr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בחמש מילים – כשלים תמיד יהיו , תכננו מראש</a:t>
            </a:r>
          </a:p>
          <a:p>
            <a:pPr marL="0" lvl="1" algn="r" rtl="1">
              <a:lnSpc>
                <a:spcPct val="150000"/>
              </a:lnSpc>
              <a:buClr>
                <a:srgbClr val="1D5497"/>
              </a:buClr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ובמשפט אחד- בצעו הליך של הגדרת הסיכונים הנכונים בהגשה, בהתנעה, במימוש עד לעלייה לאוויר ובכניסה לתחזוקה ובתחזוקה </a:t>
            </a:r>
          </a:p>
        </p:txBody>
      </p:sp>
      <p:pic>
        <p:nvPicPr>
          <p:cNvPr id="4" name="Picture 6" descr="הקריה האקדמית אונו">
            <a:extLst>
              <a:ext uri="{FF2B5EF4-FFF2-40B4-BE49-F238E27FC236}">
                <a16:creationId xmlns:a16="http://schemas.microsoft.com/office/drawing/2014/main" id="{395BF071-2D05-44A2-B876-4D5BFCB26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9258"/>
            <a:ext cx="1079152" cy="5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36E7BF-4ACB-4F90-89A6-4CC355BD5A93}"/>
              </a:ext>
            </a:extLst>
          </p:cNvPr>
          <p:cNvSpPr/>
          <p:nvPr/>
        </p:nvSpPr>
        <p:spPr>
          <a:xfrm>
            <a:off x="4495800" y="710277"/>
            <a:ext cx="144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he-IL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סיכום</a:t>
            </a:r>
            <a:r>
              <a:rPr lang="he-IL" u="sng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9933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C93BA-B755-4965-BD07-F798A850C465}"/>
              </a:ext>
            </a:extLst>
          </p:cNvPr>
          <p:cNvSpPr txBox="1"/>
          <p:nvPr/>
        </p:nvSpPr>
        <p:spPr>
          <a:xfrm>
            <a:off x="-228600" y="1519826"/>
            <a:ext cx="871537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 rtl="1">
              <a:buClr>
                <a:srgbClr val="1D5497"/>
              </a:buClr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מדוע מנהלים סיכונים בפרויקטים ?</a:t>
            </a: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באילו פרויקטים ?</a:t>
            </a: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אילו סיכונים מנהלים בפרויקט  ? </a:t>
            </a: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 תהליך הגדרת הסיכונים הרלוונטיים לכל פרויקט 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 תהליך הגדרת דרכי התמודדות – תרחישים אפשריים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we will do if ?????.....</a:t>
            </a: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מהם כלי הבקרה והעדכון השוטפים של הסיכונים במהלך הפרויקט</a:t>
            </a: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r" rtl="1">
              <a:buClr>
                <a:srgbClr val="1D5497"/>
              </a:buClr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757A9F-9F15-4A55-879F-E2859D106FAF}"/>
              </a:ext>
            </a:extLst>
          </p:cNvPr>
          <p:cNvSpPr/>
          <p:nvPr/>
        </p:nvSpPr>
        <p:spPr>
          <a:xfrm>
            <a:off x="3533997" y="860262"/>
            <a:ext cx="3073277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90000"/>
              </a:lnSpc>
              <a:buNone/>
              <a:defRPr/>
            </a:pPr>
            <a:r>
              <a:rPr lang="he-IL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על מה נדבר ?</a:t>
            </a:r>
          </a:p>
        </p:txBody>
      </p:sp>
      <p:pic>
        <p:nvPicPr>
          <p:cNvPr id="9" name="Picture 6" descr="הקריה האקדמית אונו">
            <a:extLst>
              <a:ext uri="{FF2B5EF4-FFF2-40B4-BE49-F238E27FC236}">
                <a16:creationId xmlns:a16="http://schemas.microsoft.com/office/drawing/2014/main" id="{73152133-E2DB-4B68-B417-6A395864A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9258"/>
            <a:ext cx="1079152" cy="5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67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7730" y="1752599"/>
            <a:ext cx="9144000" cy="94880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sz="6600" dirty="0">
              <a:latin typeface="Tahoma" pitchFamily="34" charset="0"/>
            </a:endParaRPr>
          </a:p>
          <a:p>
            <a:pPr algn="ctr">
              <a:buNone/>
            </a:pPr>
            <a:r>
              <a:rPr lang="en-US" sz="6600" dirty="0">
                <a:latin typeface="Tahoma" pitchFamily="34" charset="0"/>
              </a:rPr>
              <a:t>6. Risk </a:t>
            </a:r>
            <a:r>
              <a:rPr lang="en-US" sz="6600" dirty="0"/>
              <a:t>Management</a:t>
            </a:r>
            <a:endParaRPr lang="en-US" sz="6600" dirty="0">
              <a:latin typeface="Tahoma" pitchFamily="34" charset="0"/>
            </a:endParaRPr>
          </a:p>
          <a:p>
            <a:pPr algn="ctr">
              <a:buFontTx/>
              <a:buNone/>
            </a:pPr>
            <a:endParaRPr lang="en-US" sz="6600" dirty="0">
              <a:latin typeface="Tahoma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endParaRPr lang="en-US" sz="1800" dirty="0">
              <a:latin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4771" y="6261717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6200" y="3124200"/>
            <a:ext cx="8991600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endParaRPr lang="en-US" i="1" dirty="0"/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The process of identification, evaluation and mitigation of any project risk</a:t>
            </a:r>
            <a:r>
              <a:rPr lang="en-US" b="1" dirty="0">
                <a:solidFill>
                  <a:srgbClr val="00B0F0"/>
                </a:solidFill>
              </a:rPr>
              <a:t>.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00B0F0"/>
                </a:solidFill>
              </a:rPr>
              <a:t>Risk management is not about avoiding risks but about understanding them and making informed decisions to achieve project success</a:t>
            </a:r>
          </a:p>
          <a:p>
            <a:pPr>
              <a:buFontTx/>
              <a:buNone/>
            </a:pPr>
            <a:endParaRPr lang="en-US" i="1" dirty="0"/>
          </a:p>
          <a:p>
            <a:pPr>
              <a:buFontTx/>
              <a:buNone/>
            </a:pPr>
            <a:r>
              <a:rPr lang="en-US" dirty="0"/>
              <a:t>Plans are worthless, but planning is everything -  The process of planning forces you to examine assumptions and prepare for the </a:t>
            </a:r>
            <a:r>
              <a:rPr lang="en-US" dirty="0">
                <a:highlight>
                  <a:srgbClr val="FFFF00"/>
                </a:highlight>
              </a:rPr>
              <a:t>unexpected</a:t>
            </a:r>
            <a:r>
              <a:rPr lang="en-US" dirty="0"/>
              <a:t>."</a:t>
            </a:r>
            <a:br>
              <a:rPr lang="en-US" dirty="0"/>
            </a:br>
            <a:r>
              <a:rPr lang="en-US" dirty="0">
                <a:solidFill>
                  <a:srgbClr val="7030A0"/>
                </a:solidFill>
              </a:rPr>
              <a:t>( Dwight D. </a:t>
            </a:r>
            <a:r>
              <a:rPr lang="en-US" dirty="0" err="1">
                <a:solidFill>
                  <a:srgbClr val="7030A0"/>
                </a:solidFill>
              </a:rPr>
              <a:t>Eisenhowe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pPr>
              <a:buFontTx/>
              <a:buNone/>
            </a:pPr>
            <a:endParaRPr lang="en-US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9D3A90-488D-404C-999C-CAC3F9557EA3}"/>
              </a:ext>
            </a:extLst>
          </p:cNvPr>
          <p:cNvSpPr/>
          <p:nvPr/>
        </p:nvSpPr>
        <p:spPr>
          <a:xfrm>
            <a:off x="848085" y="1250632"/>
            <a:ext cx="7447873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90000"/>
              </a:lnSpc>
              <a:buNone/>
              <a:defRPr/>
            </a:pPr>
            <a:r>
              <a:rPr lang="he-IL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מדוע מנהלים סיכונים בפרויקטים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453DB-C571-7508-BF97-4C41EC866D3D}"/>
              </a:ext>
            </a:extLst>
          </p:cNvPr>
          <p:cNvSpPr txBox="1"/>
          <p:nvPr/>
        </p:nvSpPr>
        <p:spPr>
          <a:xfrm>
            <a:off x="214313" y="1905000"/>
            <a:ext cx="871537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 rtl="1">
              <a:buClr>
                <a:srgbClr val="1D5497"/>
              </a:buClr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חלק חשוב ומהותי בשלב תכנון הפרויקט בכדי לשם דגש לשלבים הצפויים להפוך לבעייתיים</a:t>
            </a: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חברות המבצעות פרויקטים מחויבות להתנהל באופן חכם ושמרני בחשיפות </a:t>
            </a:r>
            <a:r>
              <a:rPr lang="he-IL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הפרויקטאליות</a:t>
            </a:r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שהן לוקחות על עצמן (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לדוגמא מגבלת אחריות לפוליסות הביטוח שלה, במקרה תביעות  )</a:t>
            </a:r>
          </a:p>
          <a:p>
            <a:pPr lvl="1" indent="-342900" algn="r" rtl="1">
              <a:lnSpc>
                <a:spcPct val="150000"/>
              </a:lnSpc>
              <a:buClr>
                <a:srgbClr val="1D5497"/>
              </a:buClr>
              <a:buFont typeface="+mj-lt"/>
              <a:buAutoNum type="arabicPeriod"/>
            </a:pPr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אין קשר בין גודל הפרויקט לחשיפה הצפויה בעקבות פרויקט : לדוגמא – משרד הבריאות הזמין פרויקט בדיקות קורונה בבתי אבות בהיקף של כמה מיליוני שח בודדים ל 3 ספקים שזכו , החשיפה יכול להיות קיומית עבור כל אחת מהחברות הללו שדברים משתבשים.</a:t>
            </a: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ניהול סיכונים מקדמי מאפשר בנייה של תסריטי התמודדות </a:t>
            </a: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ניהול סיכונים מקדמי מאפשר הכנת מקרים ותגובות </a:t>
            </a: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r>
              <a:rPr lang="he-IL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תהליך מקדמי חוסך זמן ביכולת החברה להגיב כאשר יש תכנית פעולה מוכנה לתגובה לסיכון שארע</a:t>
            </a:r>
          </a:p>
          <a:p>
            <a:pPr marL="0" lvl="1" algn="r" rtl="1">
              <a:buClr>
                <a:srgbClr val="1D5497"/>
              </a:buClr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6" descr="הקריה האקדמית אונו">
            <a:extLst>
              <a:ext uri="{FF2B5EF4-FFF2-40B4-BE49-F238E27FC236}">
                <a16:creationId xmlns:a16="http://schemas.microsoft.com/office/drawing/2014/main" id="{72037329-8381-4E37-894D-32A710B2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9258"/>
            <a:ext cx="1079152" cy="5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600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9D3A90-488D-404C-999C-CAC3F9557EA3}"/>
              </a:ext>
            </a:extLst>
          </p:cNvPr>
          <p:cNvSpPr/>
          <p:nvPr/>
        </p:nvSpPr>
        <p:spPr>
          <a:xfrm>
            <a:off x="2524828" y="1250632"/>
            <a:ext cx="4094391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90000"/>
              </a:lnSpc>
              <a:buNone/>
              <a:defRPr/>
            </a:pPr>
            <a:r>
              <a:rPr lang="he-IL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באילו פרויקטים ? </a:t>
            </a:r>
            <a:r>
              <a:rPr lang="he-IL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822A2-5BED-FA58-938A-C8872C58383F}"/>
              </a:ext>
            </a:extLst>
          </p:cNvPr>
          <p:cNvSpPr txBox="1"/>
          <p:nvPr/>
        </p:nvSpPr>
        <p:spPr>
          <a:xfrm>
            <a:off x="0" y="1981200"/>
            <a:ext cx="8715374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 rtl="1">
              <a:buClr>
                <a:srgbClr val="1D5497"/>
              </a:buClr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בכל פרויקט , כאשר מימוש סיכון מסוים יכול לפגוע בחברה מבחינה  - </a:t>
            </a:r>
          </a:p>
          <a:p>
            <a:pPr marL="728663" lvl="2" indent="-385763" algn="r" rtl="1">
              <a:lnSpc>
                <a:spcPct val="150000"/>
              </a:lnSpc>
              <a:buClr>
                <a:srgbClr val="1D5497"/>
              </a:buClr>
              <a:buFont typeface="+mj-lt"/>
              <a:buAutoNum type="romanLcPeriod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עסקית -  אובדן הכנסות בפרויקט זה</a:t>
            </a:r>
          </a:p>
          <a:p>
            <a:pPr marL="728663" lvl="2" indent="-385763" algn="r" rtl="1">
              <a:lnSpc>
                <a:spcPct val="150000"/>
              </a:lnSpc>
              <a:buClr>
                <a:srgbClr val="1D5497"/>
              </a:buClr>
              <a:buFont typeface="+mj-lt"/>
              <a:buAutoNum type="romanLcPeriod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עסקית -  אובדן הכנסות בפרויקטים דומים אחרים</a:t>
            </a:r>
          </a:p>
          <a:p>
            <a:pPr marL="728663" lvl="2" indent="-385763" algn="r" rtl="1">
              <a:lnSpc>
                <a:spcPct val="150000"/>
              </a:lnSpc>
              <a:buClr>
                <a:srgbClr val="1D5497"/>
              </a:buClr>
              <a:buFont typeface="+mj-lt"/>
              <a:buAutoNum type="romanLcPeriod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עסקית – קנסות </a:t>
            </a:r>
          </a:p>
          <a:p>
            <a:pPr marL="728663" lvl="2" indent="-385763" algn="r" rtl="1">
              <a:lnSpc>
                <a:spcPct val="150000"/>
              </a:lnSpc>
              <a:buClr>
                <a:srgbClr val="1D5497"/>
              </a:buClr>
              <a:buFont typeface="+mj-lt"/>
              <a:buAutoNum type="romanLcPeriod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מוניטין – מיצוב</a:t>
            </a:r>
          </a:p>
          <a:p>
            <a:pPr marL="728663" lvl="2" indent="-385763" algn="r" rtl="1">
              <a:lnSpc>
                <a:spcPct val="150000"/>
              </a:lnSpc>
              <a:buClr>
                <a:srgbClr val="1D5497"/>
              </a:buClr>
              <a:buFont typeface="+mj-lt"/>
              <a:buAutoNum type="romanLcPeriod"/>
            </a:pPr>
            <a:r>
              <a:rPr lang="he-IL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מוניטין – תביעה משפטית</a:t>
            </a:r>
          </a:p>
          <a:p>
            <a:pPr marL="728663" lvl="2" indent="-385763" algn="r" rtl="1">
              <a:buClr>
                <a:srgbClr val="1D5497"/>
              </a:buClr>
              <a:buFont typeface="+mj-lt"/>
              <a:buAutoNum type="romanL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r" rtl="1">
              <a:buClr>
                <a:srgbClr val="1D5497"/>
              </a:buClr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6" descr="הקריה האקדמית אונו">
            <a:extLst>
              <a:ext uri="{FF2B5EF4-FFF2-40B4-BE49-F238E27FC236}">
                <a16:creationId xmlns:a16="http://schemas.microsoft.com/office/drawing/2014/main" id="{66B367DC-C7D7-4DA4-B189-583EFDD63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9258"/>
            <a:ext cx="1079152" cy="5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15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9D3A90-488D-404C-999C-CAC3F9557EA3}"/>
              </a:ext>
            </a:extLst>
          </p:cNvPr>
          <p:cNvSpPr/>
          <p:nvPr/>
        </p:nvSpPr>
        <p:spPr>
          <a:xfrm>
            <a:off x="2204221" y="1250632"/>
            <a:ext cx="4735591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90000"/>
              </a:lnSpc>
              <a:buNone/>
              <a:defRPr/>
            </a:pPr>
            <a:r>
              <a:rPr lang="he-IL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אילו סיכונים מנהלים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22AC-5610-A2E8-5C96-E85978DECA10}"/>
              </a:ext>
            </a:extLst>
          </p:cNvPr>
          <p:cNvSpPr txBox="1"/>
          <p:nvPr/>
        </p:nvSpPr>
        <p:spPr>
          <a:xfrm>
            <a:off x="1" y="2445816"/>
            <a:ext cx="8715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 rtl="1">
              <a:buClr>
                <a:srgbClr val="1D5497"/>
              </a:buClr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r" rtl="1">
              <a:buClr>
                <a:srgbClr val="1D5497"/>
              </a:buClr>
              <a:buNone/>
            </a:pPr>
            <a:r>
              <a:rPr lang="he-IL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כל רכיב בפרויקט היכול להשתבש !!!</a:t>
            </a: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1" algn="r" rtl="1">
              <a:buClr>
                <a:srgbClr val="1D5497"/>
              </a:buClr>
            </a:pPr>
            <a:endParaRPr lang="he-IL" sz="15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6" descr="הקריה האקדמית אונו">
            <a:extLst>
              <a:ext uri="{FF2B5EF4-FFF2-40B4-BE49-F238E27FC236}">
                <a16:creationId xmlns:a16="http://schemas.microsoft.com/office/drawing/2014/main" id="{3F6C5F55-3742-42AD-9597-83528406C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9258"/>
            <a:ext cx="1079152" cy="5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9D3A90-488D-404C-999C-CAC3F9557EA3}"/>
              </a:ext>
            </a:extLst>
          </p:cNvPr>
          <p:cNvSpPr/>
          <p:nvPr/>
        </p:nvSpPr>
        <p:spPr>
          <a:xfrm>
            <a:off x="616312" y="843247"/>
            <a:ext cx="8113118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>
              <a:lnSpc>
                <a:spcPct val="90000"/>
              </a:lnSpc>
              <a:buNone/>
              <a:defRPr/>
            </a:pPr>
            <a:r>
              <a:rPr lang="he-IL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מתודולוגיית ניהול סיכונים בפרויקט – </a:t>
            </a:r>
          </a:p>
          <a:p>
            <a:pPr algn="ctr" rtl="1">
              <a:lnSpc>
                <a:spcPct val="90000"/>
              </a:lnSpc>
              <a:buNone/>
              <a:defRPr/>
            </a:pPr>
            <a:r>
              <a:rPr lang="he-IL" sz="36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מצבים בהם בונים תכנית סיכונים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19644-DB92-4B41-801C-808A6B2C80DF}"/>
              </a:ext>
            </a:extLst>
          </p:cNvPr>
          <p:cNvSpPr txBox="1"/>
          <p:nvPr/>
        </p:nvSpPr>
        <p:spPr>
          <a:xfrm>
            <a:off x="-9897" y="1524000"/>
            <a:ext cx="87153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 rtl="1">
              <a:buClr>
                <a:srgbClr val="1D5497"/>
              </a:buClr>
            </a:pPr>
            <a:endParaRPr lang="he-IL" sz="2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indent="-342900" algn="r" rtl="1">
              <a:buClr>
                <a:srgbClr val="1D5497"/>
              </a:buClr>
              <a:buFont typeface="+mj-lt"/>
              <a:buAutoNum type="arabicPeriod"/>
            </a:pPr>
            <a:endParaRPr lang="he-IL" sz="2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5763" lvl="1" indent="-385763" algn="r" rtl="1">
              <a:buClr>
                <a:srgbClr val="1D5497"/>
              </a:buClr>
              <a:buFont typeface="+mj-lt"/>
              <a:buAutoNum type="arabicPeriod"/>
            </a:pPr>
            <a:r>
              <a:rPr lang="he-IL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בעת הגשת מכרז 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הצעה: ניתוח סיכונים לחישוב אחוז הסיכון ולכתיבת </a:t>
            </a:r>
            <a:r>
              <a:rPr lang="he-I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הגידורים</a:t>
            </a:r>
            <a:endParaRPr lang="he-IL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5763" lvl="1" indent="-385763" algn="r" rtl="1">
              <a:buClr>
                <a:srgbClr val="1D5497"/>
              </a:buClr>
              <a:buFont typeface="+mj-lt"/>
              <a:buAutoNum type="arabicPeriod"/>
            </a:pPr>
            <a:endParaRPr lang="he-IL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5763" lvl="1" indent="-385763" algn="r" rtl="1">
              <a:buClr>
                <a:srgbClr val="1D5497"/>
              </a:buClr>
              <a:buFont typeface="+mj-lt"/>
              <a:buAutoNum type="arabicPeriod"/>
            </a:pPr>
            <a:r>
              <a:rPr lang="he-IL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בעת התנעת פרויקט 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שיתוף בישיבת ההתנעה של הסיכונים והחלטה מושכלת על ניהולם באופן משותף</a:t>
            </a:r>
          </a:p>
          <a:p>
            <a:pPr marL="385763" lvl="1" indent="-385763" algn="r" rtl="1">
              <a:buClr>
                <a:srgbClr val="1D5497"/>
              </a:buClr>
              <a:buFont typeface="+mj-lt"/>
              <a:buAutoNum type="arabicPeriod"/>
            </a:pPr>
            <a:endParaRPr lang="he-IL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5763" lvl="1" indent="-385763" algn="r" rtl="1">
              <a:buClr>
                <a:srgbClr val="1D5497"/>
              </a:buClr>
              <a:buFont typeface="+mj-lt"/>
              <a:buAutoNum type="arabicPeriod"/>
            </a:pPr>
            <a:r>
              <a:rPr lang="he-IL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במהלך כל מחזור החיים של פרויקט ההקמה 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שיתוף בוועדת ההיגוי את אופן ניהול הסיכונים , מה התממש מהסיכונים וקבלת החלטות על דרכי התמודדות</a:t>
            </a:r>
          </a:p>
          <a:p>
            <a:pPr marL="385763" lvl="1" indent="-385763" algn="r" rtl="1">
              <a:buClr>
                <a:srgbClr val="1D5497"/>
              </a:buClr>
              <a:buFont typeface="+mj-lt"/>
              <a:buAutoNum type="arabicPeriod"/>
            </a:pPr>
            <a:endParaRPr lang="he-IL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5763" lvl="1" indent="-385763" algn="r" rtl="1">
              <a:buClr>
                <a:srgbClr val="1D5497"/>
              </a:buClr>
              <a:buFont typeface="+mj-lt"/>
              <a:buAutoNum type="arabicPeriod"/>
            </a:pPr>
            <a:r>
              <a:rPr lang="he-IL" b="1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בכניסה לחוזה שירות ותחזוקה 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ניהול סיכוני ה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SLA</a:t>
            </a:r>
            <a:r>
              <a:rPr lang="he-IL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והקנסות</a:t>
            </a:r>
          </a:p>
          <a:p>
            <a:pPr marL="257175" lvl="1" indent="-257175" algn="r" rtl="1">
              <a:buClr>
                <a:srgbClr val="1D5497"/>
              </a:buClr>
              <a:buFont typeface="Arial" panose="020B0604020202020204" pitchFamily="34" charset="0"/>
              <a:buChar char="•"/>
            </a:pPr>
            <a:endParaRPr lang="he-IL" sz="2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57175" lvl="1" indent="-257175" algn="r" rtl="1">
              <a:buClr>
                <a:srgbClr val="1D5497"/>
              </a:buClr>
              <a:buFont typeface="Arial" panose="020B0604020202020204" pitchFamily="34" charset="0"/>
              <a:buChar char="•"/>
            </a:pPr>
            <a:endParaRPr lang="he-IL" sz="240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6" descr="הקריה האקדמית אונו">
            <a:extLst>
              <a:ext uri="{FF2B5EF4-FFF2-40B4-BE49-F238E27FC236}">
                <a16:creationId xmlns:a16="http://schemas.microsoft.com/office/drawing/2014/main" id="{5D2F7715-5032-4E2D-9B8A-45E0F6783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9258"/>
            <a:ext cx="1079152" cy="52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19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66800" y="670696"/>
            <a:ext cx="9684447" cy="442394"/>
          </a:xfrm>
        </p:spPr>
        <p:txBody>
          <a:bodyPr>
            <a:noAutofit/>
          </a:bodyPr>
          <a:lstStyle/>
          <a:p>
            <a:pPr algn="r"/>
            <a:r>
              <a:rPr lang="he-IL" sz="2100" dirty="0"/>
              <a:t>  תכנית עבודה – זיהוי </a:t>
            </a:r>
            <a:r>
              <a:rPr lang="he-IL" sz="2100" dirty="0">
                <a:solidFill>
                  <a:srgbClr val="FF0000"/>
                </a:solidFill>
              </a:rPr>
              <a:t>נקודות כשל צפויות </a:t>
            </a:r>
            <a:r>
              <a:rPr lang="he-IL" sz="2100" dirty="0"/>
              <a:t>לאור מעורבות לקוח נדרשת – </a:t>
            </a:r>
            <a:br>
              <a:rPr lang="he-IL" sz="2100" dirty="0"/>
            </a:br>
            <a:r>
              <a:rPr lang="he-IL" sz="2100" dirty="0"/>
              <a:t>  פרויקט עירית ראשון :המחשה</a:t>
            </a:r>
          </a:p>
        </p:txBody>
      </p:sp>
      <p:cxnSp>
        <p:nvCxnSpPr>
          <p:cNvPr id="19" name="Straight Connector 3"/>
          <p:cNvCxnSpPr/>
          <p:nvPr/>
        </p:nvCxnSpPr>
        <p:spPr>
          <a:xfrm>
            <a:off x="5775869" y="1538790"/>
            <a:ext cx="0" cy="4266474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1" name="Group 40"/>
          <p:cNvGraphicFramePr>
            <a:graphicFrameLocks noGrp="1"/>
          </p:cNvGraphicFramePr>
          <p:nvPr/>
        </p:nvGraphicFramePr>
        <p:xfrm>
          <a:off x="256771" y="1262831"/>
          <a:ext cx="8860262" cy="4712110"/>
        </p:xfrm>
        <a:graphic>
          <a:graphicData uri="http://schemas.openxmlformats.org/drawingml/2006/table">
            <a:tbl>
              <a:tblPr rtl="1"/>
              <a:tblGrid>
                <a:gridCol w="632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8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28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28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28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28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28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28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28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287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2876">
                  <a:extLst>
                    <a:ext uri="{9D8B030D-6E8A-4147-A177-3AD203B41FA5}">
                      <a16:colId xmlns:a16="http://schemas.microsoft.com/office/drawing/2014/main" val="2677908515"/>
                    </a:ext>
                  </a:extLst>
                </a:gridCol>
              </a:tblGrid>
              <a:tr h="421043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ינואר 2022</a:t>
                      </a:r>
                      <a:br>
                        <a:rPr kumimoji="0" 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endParaRPr kumimoji="0" 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פברואר 2022</a:t>
                      </a:r>
                      <a:endParaRPr kumimoji="0" 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מרץ' 2022</a:t>
                      </a:r>
                      <a:br>
                        <a:rPr kumimoji="0" 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endParaRPr kumimoji="0" 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אפריל 2022</a:t>
                      </a:r>
                      <a:br>
                        <a:rPr kumimoji="0" 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endParaRPr kumimoji="0" lang="he-IL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מאי' 2022</a:t>
                      </a:r>
                      <a:endParaRPr kumimoji="0" 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יוני 2022</a:t>
                      </a:r>
                      <a:endParaRPr kumimoji="0" 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יולי 2022</a:t>
                      </a:r>
                      <a:endParaRPr kumimoji="0" 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אוגוסט 2022</a:t>
                      </a:r>
                    </a:p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ספט' 2022 </a:t>
                      </a:r>
                      <a:endParaRPr kumimoji="0" 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אוק</a:t>
                      </a:r>
                      <a:r>
                        <a:rPr kumimoji="0" lang="he-IL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2022</a:t>
                      </a:r>
                      <a:br>
                        <a:rPr kumimoji="0" 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</a:br>
                      <a:endParaRPr kumimoji="0" 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נוב</a:t>
                      </a:r>
                      <a:r>
                        <a:rPr kumimoji="0" lang="en-US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'</a:t>
                      </a:r>
                      <a:r>
                        <a:rPr kumimoji="0" lang="he-IL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2022</a:t>
                      </a:r>
                      <a:endParaRPr kumimoji="0" 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דצמבר 2022</a:t>
                      </a:r>
                      <a:endParaRPr kumimoji="0" 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ינואר 2023</a:t>
                      </a:r>
                      <a:endParaRPr kumimoji="0" 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+mn-cs"/>
                        </a:rPr>
                        <a:t>פבר</a:t>
                      </a:r>
                      <a:r>
                        <a:rPr kumimoji="0" lang="he-IL" sz="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+mn-cs"/>
                        </a:rPr>
                        <a:t>  2023</a:t>
                      </a:r>
                      <a:endParaRPr kumimoji="0" lang="en-US" sz="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067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400" b="1" dirty="0"/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28" marR="91428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521193" y="1972738"/>
            <a:ext cx="433032" cy="126958"/>
          </a:xfrm>
          <a:prstGeom prst="rect">
            <a:avLst/>
          </a:prstGeom>
          <a:solidFill>
            <a:schemeClr val="accent6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1">
            <a:spAutoFit/>
          </a:bodyPr>
          <a:lstStyle/>
          <a:p>
            <a:pPr algn="r" defTabSz="685800" rtl="1"/>
            <a:endParaRPr lang="he-IL" sz="225" dirty="0"/>
          </a:p>
        </p:txBody>
      </p:sp>
      <p:sp>
        <p:nvSpPr>
          <p:cNvPr id="23" name="Flowchart: Decision 22"/>
          <p:cNvSpPr/>
          <p:nvPr/>
        </p:nvSpPr>
        <p:spPr>
          <a:xfrm>
            <a:off x="4780127" y="4022753"/>
            <a:ext cx="127701" cy="169217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685800" rtl="1"/>
            <a:endParaRPr lang="he-IL" sz="450"/>
          </a:p>
        </p:txBody>
      </p:sp>
      <p:sp>
        <p:nvSpPr>
          <p:cNvPr id="25" name="TextBox 24"/>
          <p:cNvSpPr txBox="1"/>
          <p:nvPr/>
        </p:nvSpPr>
        <p:spPr>
          <a:xfrm>
            <a:off x="6063851" y="1908475"/>
            <a:ext cx="246074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050" b="1" dirty="0">
                <a:solidFill>
                  <a:schemeClr val="accent6"/>
                </a:solidFill>
              </a:rPr>
              <a:t>היערכות לביצוע הפרויקט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87328" y="2195449"/>
            <a:ext cx="1177989" cy="1269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r" defTabSz="685800" rtl="1"/>
            <a:endParaRPr lang="he-IL" sz="225" dirty="0"/>
          </a:p>
        </p:txBody>
      </p:sp>
      <p:sp>
        <p:nvSpPr>
          <p:cNvPr id="27" name="TextBox 26"/>
          <p:cNvSpPr txBox="1"/>
          <p:nvPr/>
        </p:nvSpPr>
        <p:spPr>
          <a:xfrm>
            <a:off x="7885617" y="2143549"/>
            <a:ext cx="1094968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050" b="1" dirty="0">
                <a:solidFill>
                  <a:srgbClr val="FF0000"/>
                </a:solidFill>
              </a:rPr>
              <a:t>אפיון </a:t>
            </a:r>
            <a:endParaRPr lang="en-US" sz="1050" b="1" dirty="0">
              <a:solidFill>
                <a:srgbClr val="FF0000"/>
              </a:solidFill>
            </a:endParaRPr>
          </a:p>
          <a:p>
            <a:pPr algn="r" rtl="1"/>
            <a:r>
              <a:rPr lang="he-IL" sz="1050" b="1" dirty="0">
                <a:solidFill>
                  <a:srgbClr val="FF0000"/>
                </a:solidFill>
              </a:rPr>
              <a:t>המערכת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79168" y="2894366"/>
            <a:ext cx="2219633" cy="12695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1">
            <a:spAutoFit/>
          </a:bodyPr>
          <a:lstStyle/>
          <a:p>
            <a:pPr algn="r" defTabSz="685800" rtl="1"/>
            <a:endParaRPr lang="he-IL" sz="225" dirty="0"/>
          </a:p>
        </p:txBody>
      </p:sp>
      <p:sp>
        <p:nvSpPr>
          <p:cNvPr id="29" name="TextBox 28"/>
          <p:cNvSpPr txBox="1"/>
          <p:nvPr/>
        </p:nvSpPr>
        <p:spPr>
          <a:xfrm>
            <a:off x="5160682" y="3378624"/>
            <a:ext cx="1230374" cy="1269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1">
            <a:spAutoFit/>
          </a:bodyPr>
          <a:lstStyle/>
          <a:p>
            <a:pPr algn="r" defTabSz="685800" rtl="1"/>
            <a:endParaRPr lang="he-IL" sz="225" dirty="0"/>
          </a:p>
        </p:txBody>
      </p:sp>
      <p:sp>
        <p:nvSpPr>
          <p:cNvPr id="30" name="TextBox 29"/>
          <p:cNvSpPr txBox="1"/>
          <p:nvPr/>
        </p:nvSpPr>
        <p:spPr>
          <a:xfrm>
            <a:off x="7136998" y="2830027"/>
            <a:ext cx="1254329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050" b="1" dirty="0">
                <a:solidFill>
                  <a:srgbClr val="FF0000"/>
                </a:solidFill>
              </a:rPr>
              <a:t>הסבת נתונים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54165" y="3332690"/>
            <a:ext cx="130882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050" b="1" dirty="0">
                <a:solidFill>
                  <a:srgbClr val="FF0000"/>
                </a:solidFill>
              </a:rPr>
              <a:t>בדיקות קבלה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07829" y="3658644"/>
            <a:ext cx="1609777" cy="126958"/>
          </a:xfrm>
          <a:prstGeom prst="rect">
            <a:avLst/>
          </a:prstGeom>
          <a:solidFill>
            <a:srgbClr val="7030A0"/>
          </a:solidFill>
        </p:spPr>
        <p:txBody>
          <a:bodyPr wrap="square" rtlCol="1">
            <a:spAutoFit/>
          </a:bodyPr>
          <a:lstStyle/>
          <a:p>
            <a:pPr algn="r" defTabSz="685800" rtl="1"/>
            <a:endParaRPr lang="he-IL" sz="225" dirty="0"/>
          </a:p>
        </p:txBody>
      </p:sp>
      <p:sp>
        <p:nvSpPr>
          <p:cNvPr id="33" name="TextBox 32"/>
          <p:cNvSpPr txBox="1"/>
          <p:nvPr/>
        </p:nvSpPr>
        <p:spPr>
          <a:xfrm>
            <a:off x="6318687" y="3581958"/>
            <a:ext cx="128011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050" b="1" dirty="0">
                <a:solidFill>
                  <a:srgbClr val="FF0000"/>
                </a:solidFill>
              </a:rPr>
              <a:t>הדרכת משתמשים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80325" y="3982585"/>
            <a:ext cx="973829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050" dirty="0">
                <a:solidFill>
                  <a:srgbClr val="0070C0"/>
                </a:solidFill>
              </a:rPr>
              <a:t>הפעלה מבצעית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781060" y="4073236"/>
            <a:ext cx="119814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b="1" dirty="0"/>
              <a:t>שלב א 2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06593" y="2495825"/>
            <a:ext cx="1598516" cy="1269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1">
            <a:spAutoFit/>
          </a:bodyPr>
          <a:lstStyle/>
          <a:p>
            <a:pPr algn="r" defTabSz="685800" rtl="1"/>
            <a:endParaRPr lang="he-IL" sz="225" dirty="0"/>
          </a:p>
        </p:txBody>
      </p:sp>
      <p:sp>
        <p:nvSpPr>
          <p:cNvPr id="52" name="TextBox 51"/>
          <p:cNvSpPr txBox="1"/>
          <p:nvPr/>
        </p:nvSpPr>
        <p:spPr>
          <a:xfrm>
            <a:off x="6488984" y="2446577"/>
            <a:ext cx="2311092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050" dirty="0"/>
              <a:t>בניית מוקד עירוני +</a:t>
            </a:r>
          </a:p>
          <a:p>
            <a:pPr algn="r" rtl="1"/>
            <a:r>
              <a:rPr lang="he-IL" sz="1050" dirty="0"/>
              <a:t> בסיס נתונים רשותי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ABFC19-0470-B84C-BC25-08E46E45EAC2}"/>
              </a:ext>
            </a:extLst>
          </p:cNvPr>
          <p:cNvSpPr txBox="1"/>
          <p:nvPr/>
        </p:nvSpPr>
        <p:spPr>
          <a:xfrm>
            <a:off x="7690854" y="1672737"/>
            <a:ext cx="1198146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200" b="1" dirty="0"/>
              <a:t>שלב א 1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FAA4A2-40C8-C94B-9162-DD92F6023B05}"/>
              </a:ext>
            </a:extLst>
          </p:cNvPr>
          <p:cNvSpPr txBox="1"/>
          <p:nvPr/>
        </p:nvSpPr>
        <p:spPr>
          <a:xfrm>
            <a:off x="6830943" y="3104185"/>
            <a:ext cx="130882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050" dirty="0"/>
              <a:t>בדיקות מסירה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1F8D90-753D-1C49-AB34-5B131E5A3EA3}"/>
              </a:ext>
            </a:extLst>
          </p:cNvPr>
          <p:cNvSpPr txBox="1"/>
          <p:nvPr/>
        </p:nvSpPr>
        <p:spPr>
          <a:xfrm>
            <a:off x="6198784" y="3149101"/>
            <a:ext cx="807636" cy="1269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1">
            <a:spAutoFit/>
          </a:bodyPr>
          <a:lstStyle/>
          <a:p>
            <a:pPr algn="r" defTabSz="685800" rtl="1"/>
            <a:endParaRPr lang="he-IL" sz="225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2FED86-317F-6C4C-B9B9-CAC192955040}"/>
              </a:ext>
            </a:extLst>
          </p:cNvPr>
          <p:cNvSpPr txBox="1"/>
          <p:nvPr/>
        </p:nvSpPr>
        <p:spPr>
          <a:xfrm>
            <a:off x="6393319" y="4428418"/>
            <a:ext cx="178883" cy="126958"/>
          </a:xfrm>
          <a:prstGeom prst="rect">
            <a:avLst/>
          </a:prstGeom>
          <a:solidFill>
            <a:schemeClr val="accent6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1">
            <a:spAutoFit/>
          </a:bodyPr>
          <a:lstStyle/>
          <a:p>
            <a:pPr algn="r" defTabSz="685800" rtl="1"/>
            <a:endParaRPr lang="he-IL" sz="225" dirty="0"/>
          </a:p>
        </p:txBody>
      </p:sp>
      <p:sp>
        <p:nvSpPr>
          <p:cNvPr id="54" name="Flowchart: Decision 22">
            <a:extLst>
              <a:ext uri="{FF2B5EF4-FFF2-40B4-BE49-F238E27FC236}">
                <a16:creationId xmlns:a16="http://schemas.microsoft.com/office/drawing/2014/main" id="{50F23127-7936-3849-AD1F-73DD88500964}"/>
              </a:ext>
            </a:extLst>
          </p:cNvPr>
          <p:cNvSpPr/>
          <p:nvPr/>
        </p:nvSpPr>
        <p:spPr>
          <a:xfrm>
            <a:off x="1718307" y="5612561"/>
            <a:ext cx="127701" cy="169217"/>
          </a:xfrm>
          <a:prstGeom prst="flowChartDecisi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685800" rtl="1"/>
            <a:endParaRPr lang="he-IL" sz="45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0F15AE-11CD-F64D-B071-383B7F6EDBC3}"/>
              </a:ext>
            </a:extLst>
          </p:cNvPr>
          <p:cNvSpPr txBox="1"/>
          <p:nvPr/>
        </p:nvSpPr>
        <p:spPr>
          <a:xfrm>
            <a:off x="3970403" y="4338126"/>
            <a:ext cx="2460747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050" b="1" dirty="0">
                <a:solidFill>
                  <a:schemeClr val="accent6"/>
                </a:solidFill>
              </a:rPr>
              <a:t>התנעת שלב א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ED4131-7989-2E4F-88BE-2212D8FD1EE7}"/>
              </a:ext>
            </a:extLst>
          </p:cNvPr>
          <p:cNvSpPr txBox="1"/>
          <p:nvPr/>
        </p:nvSpPr>
        <p:spPr>
          <a:xfrm>
            <a:off x="4682614" y="4591042"/>
            <a:ext cx="1889588" cy="1269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r" defTabSz="685800" rtl="1"/>
            <a:endParaRPr lang="he-IL" sz="225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B2DE02-2B52-A04C-8059-3CAD82A3780F}"/>
              </a:ext>
            </a:extLst>
          </p:cNvPr>
          <p:cNvSpPr txBox="1"/>
          <p:nvPr/>
        </p:nvSpPr>
        <p:spPr>
          <a:xfrm>
            <a:off x="3574839" y="4534775"/>
            <a:ext cx="1094968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050" b="1" dirty="0">
                <a:solidFill>
                  <a:srgbClr val="FF0000"/>
                </a:solidFill>
              </a:rPr>
              <a:t>אפיון המערכת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FFA423B-B00A-B745-936B-DA3609841E75}"/>
              </a:ext>
            </a:extLst>
          </p:cNvPr>
          <p:cNvSpPr txBox="1"/>
          <p:nvPr/>
        </p:nvSpPr>
        <p:spPr>
          <a:xfrm>
            <a:off x="2193815" y="5209808"/>
            <a:ext cx="1403351" cy="1269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1">
            <a:spAutoFit/>
          </a:bodyPr>
          <a:lstStyle/>
          <a:p>
            <a:pPr algn="r" defTabSz="685800" rtl="1"/>
            <a:endParaRPr lang="he-IL" sz="225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CE5D0C-C16F-6D4B-8C47-21918DA5A6FD}"/>
              </a:ext>
            </a:extLst>
          </p:cNvPr>
          <p:cNvSpPr txBox="1"/>
          <p:nvPr/>
        </p:nvSpPr>
        <p:spPr>
          <a:xfrm>
            <a:off x="914591" y="5155816"/>
            <a:ext cx="130882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050" dirty="0">
                <a:solidFill>
                  <a:srgbClr val="FF0000"/>
                </a:solidFill>
              </a:rPr>
              <a:t>בדיקות קבלה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65E1FB-EEA8-244E-AFCB-8C3DC90CD15B}"/>
              </a:ext>
            </a:extLst>
          </p:cNvPr>
          <p:cNvSpPr txBox="1"/>
          <p:nvPr/>
        </p:nvSpPr>
        <p:spPr>
          <a:xfrm>
            <a:off x="1889565" y="5420272"/>
            <a:ext cx="513335" cy="126958"/>
          </a:xfrm>
          <a:prstGeom prst="rect">
            <a:avLst/>
          </a:prstGeom>
          <a:solidFill>
            <a:srgbClr val="7030A0"/>
          </a:solidFill>
        </p:spPr>
        <p:txBody>
          <a:bodyPr wrap="square" rtlCol="1">
            <a:spAutoFit/>
          </a:bodyPr>
          <a:lstStyle/>
          <a:p>
            <a:pPr algn="r" defTabSz="685800" rtl="1"/>
            <a:endParaRPr lang="he-IL" sz="225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B21BAB-DF84-6E4E-B467-75E39BF18A8C}"/>
              </a:ext>
            </a:extLst>
          </p:cNvPr>
          <p:cNvSpPr txBox="1"/>
          <p:nvPr/>
        </p:nvSpPr>
        <p:spPr>
          <a:xfrm>
            <a:off x="2230130" y="5397796"/>
            <a:ext cx="1280114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050" b="1" dirty="0">
                <a:solidFill>
                  <a:srgbClr val="FF0000"/>
                </a:solidFill>
              </a:rPr>
              <a:t>הדרכת משתמשים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7873AA-E6CD-BC42-BB1B-FE90117F3141}"/>
              </a:ext>
            </a:extLst>
          </p:cNvPr>
          <p:cNvSpPr txBox="1"/>
          <p:nvPr/>
        </p:nvSpPr>
        <p:spPr>
          <a:xfrm>
            <a:off x="798200" y="5549562"/>
            <a:ext cx="973829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050" dirty="0">
                <a:solidFill>
                  <a:srgbClr val="0070C0"/>
                </a:solidFill>
              </a:rPr>
              <a:t>הפעלה מבצעית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FDEB0F-472E-384A-8023-2C3B0F4F2AB7}"/>
              </a:ext>
            </a:extLst>
          </p:cNvPr>
          <p:cNvSpPr txBox="1"/>
          <p:nvPr/>
        </p:nvSpPr>
        <p:spPr>
          <a:xfrm>
            <a:off x="3558446" y="4807667"/>
            <a:ext cx="1369892" cy="1269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1">
            <a:spAutoFit/>
          </a:bodyPr>
          <a:lstStyle/>
          <a:p>
            <a:pPr algn="r" defTabSz="685800" rtl="1"/>
            <a:endParaRPr lang="he-IL" sz="225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71E7EE-AB80-204C-A0BF-A6F7D32B2593}"/>
              </a:ext>
            </a:extLst>
          </p:cNvPr>
          <p:cNvSpPr txBox="1"/>
          <p:nvPr/>
        </p:nvSpPr>
        <p:spPr>
          <a:xfrm>
            <a:off x="1247354" y="4752159"/>
            <a:ext cx="2311092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050" dirty="0"/>
              <a:t>בניית פניות ציבור + דוברות ואזור אישי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AC2145F-91BF-2645-ABEF-6D936670A1A3}"/>
              </a:ext>
            </a:extLst>
          </p:cNvPr>
          <p:cNvSpPr txBox="1"/>
          <p:nvPr/>
        </p:nvSpPr>
        <p:spPr>
          <a:xfrm>
            <a:off x="1536511" y="4977957"/>
            <a:ext cx="130882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050" dirty="0"/>
              <a:t>בדיקות מסירה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738D71-2500-A549-AE3A-551669951AE3}"/>
              </a:ext>
            </a:extLst>
          </p:cNvPr>
          <p:cNvSpPr txBox="1"/>
          <p:nvPr/>
        </p:nvSpPr>
        <p:spPr>
          <a:xfrm>
            <a:off x="2903413" y="4989958"/>
            <a:ext cx="635671" cy="1269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1">
            <a:spAutoFit/>
          </a:bodyPr>
          <a:lstStyle/>
          <a:p>
            <a:pPr algn="r" defTabSz="685800" rtl="1"/>
            <a:endParaRPr lang="he-IL" sz="225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E98C11D-58B3-F34E-833E-846A51BAC7EB}"/>
              </a:ext>
            </a:extLst>
          </p:cNvPr>
          <p:cNvSpPr txBox="1"/>
          <p:nvPr/>
        </p:nvSpPr>
        <p:spPr>
          <a:xfrm>
            <a:off x="1506108" y="4062845"/>
            <a:ext cx="1934263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050" b="1" dirty="0">
                <a:solidFill>
                  <a:schemeClr val="accent6"/>
                </a:solidFill>
              </a:rPr>
              <a:t>תחילת תפעול ותחזוקה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DEDEB6-3213-204C-9E69-24928E462967}"/>
              </a:ext>
            </a:extLst>
          </p:cNvPr>
          <p:cNvSpPr txBox="1"/>
          <p:nvPr/>
        </p:nvSpPr>
        <p:spPr>
          <a:xfrm>
            <a:off x="3456532" y="4045022"/>
            <a:ext cx="1291272" cy="126958"/>
          </a:xfrm>
          <a:prstGeom prst="rect">
            <a:avLst/>
          </a:prstGeom>
          <a:solidFill>
            <a:srgbClr val="D883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r" defTabSz="685800" rtl="1"/>
            <a:endParaRPr lang="he-IL" sz="225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D1CDA5-6DEA-3E49-8776-6B4B647CB40F}"/>
              </a:ext>
            </a:extLst>
          </p:cNvPr>
          <p:cNvSpPr txBox="1"/>
          <p:nvPr/>
        </p:nvSpPr>
        <p:spPr>
          <a:xfrm>
            <a:off x="1578603" y="3937038"/>
            <a:ext cx="187793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050" dirty="0"/>
              <a:t>ליווי משתמשים בתקופת הרצה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A49D2C-747A-BA49-B965-345FF89BC545}"/>
              </a:ext>
            </a:extLst>
          </p:cNvPr>
          <p:cNvSpPr txBox="1"/>
          <p:nvPr/>
        </p:nvSpPr>
        <p:spPr>
          <a:xfrm>
            <a:off x="435100" y="5780395"/>
            <a:ext cx="1291272" cy="126958"/>
          </a:xfrm>
          <a:prstGeom prst="rect">
            <a:avLst/>
          </a:prstGeom>
          <a:solidFill>
            <a:srgbClr val="D883FF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1">
            <a:spAutoFit/>
          </a:bodyPr>
          <a:lstStyle/>
          <a:p>
            <a:pPr algn="r" defTabSz="685800" rtl="1"/>
            <a:endParaRPr lang="he-IL" sz="225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FA3364-1D8F-334E-AE51-E971AF6A401A}"/>
              </a:ext>
            </a:extLst>
          </p:cNvPr>
          <p:cNvSpPr txBox="1"/>
          <p:nvPr/>
        </p:nvSpPr>
        <p:spPr>
          <a:xfrm>
            <a:off x="1562440" y="5762362"/>
            <a:ext cx="1877930" cy="2539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050" dirty="0"/>
              <a:t>ליווי משתמשים בתקופת הרצה</a:t>
            </a:r>
          </a:p>
        </p:txBody>
      </p:sp>
    </p:spTree>
    <p:extLst>
      <p:ext uri="{BB962C8B-B14F-4D97-AF65-F5344CB8AC3E}">
        <p14:creationId xmlns:p14="http://schemas.microsoft.com/office/powerpoint/2010/main" val="27573690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AutoNum type="arabicPeriod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AutoNum type="arabicPeriod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8848</TotalTime>
  <Words>1191</Words>
  <Application>Microsoft Office PowerPoint</Application>
  <PresentationFormat>On-screen Show (4:3)</PresentationFormat>
  <Paragraphs>261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David</vt:lpstr>
      <vt:lpstr>Gill Sans MT</vt:lpstr>
      <vt:lpstr>Open Sans</vt:lpstr>
      <vt:lpstr>Poppins</vt:lpstr>
      <vt:lpstr>Poppins SemiBold</vt:lpstr>
      <vt:lpstr>Tahoma</vt:lpstr>
      <vt:lpstr>Default Design</vt:lpstr>
      <vt:lpstr>נושא המפגש:  ניהול סיכונים בפרויקטים  מפגש מספר 5 – 30-31/3/2025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תכנית עבודה – זיהוי נקודות כשל צפויות לאור מעורבות לקוח נדרשת –    פרויקט עירית ראשון :המחשה</vt:lpstr>
      <vt:lpstr>PowerPoint Presentation</vt:lpstr>
      <vt:lpstr>הדגמת  1 הליך ניהול סיכונים בפרויקט פרויקט שדרוג מערכת מוניציפאלית  בעירית רמת גן  </vt:lpstr>
      <vt:lpstr>PowerPoint Presentation</vt:lpstr>
      <vt:lpstr>הדגמת  הליך ניהול סיכונים בפרויקט הקמת מערכת שרות לקוחות ( תושבים )  בעירית ראשון לציון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Ronen Benvenisti</dc:creator>
  <cp:lastModifiedBy>Ronen Benvenisti</cp:lastModifiedBy>
  <cp:revision>291</cp:revision>
  <cp:lastPrinted>1601-01-01T00:00:00Z</cp:lastPrinted>
  <dcterms:created xsi:type="dcterms:W3CDTF">2011-12-01T20:18:57Z</dcterms:created>
  <dcterms:modified xsi:type="dcterms:W3CDTF">2025-03-31T09:38:06Z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