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96" r:id="rId2"/>
    <p:sldId id="620" r:id="rId3"/>
    <p:sldId id="456" r:id="rId4"/>
    <p:sldId id="623" r:id="rId5"/>
    <p:sldId id="621" r:id="rId6"/>
    <p:sldId id="624" r:id="rId7"/>
    <p:sldId id="629" r:id="rId8"/>
    <p:sldId id="625" r:id="rId9"/>
    <p:sldId id="627" r:id="rId10"/>
    <p:sldId id="626" r:id="rId11"/>
    <p:sldId id="630" r:id="rId12"/>
    <p:sldId id="581" r:id="rId13"/>
    <p:sldId id="632" r:id="rId14"/>
    <p:sldId id="633" r:id="rId15"/>
    <p:sldId id="628" r:id="rId16"/>
    <p:sldId id="631" r:id="rId17"/>
    <p:sldId id="635" r:id="rId18"/>
    <p:sldId id="599" r:id="rId19"/>
    <p:sldId id="634" r:id="rId20"/>
    <p:sldId id="636" r:id="rId21"/>
    <p:sldId id="602" r:id="rId22"/>
    <p:sldId id="600" r:id="rId23"/>
    <p:sldId id="601" r:id="rId24"/>
    <p:sldId id="603" r:id="rId25"/>
    <p:sldId id="640" r:id="rId26"/>
    <p:sldId id="637" r:id="rId27"/>
    <p:sldId id="639" r:id="rId28"/>
    <p:sldId id="638" r:id="rId29"/>
  </p:sldIdLst>
  <p:sldSz cx="9144000" cy="6858000" type="screen4x3"/>
  <p:notesSz cx="6858000" cy="9144000"/>
  <p:defaultTextStyle>
    <a:defPPr>
      <a:defRPr lang="en-US"/>
    </a:defPPr>
    <a:lvl1pPr algn="l" rtl="0" fontAlgn="base">
      <a:spcBef>
        <a:spcPct val="0"/>
      </a:spcBef>
      <a:spcAft>
        <a:spcPct val="0"/>
      </a:spcAft>
      <a:buChar char="•"/>
      <a:defRPr sz="1600" kern="1200">
        <a:solidFill>
          <a:schemeClr val="tx1"/>
        </a:solidFill>
        <a:latin typeface="Arial" charset="0"/>
        <a:ea typeface="+mn-ea"/>
        <a:cs typeface="Arial" charset="0"/>
      </a:defRPr>
    </a:lvl1pPr>
    <a:lvl2pPr marL="457200" algn="l" rtl="0" fontAlgn="base">
      <a:spcBef>
        <a:spcPct val="0"/>
      </a:spcBef>
      <a:spcAft>
        <a:spcPct val="0"/>
      </a:spcAft>
      <a:buChar char="•"/>
      <a:defRPr sz="1600" kern="1200">
        <a:solidFill>
          <a:schemeClr val="tx1"/>
        </a:solidFill>
        <a:latin typeface="Arial" charset="0"/>
        <a:ea typeface="+mn-ea"/>
        <a:cs typeface="Arial" charset="0"/>
      </a:defRPr>
    </a:lvl2pPr>
    <a:lvl3pPr marL="914400" algn="l" rtl="0" fontAlgn="base">
      <a:spcBef>
        <a:spcPct val="0"/>
      </a:spcBef>
      <a:spcAft>
        <a:spcPct val="0"/>
      </a:spcAft>
      <a:buChar char="•"/>
      <a:defRPr sz="1600" kern="1200">
        <a:solidFill>
          <a:schemeClr val="tx1"/>
        </a:solidFill>
        <a:latin typeface="Arial" charset="0"/>
        <a:ea typeface="+mn-ea"/>
        <a:cs typeface="Arial" charset="0"/>
      </a:defRPr>
    </a:lvl3pPr>
    <a:lvl4pPr marL="1371600" algn="l" rtl="0" fontAlgn="base">
      <a:spcBef>
        <a:spcPct val="0"/>
      </a:spcBef>
      <a:spcAft>
        <a:spcPct val="0"/>
      </a:spcAft>
      <a:buChar char="•"/>
      <a:defRPr sz="1600" kern="1200">
        <a:solidFill>
          <a:schemeClr val="tx1"/>
        </a:solidFill>
        <a:latin typeface="Arial" charset="0"/>
        <a:ea typeface="+mn-ea"/>
        <a:cs typeface="Arial" charset="0"/>
      </a:defRPr>
    </a:lvl4pPr>
    <a:lvl5pPr marL="1828800" algn="l" rtl="0" fontAlgn="base">
      <a:spcBef>
        <a:spcPct val="0"/>
      </a:spcBef>
      <a:spcAft>
        <a:spcPct val="0"/>
      </a:spcAft>
      <a:buChar char="•"/>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ten" initials="" lastIdx="1" clrIdx="0"/>
  <p:cmAuthor id="1" name="Marten"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148"/>
    <a:srgbClr val="FF99CC"/>
    <a:srgbClr val="B4E6CD"/>
    <a:srgbClr val="74C0C6"/>
    <a:srgbClr val="E8F0E8"/>
    <a:srgbClr val="FF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94640" autoAdjust="0"/>
  </p:normalViewPr>
  <p:slideViewPr>
    <p:cSldViewPr>
      <p:cViewPr varScale="1">
        <p:scale>
          <a:sx n="108" d="100"/>
          <a:sy n="108" d="100"/>
        </p:scale>
        <p:origin x="1710"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3C9C86-FD42-44FC-BD4B-630FB7C50325}" type="datetimeFigureOut">
              <a:rPr lang="en-US" smtClean="0"/>
              <a:pPr/>
              <a:t>4/5/2025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1FF04A-E393-471B-B978-3DB71F424E55}"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8C327D-F235-424B-9039-F5021648EA8D}" type="datetimeFigureOut">
              <a:rPr lang="en-US" smtClean="0"/>
              <a:pPr/>
              <a:t>4/5/2025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82FC8-15F3-4806-8E00-33A3040035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8b8b5c8a43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8b8b5c8a4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658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67982FC8-15F3-4806-8E00-33A30400355F}" type="slidenum">
              <a:rPr lang="en-US" smtClean="0"/>
              <a:pPr/>
              <a:t>8</a:t>
            </a:fld>
            <a:endParaRPr lang="en-US"/>
          </a:p>
        </p:txBody>
      </p:sp>
    </p:spTree>
    <p:extLst>
      <p:ext uri="{BB962C8B-B14F-4D97-AF65-F5344CB8AC3E}">
        <p14:creationId xmlns:p14="http://schemas.microsoft.com/office/powerpoint/2010/main" val="38623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CD4D987-9A7A-416A-89B8-6AB249F98BC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B8B1B7-DF7A-4305-8E4A-A018FF6C937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094523F-9B9C-41A0-A2B8-B61B7CFCF20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526583" y="1072400"/>
            <a:ext cx="2570700" cy="3223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5526608" y="4553333"/>
            <a:ext cx="2570700" cy="105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701525" y="1072400"/>
            <a:ext cx="4522200" cy="4713200"/>
          </a:xfrm>
          <a:prstGeom prst="round2DiagRect">
            <a:avLst>
              <a:gd name="adj1" fmla="val 16667"/>
              <a:gd name="adj2" fmla="val 0"/>
            </a:avLst>
          </a:prstGeom>
          <a:noFill/>
          <a:ln>
            <a:noFill/>
          </a:ln>
        </p:spPr>
      </p:sp>
      <p:sp>
        <p:nvSpPr>
          <p:cNvPr id="12" name="Google Shape;12;p2"/>
          <p:cNvSpPr/>
          <p:nvPr/>
        </p:nvSpPr>
        <p:spPr>
          <a:xfrm>
            <a:off x="-3" y="0"/>
            <a:ext cx="170400" cy="6858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Poppins"/>
              <a:ea typeface="Poppins"/>
              <a:cs typeface="Poppins"/>
              <a:sym typeface="Poppins"/>
            </a:endParaRPr>
          </a:p>
        </p:txBody>
      </p:sp>
      <p:grpSp>
        <p:nvGrpSpPr>
          <p:cNvPr id="13" name="Google Shape;13;p2"/>
          <p:cNvGrpSpPr/>
          <p:nvPr/>
        </p:nvGrpSpPr>
        <p:grpSpPr>
          <a:xfrm>
            <a:off x="713226" y="95072"/>
            <a:ext cx="3711077" cy="6667928"/>
            <a:chOff x="713225" y="71304"/>
            <a:chExt cx="3711077" cy="5000946"/>
          </a:xfrm>
        </p:grpSpPr>
        <p:grpSp>
          <p:nvGrpSpPr>
            <p:cNvPr id="14" name="Google Shape;14;p2"/>
            <p:cNvGrpSpPr/>
            <p:nvPr/>
          </p:nvGrpSpPr>
          <p:grpSpPr>
            <a:xfrm>
              <a:off x="713225" y="4462150"/>
              <a:ext cx="893227" cy="610100"/>
              <a:chOff x="2969550" y="392000"/>
              <a:chExt cx="893227" cy="610100"/>
            </a:xfrm>
          </p:grpSpPr>
          <p:sp>
            <p:nvSpPr>
              <p:cNvPr id="15" name="Google Shape;15;p2"/>
              <p:cNvSpPr/>
              <p:nvPr/>
            </p:nvSpPr>
            <p:spPr>
              <a:xfrm rot="10800000" flipH="1">
                <a:off x="2969550"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16" name="Google Shape;16;p2"/>
              <p:cNvSpPr/>
              <p:nvPr/>
            </p:nvSpPr>
            <p:spPr>
              <a:xfrm rot="10800000" flipH="1">
                <a:off x="3248692"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17" name="Google Shape;17;p2"/>
              <p:cNvSpPr/>
              <p:nvPr/>
            </p:nvSpPr>
            <p:spPr>
              <a:xfrm rot="10800000" flipH="1">
                <a:off x="3527834"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18" name="Google Shape;18;p2"/>
              <p:cNvSpPr/>
              <p:nvPr/>
            </p:nvSpPr>
            <p:spPr>
              <a:xfrm rot="10800000" flipH="1">
                <a:off x="3806977" y="392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19" name="Google Shape;19;p2"/>
              <p:cNvSpPr/>
              <p:nvPr/>
            </p:nvSpPr>
            <p:spPr>
              <a:xfrm rot="10800000" flipH="1">
                <a:off x="2969550"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20" name="Google Shape;20;p2"/>
              <p:cNvSpPr/>
              <p:nvPr/>
            </p:nvSpPr>
            <p:spPr>
              <a:xfrm rot="10800000" flipH="1">
                <a:off x="3248692"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21" name="Google Shape;21;p2"/>
              <p:cNvSpPr/>
              <p:nvPr/>
            </p:nvSpPr>
            <p:spPr>
              <a:xfrm rot="10800000" flipH="1">
                <a:off x="3527834"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22" name="Google Shape;22;p2"/>
              <p:cNvSpPr/>
              <p:nvPr/>
            </p:nvSpPr>
            <p:spPr>
              <a:xfrm rot="10800000" flipH="1">
                <a:off x="3806977" y="6600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23" name="Google Shape;23;p2"/>
              <p:cNvSpPr/>
              <p:nvPr/>
            </p:nvSpPr>
            <p:spPr>
              <a:xfrm rot="10800000" flipH="1">
                <a:off x="2969550"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24" name="Google Shape;24;p2"/>
              <p:cNvSpPr/>
              <p:nvPr/>
            </p:nvSpPr>
            <p:spPr>
              <a:xfrm rot="10800000" flipH="1">
                <a:off x="3248692"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25" name="Google Shape;25;p2"/>
              <p:cNvSpPr/>
              <p:nvPr/>
            </p:nvSpPr>
            <p:spPr>
              <a:xfrm rot="10800000" flipH="1">
                <a:off x="3527834"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26" name="Google Shape;26;p2"/>
              <p:cNvSpPr/>
              <p:nvPr/>
            </p:nvSpPr>
            <p:spPr>
              <a:xfrm rot="10800000" flipH="1">
                <a:off x="3806977" y="9460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grpSp>
        <p:grpSp>
          <p:nvGrpSpPr>
            <p:cNvPr id="27" name="Google Shape;27;p2"/>
            <p:cNvGrpSpPr/>
            <p:nvPr/>
          </p:nvGrpSpPr>
          <p:grpSpPr>
            <a:xfrm rot="5400000">
              <a:off x="3951781" y="-66275"/>
              <a:ext cx="334942" cy="610100"/>
              <a:chOff x="376650" y="567400"/>
              <a:chExt cx="334942" cy="610100"/>
            </a:xfrm>
          </p:grpSpPr>
          <p:sp>
            <p:nvSpPr>
              <p:cNvPr id="28" name="Google Shape;28;p2"/>
              <p:cNvSpPr/>
              <p:nvPr/>
            </p:nvSpPr>
            <p:spPr>
              <a:xfrm rot="10800000" flipH="1">
                <a:off x="376650"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29" name="Google Shape;29;p2"/>
              <p:cNvSpPr/>
              <p:nvPr/>
            </p:nvSpPr>
            <p:spPr>
              <a:xfrm rot="10800000" flipH="1">
                <a:off x="655792" y="567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30" name="Google Shape;30;p2"/>
              <p:cNvSpPr/>
              <p:nvPr/>
            </p:nvSpPr>
            <p:spPr>
              <a:xfrm rot="10800000" flipH="1">
                <a:off x="376650"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31" name="Google Shape;31;p2"/>
              <p:cNvSpPr/>
              <p:nvPr/>
            </p:nvSpPr>
            <p:spPr>
              <a:xfrm rot="10800000" flipH="1">
                <a:off x="655792" y="835425"/>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32" name="Google Shape;32;p2"/>
              <p:cNvSpPr/>
              <p:nvPr/>
            </p:nvSpPr>
            <p:spPr>
              <a:xfrm rot="10800000" flipH="1">
                <a:off x="376650"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sp>
            <p:nvSpPr>
              <p:cNvPr id="33" name="Google Shape;33;p2"/>
              <p:cNvSpPr/>
              <p:nvPr/>
            </p:nvSpPr>
            <p:spPr>
              <a:xfrm rot="10800000" flipH="1">
                <a:off x="655792" y="1121400"/>
                <a:ext cx="55800" cy="561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a:latin typeface="Open Sans"/>
                  <a:ea typeface="Open Sans"/>
                  <a:cs typeface="Open Sans"/>
                  <a:sym typeface="Open Sans"/>
                </a:endParaRPr>
              </a:p>
            </p:txBody>
          </p:sp>
        </p:grpSp>
      </p:grpSp>
      <p:grpSp>
        <p:nvGrpSpPr>
          <p:cNvPr id="34" name="Google Shape;34;p2"/>
          <p:cNvGrpSpPr/>
          <p:nvPr/>
        </p:nvGrpSpPr>
        <p:grpSpPr>
          <a:xfrm>
            <a:off x="8481088" y="329203"/>
            <a:ext cx="1110816" cy="1481088"/>
            <a:chOff x="-503525" y="921325"/>
            <a:chExt cx="1357800" cy="1357800"/>
          </a:xfrm>
        </p:grpSpPr>
        <p:cxnSp>
          <p:nvCxnSpPr>
            <p:cNvPr id="35" name="Google Shape;35;p2"/>
            <p:cNvCxnSpPr/>
            <p:nvPr/>
          </p:nvCxnSpPr>
          <p:spPr>
            <a:xfrm>
              <a:off x="175388" y="921325"/>
              <a:ext cx="0" cy="1357800"/>
            </a:xfrm>
            <a:prstGeom prst="straightConnector1">
              <a:avLst/>
            </a:prstGeom>
            <a:noFill/>
            <a:ln w="19050" cap="flat" cmpd="sng">
              <a:solidFill>
                <a:schemeClr val="dk2"/>
              </a:solidFill>
              <a:prstDash val="solid"/>
              <a:round/>
              <a:headEnd type="none" w="med" len="med"/>
              <a:tailEnd type="none" w="med" len="med"/>
            </a:ln>
          </p:spPr>
        </p:cxnSp>
        <p:cxnSp>
          <p:nvCxnSpPr>
            <p:cNvPr id="36" name="Google Shape;36;p2"/>
            <p:cNvCxnSpPr/>
            <p:nvPr/>
          </p:nvCxnSpPr>
          <p:spPr>
            <a:xfrm>
              <a:off x="-304676"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37" name="Google Shape;37;p2"/>
            <p:cNvCxnSpPr/>
            <p:nvPr/>
          </p:nvCxnSpPr>
          <p:spPr>
            <a:xfrm flipH="1">
              <a:off x="-304549" y="1120174"/>
              <a:ext cx="960000" cy="960000"/>
            </a:xfrm>
            <a:prstGeom prst="straightConnector1">
              <a:avLst/>
            </a:prstGeom>
            <a:noFill/>
            <a:ln w="19050" cap="flat" cmpd="sng">
              <a:solidFill>
                <a:schemeClr val="dk2"/>
              </a:solidFill>
              <a:prstDash val="solid"/>
              <a:round/>
              <a:headEnd type="none" w="med" len="med"/>
              <a:tailEnd type="none" w="med" len="med"/>
            </a:ln>
          </p:spPr>
        </p:cxnSp>
        <p:cxnSp>
          <p:nvCxnSpPr>
            <p:cNvPr id="38" name="Google Shape;38;p2"/>
            <p:cNvCxnSpPr/>
            <p:nvPr/>
          </p:nvCxnSpPr>
          <p:spPr>
            <a:xfrm>
              <a:off x="-503525" y="1600238"/>
              <a:ext cx="1357800" cy="0"/>
            </a:xfrm>
            <a:prstGeom prst="straightConnector1">
              <a:avLst/>
            </a:prstGeom>
            <a:noFill/>
            <a:ln w="19050"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213330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C6CDB01-0D03-4300-8347-DEA10DA98B4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39E385-3D5E-4DA0-917A-E141E0D803C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FB6ED0-1CA4-41B0-B15C-00011B282B3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B83E884-72BA-468C-A649-FF37BD22E2F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BBFF8B0-395B-4904-ADDF-CF6195F60F8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2C9B064-F3A9-4F7C-81F1-47B1393DD2B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D47BBA-53A1-402D-A4F7-3942C2503B5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DD55168-9D41-4C8F-ADD6-530ABC5816E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Tx/>
              <a:buNone/>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Tx/>
              <a:buNone/>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sz="1400"/>
            </a:lvl1pPr>
          </a:lstStyle>
          <a:p>
            <a:fld id="{69BD3A30-F27D-42C5-8AC7-B8FE470DF98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8"/>
          <p:cNvSpPr txBox="1">
            <a:spLocks noGrp="1"/>
          </p:cNvSpPr>
          <p:nvPr>
            <p:ph type="ctrTitle"/>
          </p:nvPr>
        </p:nvSpPr>
        <p:spPr>
          <a:xfrm>
            <a:off x="1441433" y="1645495"/>
            <a:ext cx="6261135" cy="2417700"/>
          </a:xfrm>
          <a:prstGeom prst="rect">
            <a:avLst/>
          </a:prstGeom>
        </p:spPr>
        <p:txBody>
          <a:bodyPr spcFirstLastPara="1" vert="horz" wrap="square" lIns="91425" tIns="91425" rIns="91425" bIns="91425" numCol="1" anchor="b" anchorCtr="0" compatLnSpc="1">
            <a:prstTxWarp prst="textNoShape">
              <a:avLst/>
            </a:prstTxWarp>
            <a:noAutofit/>
          </a:bodyPr>
          <a:lstStyle/>
          <a:p>
            <a:pPr algn="ctr" defTabSz="685800" rtl="1" fontAlgn="auto">
              <a:defRPr/>
            </a:pPr>
            <a:r>
              <a:rPr lang="he-IL" b="1" dirty="0">
                <a:latin typeface="Calibri" panose="020F0502020204030204" pitchFamily="34" charset="0"/>
                <a:cs typeface="Calibri" panose="020F0502020204030204" pitchFamily="34" charset="0"/>
              </a:rPr>
              <a:t>נושא המפגש: </a:t>
            </a:r>
            <a:br>
              <a:rPr lang="en-US" b="1" dirty="0">
                <a:latin typeface="Calibri" panose="020F0502020204030204" pitchFamily="34" charset="0"/>
                <a:cs typeface="Calibri" panose="020F0502020204030204" pitchFamily="34" charset="0"/>
              </a:rPr>
            </a:br>
            <a:r>
              <a:rPr lang="he-IL" b="1" dirty="0">
                <a:latin typeface="Calibri" panose="020F0502020204030204" pitchFamily="34" charset="0"/>
                <a:cs typeface="Calibri" panose="020F0502020204030204" pitchFamily="34" charset="0"/>
              </a:rPr>
              <a:t>ניהול איכות בניהול פרויקטים</a:t>
            </a:r>
            <a:br>
              <a:rPr lang="en-US" b="1" dirty="0">
                <a:latin typeface="Calibri" panose="020F0502020204030204" pitchFamily="34" charset="0"/>
                <a:cs typeface="Calibri" panose="020F0502020204030204" pitchFamily="34" charset="0"/>
              </a:rPr>
            </a:br>
            <a:r>
              <a:rPr lang="he-IL" sz="3200" b="1" dirty="0">
                <a:latin typeface="Calibri" panose="020F0502020204030204" pitchFamily="34" charset="0"/>
                <a:cs typeface="Calibri" panose="020F0502020204030204" pitchFamily="34" charset="0"/>
              </a:rPr>
              <a:t>אבטחת איכות ובקרת איכות</a:t>
            </a:r>
            <a:br>
              <a:rPr lang="en-US" b="1" dirty="0">
                <a:latin typeface="Calibri" panose="020F0502020204030204" pitchFamily="34" charset="0"/>
                <a:cs typeface="Calibri" panose="020F0502020204030204" pitchFamily="34" charset="0"/>
              </a:rPr>
            </a:br>
            <a:br>
              <a:rPr lang="he-IL"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מפגש מספר 6 - 5/4/2025  </a:t>
            </a:r>
            <a:r>
              <a:rPr lang="en-US" sz="2400" b="1" dirty="0">
                <a:latin typeface="Calibri" panose="020F0502020204030204" pitchFamily="34" charset="0"/>
                <a:cs typeface="Calibri" panose="020F0502020204030204" pitchFamily="34" charset="0"/>
              </a:rPr>
              <a:t> </a:t>
            </a:r>
            <a:endParaRPr lang="he-IL" sz="2400" b="1" dirty="0">
              <a:latin typeface="Calibri" panose="020F0502020204030204" pitchFamily="34" charset="0"/>
              <a:cs typeface="Calibri" panose="020F0502020204030204" pitchFamily="34" charset="0"/>
            </a:endParaRPr>
          </a:p>
        </p:txBody>
      </p:sp>
      <p:sp>
        <p:nvSpPr>
          <p:cNvPr id="573" name="Google Shape;573;p28"/>
          <p:cNvSpPr txBox="1">
            <a:spLocks noGrp="1"/>
          </p:cNvSpPr>
          <p:nvPr>
            <p:ph type="subTitle" idx="1"/>
          </p:nvPr>
        </p:nvSpPr>
        <p:spPr>
          <a:xfrm>
            <a:off x="5555556" y="4402078"/>
            <a:ext cx="3588444" cy="1218473"/>
          </a:xfrm>
          <a:prstGeom prst="rect">
            <a:avLst/>
          </a:prstGeom>
        </p:spPr>
        <p:txBody>
          <a:bodyPr spcFirstLastPara="1" vert="horz" wrap="square" lIns="91425" tIns="91425" rIns="91425" bIns="91425" numCol="1" anchor="t" anchorCtr="0" compatLnSpc="1">
            <a:prstTxWarp prst="textNoShape">
              <a:avLst/>
            </a:prstTxWarp>
            <a:noAutofit/>
          </a:bodyPr>
          <a:lstStyle/>
          <a:p>
            <a:pPr algn="r" defTabSz="514350" rtl="1">
              <a:spcAft>
                <a:spcPts val="338"/>
              </a:spcAft>
              <a:defRPr/>
            </a:pPr>
            <a:r>
              <a:rPr lang="he-IL" sz="1400" dirty="0">
                <a:solidFill>
                  <a:schemeClr val="bg1">
                    <a:lumMod val="50000"/>
                  </a:schemeClr>
                </a:solidFill>
                <a:latin typeface="Calibri" panose="020F0502020204030204" pitchFamily="34" charset="0"/>
                <a:cs typeface="Calibri" panose="020F0502020204030204" pitchFamily="34" charset="0"/>
                <a:sym typeface="Poppins SemiBold"/>
              </a:rPr>
              <a:t>הפקולטה למנהל עסקים | התמחות מערכות מידע</a:t>
            </a:r>
          </a:p>
          <a:p>
            <a:pPr algn="r" defTabSz="514350" rtl="1">
              <a:spcAft>
                <a:spcPts val="338"/>
              </a:spcAft>
              <a:defRPr/>
            </a:pPr>
            <a:r>
              <a:rPr lang="he-IL" sz="1400" dirty="0">
                <a:solidFill>
                  <a:schemeClr val="bg1">
                    <a:lumMod val="50000"/>
                  </a:schemeClr>
                </a:solidFill>
                <a:latin typeface="Calibri" panose="020F0502020204030204" pitchFamily="34" charset="0"/>
                <a:cs typeface="Calibri" panose="020F0502020204030204" pitchFamily="34" charset="0"/>
                <a:sym typeface="Poppins SemiBold"/>
              </a:rPr>
              <a:t>המרצה: רונן בנבניסטי, אפריל  2025 </a:t>
            </a:r>
          </a:p>
          <a:p>
            <a:pPr algn="r" defTabSz="514350" rtl="1">
              <a:spcAft>
                <a:spcPts val="338"/>
              </a:spcAft>
              <a:defRPr/>
            </a:pPr>
            <a:r>
              <a:rPr lang="he-IL" sz="1400" dirty="0">
                <a:solidFill>
                  <a:schemeClr val="bg1">
                    <a:lumMod val="50000"/>
                  </a:schemeClr>
                </a:solidFill>
                <a:latin typeface="Calibri" panose="020F0502020204030204" pitchFamily="34" charset="0"/>
                <a:cs typeface="Calibri" panose="020F0502020204030204" pitchFamily="34" charset="0"/>
                <a:sym typeface="Poppins SemiBold"/>
              </a:rPr>
              <a:t>תשפ״ה, סמסטר: ב</a:t>
            </a:r>
          </a:p>
        </p:txBody>
      </p:sp>
      <p:pic>
        <p:nvPicPr>
          <p:cNvPr id="7" name="תמונה 6">
            <a:extLst>
              <a:ext uri="{FF2B5EF4-FFF2-40B4-BE49-F238E27FC236}">
                <a16:creationId xmlns:a16="http://schemas.microsoft.com/office/drawing/2014/main" id="{E05AFB93-136D-7D33-15BC-20EE49A4BED5}"/>
              </a:ext>
            </a:extLst>
          </p:cNvPr>
          <p:cNvPicPr>
            <a:picLocks noChangeAspect="1"/>
          </p:cNvPicPr>
          <p:nvPr/>
        </p:nvPicPr>
        <p:blipFill>
          <a:blip r:embed="rId3"/>
          <a:stretch>
            <a:fillRect/>
          </a:stretch>
        </p:blipFill>
        <p:spPr>
          <a:xfrm>
            <a:off x="1441433" y="4126783"/>
            <a:ext cx="6261135" cy="18290"/>
          </a:xfrm>
          <a:prstGeom prst="rect">
            <a:avLst/>
          </a:prstGeom>
        </p:spPr>
      </p:pic>
      <p:sp>
        <p:nvSpPr>
          <p:cNvPr id="2" name="Google Shape;573;p28">
            <a:extLst>
              <a:ext uri="{FF2B5EF4-FFF2-40B4-BE49-F238E27FC236}">
                <a16:creationId xmlns:a16="http://schemas.microsoft.com/office/drawing/2014/main" id="{6E7E9558-D5FD-B291-4EC9-32828793097F}"/>
              </a:ext>
            </a:extLst>
          </p:cNvPr>
          <p:cNvSpPr txBox="1">
            <a:spLocks/>
          </p:cNvSpPr>
          <p:nvPr/>
        </p:nvSpPr>
        <p:spPr>
          <a:xfrm>
            <a:off x="2735515" y="4603269"/>
            <a:ext cx="3672968" cy="12184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6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algn="ctr" defTabSz="257175" rtl="1"/>
            <a:r>
              <a:rPr lang="he-IL" sz="1400" dirty="0">
                <a:solidFill>
                  <a:schemeClr val="bg1">
                    <a:lumMod val="50000"/>
                  </a:schemeClr>
                </a:solidFill>
                <a:latin typeface="Calibri" panose="020F0502020204030204" pitchFamily="34" charset="0"/>
                <a:cs typeface="Calibri" panose="020F0502020204030204" pitchFamily="34" charset="0"/>
              </a:rPr>
              <a:t>ניהול פרויקטים</a:t>
            </a:r>
            <a:endParaRPr lang="en-IL" sz="1400" dirty="0">
              <a:solidFill>
                <a:schemeClr val="bg1">
                  <a:lumMod val="50000"/>
                </a:schemeClr>
              </a:solidFill>
              <a:latin typeface="Calibri" panose="020F0502020204030204" pitchFamily="34" charset="0"/>
              <a:cs typeface="Calibri" panose="020F0502020204030204" pitchFamily="34" charset="0"/>
            </a:endParaRPr>
          </a:p>
          <a:p>
            <a:pPr algn="ctr" defTabSz="257175" rtl="1"/>
            <a:r>
              <a:rPr lang="he-IL" sz="1400" dirty="0">
                <a:solidFill>
                  <a:schemeClr val="bg1">
                    <a:lumMod val="50000"/>
                  </a:schemeClr>
                </a:solidFill>
                <a:latin typeface="Calibri" panose="020F0502020204030204" pitchFamily="34" charset="0"/>
                <a:cs typeface="Calibri" panose="020F0502020204030204" pitchFamily="34" charset="0"/>
              </a:rPr>
              <a:t> </a:t>
            </a:r>
            <a:r>
              <a:rPr lang="en-US" sz="1400" dirty="0">
                <a:solidFill>
                  <a:schemeClr val="bg1">
                    <a:lumMod val="50000"/>
                  </a:schemeClr>
                </a:solidFill>
                <a:latin typeface="Calibri" panose="020F0502020204030204" pitchFamily="34" charset="0"/>
                <a:cs typeface="Calibri" panose="020F0502020204030204" pitchFamily="34" charset="0"/>
              </a:rPr>
              <a:t>Project Management</a:t>
            </a:r>
            <a:endParaRPr lang="en-IL" sz="1400" dirty="0">
              <a:solidFill>
                <a:schemeClr val="bg1">
                  <a:lumMod val="50000"/>
                </a:schemeClr>
              </a:solidFill>
              <a:latin typeface="Calibri" panose="020F0502020204030204" pitchFamily="34" charset="0"/>
              <a:cs typeface="Calibri" panose="020F0502020204030204" pitchFamily="34" charset="0"/>
            </a:endParaRPr>
          </a:p>
        </p:txBody>
      </p:sp>
      <p:pic>
        <p:nvPicPr>
          <p:cNvPr id="1030" name="Picture 6" descr="הקריה האקדמית אונו">
            <a:extLst>
              <a:ext uri="{FF2B5EF4-FFF2-40B4-BE49-F238E27FC236}">
                <a16:creationId xmlns:a16="http://schemas.microsoft.com/office/drawing/2014/main" id="{0EB1878B-4021-04DB-ED00-3EFFDAA8B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998" y="4306269"/>
            <a:ext cx="1438869" cy="70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18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pic>
        <p:nvPicPr>
          <p:cNvPr id="7172" name="Picture 4" descr="Quality Assurance - Slide 1">
            <a:extLst>
              <a:ext uri="{FF2B5EF4-FFF2-40B4-BE49-F238E27FC236}">
                <a16:creationId xmlns:a16="http://schemas.microsoft.com/office/drawing/2014/main" id="{D4FA3D65-F856-4A87-9293-0D02E2E8D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30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2" name="חץ: למטה 1">
            <a:extLst>
              <a:ext uri="{FF2B5EF4-FFF2-40B4-BE49-F238E27FC236}">
                <a16:creationId xmlns:a16="http://schemas.microsoft.com/office/drawing/2014/main" id="{E9690E5C-309C-4FE1-ABE2-D9D31B5471B3}"/>
              </a:ext>
            </a:extLst>
          </p:cNvPr>
          <p:cNvSpPr/>
          <p:nvPr/>
        </p:nvSpPr>
        <p:spPr bwMode="auto">
          <a:xfrm>
            <a:off x="8001000" y="2514600"/>
            <a:ext cx="457200" cy="914400"/>
          </a:xfrm>
          <a:prstGeom prst="downArrow">
            <a:avLst/>
          </a:prstGeom>
          <a:no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eriod"/>
              <a:tabLst/>
            </a:pPr>
            <a:endParaRPr kumimoji="0" lang="he-IL" sz="1600" b="0" i="0" u="none" strike="noStrike" cap="none" normalizeH="0" baseline="0">
              <a:ln>
                <a:noFill/>
              </a:ln>
              <a:solidFill>
                <a:schemeClr val="tx1"/>
              </a:solidFill>
              <a:effectLst/>
              <a:latin typeface="Arial" charset="0"/>
              <a:cs typeface="Arial" charset="0"/>
            </a:endParaRPr>
          </a:p>
        </p:txBody>
      </p:sp>
      <p:pic>
        <p:nvPicPr>
          <p:cNvPr id="8196" name="Picture 4" descr="Principles of Quality Assurance - Slide 2">
            <a:extLst>
              <a:ext uri="{FF2B5EF4-FFF2-40B4-BE49-F238E27FC236}">
                <a16:creationId xmlns:a16="http://schemas.microsoft.com/office/drawing/2014/main" id="{E9EA6A7D-F73E-433E-B388-65CBCF508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05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505112"/>
            <a:ext cx="9144000" cy="352887"/>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152400" y="32551"/>
            <a:ext cx="8763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lgn="r" rtl="1">
              <a:buNone/>
            </a:pPr>
            <a:r>
              <a:rPr lang="he-IL" sz="1800" b="1" dirty="0">
                <a:solidFill>
                  <a:srgbClr val="0070C0"/>
                </a:solidFill>
              </a:rPr>
              <a:t>שלבים המרכזיים בבניית מתודולוגיית אבטחת איכות </a:t>
            </a:r>
            <a:r>
              <a:rPr lang="en-US" sz="1800" b="1" dirty="0">
                <a:solidFill>
                  <a:srgbClr val="0070C0"/>
                </a:solidFill>
              </a:rPr>
              <a:t>( QA) </a:t>
            </a:r>
            <a:r>
              <a:rPr lang="he-IL" sz="1800" b="1" dirty="0">
                <a:solidFill>
                  <a:srgbClr val="0070C0"/>
                </a:solidFill>
              </a:rPr>
              <a:t>לפרויקט</a:t>
            </a:r>
          </a:p>
        </p:txBody>
      </p:sp>
      <p:sp>
        <p:nvSpPr>
          <p:cNvPr id="4" name="Rectangle 3">
            <a:extLst>
              <a:ext uri="{FF2B5EF4-FFF2-40B4-BE49-F238E27FC236}">
                <a16:creationId xmlns:a16="http://schemas.microsoft.com/office/drawing/2014/main" id="{C5BB8147-666C-45B4-9D92-B80E4F1061A8}"/>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5" name="Rectangle 4">
            <a:extLst>
              <a:ext uri="{FF2B5EF4-FFF2-40B4-BE49-F238E27FC236}">
                <a16:creationId xmlns:a16="http://schemas.microsoft.com/office/drawing/2014/main" id="{4D7858B9-5B55-4124-B17D-895A90577EDA}"/>
              </a:ext>
            </a:extLst>
          </p:cNvPr>
          <p:cNvSpPr>
            <a:spLocks noChangeArrowheads="1"/>
          </p:cNvSpPr>
          <p:nvPr/>
        </p:nvSpPr>
        <p:spPr bwMode="auto">
          <a:xfrm>
            <a:off x="-217503" y="352887"/>
            <a:ext cx="9144000"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r" rtl="1" eaLnBrk="0" hangingPunct="0">
              <a:buFont typeface="+mj-lt"/>
              <a:buAutoNum type="arabicPeriod"/>
            </a:pPr>
            <a:endParaRPr kumimoji="0" lang="he-IL" altLang="he-IL" sz="1400" b="0" i="0" u="none" strike="noStrike" cap="none" normalizeH="0" baseline="0" dirty="0">
              <a:ln>
                <a:noFill/>
              </a:ln>
              <a:solidFill>
                <a:schemeClr val="tx1"/>
              </a:solidFill>
              <a:effectLst/>
              <a:latin typeface="Arial" panose="020B0604020202020204" pitchFamily="34" charset="0"/>
            </a:endParaRP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הגדרת מטרות האיכות</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קביעת היעדים המרכזיים שהמוצר והתהליך צריכים לעמוד בהם, בהתאם לדרישות הלקוח והארגון.</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שלב זה יוצר את הבסיס למדדים, נהלים ופעילויות שיילקחו בהמשך</a:t>
            </a:r>
            <a:r>
              <a:rPr kumimoji="0" lang="he-IL" altLang="he-IL" sz="1400" b="0" i="0" u="none" strike="noStrike" cap="none" normalizeH="0" baseline="0" dirty="0">
                <a:ln>
                  <a:noFill/>
                </a:ln>
                <a:solidFill>
                  <a:schemeClr val="tx1"/>
                </a:solidFill>
                <a:effectLst/>
                <a:latin typeface="Arial" panose="020B0604020202020204" pitchFamily="34" charset="0"/>
              </a:rPr>
              <a:t>.</a:t>
            </a: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endParaRPr kumimoji="0" lang="he-IL" altLang="he-IL" sz="1400" b="0" i="0" u="none" strike="noStrike" cap="none" normalizeH="0" baseline="0" dirty="0">
              <a:ln>
                <a:noFill/>
              </a:ln>
              <a:solidFill>
                <a:schemeClr val="tx1"/>
              </a:solidFill>
              <a:effectLst/>
              <a:latin typeface="Arial" panose="020B0604020202020204" pitchFamily="34" charset="0"/>
            </a:endParaRP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ניתוח סיכונים והגדרת נקודות כשל פוטנציאליות</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זיהוי של תרחישים אפשריים לכשלים במערכת או בתהליך הפיתוח.</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מאפשר תכנון מנגנוני בקרה מוקדמים לצמצום תקלות עתידיות</a:t>
            </a:r>
            <a:r>
              <a:rPr kumimoji="0" lang="he-IL" altLang="he-IL" sz="1400" b="0" i="0" u="none" strike="noStrike" cap="none" normalizeH="0" baseline="0" dirty="0">
                <a:ln>
                  <a:noFill/>
                </a:ln>
                <a:solidFill>
                  <a:schemeClr val="tx1"/>
                </a:solidFill>
                <a:effectLst/>
                <a:latin typeface="Arial" panose="020B0604020202020204" pitchFamily="34" charset="0"/>
              </a:rPr>
              <a:t>.</a:t>
            </a: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endParaRPr kumimoji="0" lang="he-IL" altLang="he-IL" sz="1400" b="0" i="0" u="none" strike="noStrike" cap="none" normalizeH="0" baseline="0" dirty="0">
              <a:ln>
                <a:noFill/>
              </a:ln>
              <a:solidFill>
                <a:schemeClr val="tx1"/>
              </a:solidFill>
              <a:effectLst/>
              <a:latin typeface="Arial" panose="020B0604020202020204" pitchFamily="34" charset="0"/>
            </a:endParaRP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פיתוח </a:t>
            </a:r>
            <a:r>
              <a:rPr kumimoji="0" lang="he-IL" altLang="he-IL"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תוכנית</a:t>
            </a: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אבטחת איכות (QA </a:t>
            </a:r>
            <a:r>
              <a:rPr kumimoji="0" lang="he-IL" altLang="he-IL"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Plan</a:t>
            </a: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תיעוד מסודר של נהלי העבודה, אחריות הצוותים, סטנדרטים, וכלים שישמשו בפרויקט.</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התוכנית כוללת תזמונים, תוצרים נדרשים ואופן ביצוע סקירות תקופתיות</a:t>
            </a:r>
            <a:r>
              <a:rPr kumimoji="0" lang="he-IL" altLang="he-IL" sz="1400" b="0" i="0" u="none" strike="noStrike" cap="none" normalizeH="0" baseline="0" dirty="0">
                <a:ln>
                  <a:noFill/>
                </a:ln>
                <a:solidFill>
                  <a:schemeClr val="tx1"/>
                </a:solidFill>
                <a:effectLst/>
                <a:latin typeface="Arial" panose="020B0604020202020204" pitchFamily="34" charset="0"/>
              </a:rPr>
              <a:t>.</a:t>
            </a: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endParaRPr kumimoji="0" lang="he-IL" altLang="he-IL" sz="1400" b="0" i="0" u="none" strike="noStrike" cap="none" normalizeH="0" baseline="0" dirty="0">
              <a:ln>
                <a:noFill/>
              </a:ln>
              <a:solidFill>
                <a:schemeClr val="tx1"/>
              </a:solidFill>
              <a:effectLst/>
              <a:latin typeface="Arial" panose="020B0604020202020204" pitchFamily="34" charset="0"/>
            </a:endParaRP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הטמעת נהלים וסטנדרטים בקרב הצוותים</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הדרכת הצוותים על אופן היישום של שיטות העבודה שנקבעו בתוכנית האיכות.</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ניהול שגרות בקרה ושמירה על עקביות בתהליכים לכל אורך חיי הפרויקט</a:t>
            </a:r>
            <a:r>
              <a:rPr kumimoji="0" lang="he-IL" altLang="he-IL" sz="1400" b="0" i="0" u="none" strike="noStrike" cap="none" normalizeH="0" baseline="0" dirty="0">
                <a:ln>
                  <a:noFill/>
                </a:ln>
                <a:solidFill>
                  <a:schemeClr val="tx1"/>
                </a:solidFill>
                <a:effectLst/>
                <a:latin typeface="Arial" panose="020B0604020202020204" pitchFamily="34" charset="0"/>
              </a:rPr>
              <a:t>.</a:t>
            </a: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endParaRPr kumimoji="0" lang="he-IL" altLang="he-IL" sz="1400" b="0" i="0" u="none" strike="noStrike" cap="none" normalizeH="0" baseline="0" dirty="0">
              <a:ln>
                <a:noFill/>
              </a:ln>
              <a:solidFill>
                <a:schemeClr val="tx1"/>
              </a:solidFill>
              <a:effectLst/>
              <a:latin typeface="Arial" panose="020B0604020202020204" pitchFamily="34" charset="0"/>
            </a:endParaRP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ביצוע סקירות ובקרות איכות לתהליך</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ביצוע ביקורות תהליך</a:t>
            </a:r>
            <a:r>
              <a:rPr kumimoji="0" lang="he-IL" altLang="he-IL" sz="1400" b="0" i="0" u="none" strike="noStrike" cap="none" normalizeH="0" baseline="0" dirty="0">
                <a:ln>
                  <a:noFill/>
                </a:ln>
                <a:solidFill>
                  <a:schemeClr val="tx1"/>
                </a:solidFill>
                <a:effectLst/>
                <a:latin typeface="Arial" panose="020B0604020202020204" pitchFamily="34" charset="0"/>
              </a:rPr>
              <a:t> (</a:t>
            </a:r>
            <a:r>
              <a:rPr kumimoji="0" lang="he-IL" altLang="he-IL" sz="1400" b="0" i="0" u="none" strike="noStrike" cap="none" normalizeH="0" baseline="0" dirty="0" err="1">
                <a:ln>
                  <a:noFill/>
                </a:ln>
                <a:solidFill>
                  <a:schemeClr val="tx1"/>
                </a:solidFill>
                <a:effectLst/>
                <a:latin typeface="Arial" panose="020B0604020202020204" pitchFamily="34" charset="0"/>
              </a:rPr>
              <a:t>Process</a:t>
            </a:r>
            <a:r>
              <a:rPr kumimoji="0" lang="he-IL" altLang="he-IL" sz="1400" b="0" i="0" u="none" strike="noStrike" cap="none" normalizeH="0" baseline="0" dirty="0">
                <a:ln>
                  <a:noFill/>
                </a:ln>
                <a:solidFill>
                  <a:schemeClr val="tx1"/>
                </a:solidFill>
                <a:effectLst/>
                <a:latin typeface="Arial" panose="020B0604020202020204" pitchFamily="34" charset="0"/>
              </a:rPr>
              <a:t> </a:t>
            </a:r>
            <a:r>
              <a:rPr kumimoji="0" lang="he-IL" altLang="he-IL" sz="1400" b="0" i="0" u="none" strike="noStrike" cap="none" normalizeH="0" baseline="0" dirty="0" err="1">
                <a:ln>
                  <a:noFill/>
                </a:ln>
                <a:solidFill>
                  <a:schemeClr val="tx1"/>
                </a:solidFill>
                <a:effectLst/>
                <a:latin typeface="Arial" panose="020B0604020202020204" pitchFamily="34" charset="0"/>
              </a:rPr>
              <a:t>Audits</a:t>
            </a:r>
            <a:r>
              <a:rPr kumimoji="0" lang="he-IL" altLang="he-IL" sz="1400" b="0" i="0" u="none" strike="noStrike" cap="none" normalizeH="0" baseline="0" dirty="0">
                <a:ln>
                  <a:noFill/>
                </a:ln>
                <a:solidFill>
                  <a:schemeClr val="tx1"/>
                </a:solidFill>
                <a:effectLst/>
                <a:latin typeface="Arial" panose="020B0604020202020204" pitchFamily="34" charset="0"/>
              </a:rPr>
              <a:t>), </a:t>
            </a: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סקירות תיעוד ובדיקות עמידה בנהלים.</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ניתוח ממצאים לצורך תיקון חריגות ולמידה ארגונית מתמשכת</a:t>
            </a:r>
            <a:r>
              <a:rPr kumimoji="0" lang="he-IL" altLang="he-IL" sz="1400" b="0" i="0" u="none" strike="noStrike" cap="none" normalizeH="0" baseline="0" dirty="0">
                <a:ln>
                  <a:noFill/>
                </a:ln>
                <a:solidFill>
                  <a:schemeClr val="tx1"/>
                </a:solidFill>
                <a:effectLst/>
                <a:latin typeface="Arial" panose="020B0604020202020204" pitchFamily="34" charset="0"/>
              </a:rPr>
              <a:t>.</a:t>
            </a: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endParaRPr kumimoji="0" lang="he-IL" altLang="he-IL" sz="1400" b="0" i="0" u="none" strike="noStrike" cap="none" normalizeH="0" baseline="0" dirty="0">
              <a:ln>
                <a:noFill/>
              </a:ln>
              <a:solidFill>
                <a:schemeClr val="tx1"/>
              </a:solidFill>
              <a:effectLst/>
              <a:latin typeface="Arial" panose="020B0604020202020204" pitchFamily="34" charset="0"/>
            </a:endParaRP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מדידה וניתוח של מדדי איכות</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איסוף וניתוח של מדדים כמו שיעור תקלות, זמן תיקון, איכות קוד ועוד.</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המדדים משמשים להערכת הצלחת תהליך האיכות ולשיפור עתידי</a:t>
            </a:r>
            <a:r>
              <a:rPr kumimoji="0" lang="he-IL" altLang="he-IL" sz="1400" b="0" i="0" u="none" strike="noStrike" cap="none" normalizeH="0" baseline="0" dirty="0">
                <a:ln>
                  <a:noFill/>
                </a:ln>
                <a:solidFill>
                  <a:schemeClr val="tx1"/>
                </a:solidFill>
                <a:effectLst/>
                <a:latin typeface="Arial" panose="020B0604020202020204" pitchFamily="34" charset="0"/>
              </a:rPr>
              <a:t>.</a:t>
            </a: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endParaRPr kumimoji="0" lang="he-IL" altLang="he-IL" sz="1400" b="0" i="0" u="none" strike="noStrike" cap="none" normalizeH="0" baseline="0" dirty="0">
              <a:ln>
                <a:noFill/>
              </a:ln>
              <a:solidFill>
                <a:schemeClr val="tx1"/>
              </a:solidFill>
              <a:effectLst/>
              <a:latin typeface="Arial" panose="020B0604020202020204" pitchFamily="34" charset="0"/>
            </a:endParaRPr>
          </a:p>
          <a:p>
            <a:pPr marL="342900" marR="0" lvl="0" indent="-342900" algn="r" defTabSz="914400" rtl="1" eaLnBrk="0" fontAlgn="base" latinLnBrk="0" hangingPunct="0">
              <a:lnSpc>
                <a:spcPct val="100000"/>
              </a:lnSpc>
              <a:spcBef>
                <a:spcPct val="0"/>
              </a:spcBef>
              <a:spcAft>
                <a:spcPct val="0"/>
              </a:spcAft>
              <a:buClrTx/>
              <a:buSzTx/>
              <a:buFont typeface="+mj-lt"/>
              <a:buAutoNum type="arabicPeriod"/>
              <a:tabLst/>
            </a:pPr>
            <a:r>
              <a:rPr kumimoji="0" lang="he-IL" altLang="he-IL"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שיפור מתמיד</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הטמעת תובנות ולקחים מהפרויקט לשם עדכון ושיפור מתודולוגיית </a:t>
            </a:r>
            <a:r>
              <a:rPr kumimoji="0" lang="he-IL" altLang="he-IL"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ה־</a:t>
            </a:r>
            <a:r>
              <a:rPr kumimoji="0" lang="he-IL" altLang="he-IL" sz="1400" b="0" i="0" u="none" strike="noStrike" cap="none" normalizeH="0" baseline="0" dirty="0" err="1">
                <a:ln>
                  <a:noFill/>
                </a:ln>
                <a:solidFill>
                  <a:schemeClr val="tx1"/>
                </a:solidFill>
                <a:effectLst/>
                <a:latin typeface="Arial" panose="020B0604020202020204" pitchFamily="34" charset="0"/>
              </a:rPr>
              <a:t>QA</a:t>
            </a:r>
            <a:r>
              <a:rPr kumimoji="0" lang="he-IL" altLang="he-IL" sz="1400" b="0" i="0" u="none" strike="noStrike" cap="none" normalizeH="0" baseline="0" dirty="0">
                <a:ln>
                  <a:noFill/>
                </a:ln>
                <a:solidFill>
                  <a:schemeClr val="tx1"/>
                </a:solidFill>
                <a:effectLst/>
                <a:latin typeface="Arial" panose="020B0604020202020204" pitchFamily="34" charset="0"/>
              </a:rPr>
              <a:t>.</a:t>
            </a:r>
            <a:br>
              <a:rPr kumimoji="0" lang="he-IL" altLang="he-IL" sz="1400" b="0" i="0" u="none" strike="noStrike" cap="none" normalizeH="0" baseline="0" dirty="0">
                <a:ln>
                  <a:noFill/>
                </a:ln>
                <a:solidFill>
                  <a:schemeClr val="tx1"/>
                </a:solidFill>
                <a:effectLst/>
                <a:latin typeface="Arial" panose="020B0604020202020204" pitchFamily="34" charset="0"/>
              </a:rPr>
            </a:br>
            <a:r>
              <a:rPr kumimoji="0" lang="he-IL" altLang="he-IL"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שלב זה מבטיח התאמה למציאות משתנה ולפרויקטים עתידיים</a:t>
            </a:r>
            <a:endParaRPr kumimoji="0" lang="he-IL" altLang="he-IL" sz="1400" b="0" i="0" u="none" strike="noStrike" cap="none" normalizeH="0" baseline="0" dirty="0">
              <a:ln>
                <a:noFill/>
              </a:ln>
              <a:solidFill>
                <a:schemeClr val="tx1"/>
              </a:solidFill>
              <a:effectLst/>
              <a:latin typeface="Arial" panose="020B0604020202020204" pitchFamily="34" charset="0"/>
            </a:endParaRPr>
          </a:p>
          <a:p>
            <a:pPr marL="342900" indent="-342900" algn="r" rtl="1" eaLnBrk="0" hangingPunct="0">
              <a:buFont typeface="+mj-lt"/>
              <a:buAutoNum type="arabicPeriod"/>
            </a:pPr>
            <a:endParaRPr kumimoji="0" lang="he-IL" altLang="he-IL"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33291" y="123587"/>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buNone/>
            </a:pPr>
            <a:r>
              <a:rPr lang="he-IL" sz="2400" b="1" dirty="0">
                <a:solidFill>
                  <a:srgbClr val="0070C0"/>
                </a:solidFill>
              </a:rPr>
              <a:t>QA -</a:t>
            </a:r>
            <a:r>
              <a:rPr lang="en-US" sz="2400" b="1" dirty="0">
                <a:solidFill>
                  <a:srgbClr val="0070C0"/>
                </a:solidFill>
              </a:rPr>
              <a:t>Quality Assurance</a:t>
            </a:r>
            <a:endParaRPr lang="he-IL" sz="2400" b="1" dirty="0">
              <a:solidFill>
                <a:srgbClr val="0070C0"/>
              </a:solidFill>
            </a:endParaRPr>
          </a:p>
        </p:txBody>
      </p:sp>
      <p:sp>
        <p:nvSpPr>
          <p:cNvPr id="6" name="TextBox 5"/>
          <p:cNvSpPr txBox="1"/>
          <p:nvPr/>
        </p:nvSpPr>
        <p:spPr>
          <a:xfrm>
            <a:off x="533399" y="914400"/>
            <a:ext cx="8458201" cy="2862322"/>
          </a:xfrm>
          <a:prstGeom prst="rect">
            <a:avLst/>
          </a:prstGeom>
          <a:noFill/>
        </p:spPr>
        <p:txBody>
          <a:bodyPr wrap="square" rtlCol="0">
            <a:spAutoFit/>
          </a:bodyPr>
          <a:lstStyle/>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3 מסמכים מרכזיים באים לידי ביטוי בשלב תכנון תכנית האיכות – </a:t>
            </a:r>
          </a:p>
          <a:p>
            <a:pPr algn="r" rtl="1">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1</a:t>
            </a:r>
            <a:r>
              <a:rPr lang="en-IL" sz="1800" dirty="0">
                <a:effectLst/>
                <a:latin typeface="Calibri" panose="020F0502020204030204" pitchFamily="34" charset="0"/>
                <a:ea typeface="Calibri" panose="020F0502020204030204" pitchFamily="34" charset="0"/>
                <a:cs typeface="Arial" panose="020B0604020202020204" pitchFamily="34" charset="0"/>
              </a:rPr>
              <a:t>. </a:t>
            </a:r>
            <a:r>
              <a:rPr lang="en-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Software Test Plan (ST</a:t>
            </a:r>
            <a:r>
              <a:rPr lang="he-IL" sz="1800" dirty="0" err="1">
                <a:solidFill>
                  <a:schemeClr val="accent2"/>
                </a:solidFill>
                <a:effectLst/>
                <a:latin typeface="Calibri" panose="020F0502020204030204" pitchFamily="34" charset="0"/>
                <a:ea typeface="Calibri" panose="020F0502020204030204" pitchFamily="34" charset="0"/>
                <a:cs typeface="Arial" panose="020B0604020202020204" pitchFamily="34" charset="0"/>
              </a:rPr>
              <a:t>P</a:t>
            </a:r>
            <a:r>
              <a:rPr lang="en-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a:t>
            </a:r>
            <a:r>
              <a:rPr lang="en-IL" sz="1800" dirty="0">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מסמך זה מתאר את האסטרטגיה הכוללת, המטרות, המשאבים, לוח הזמנים וההיקף של פעילויות הבדיקה. הוא משמש כמפת דרכים לתהליך הבדיקות</a:t>
            </a:r>
            <a:r>
              <a:rPr lang="en-IL" sz="1800" dirty="0">
                <a:effectLst/>
                <a:latin typeface="Calibri" panose="020F0502020204030204" pitchFamily="34" charset="0"/>
                <a:ea typeface="Calibri" panose="020F0502020204030204" pitchFamily="34" charset="0"/>
                <a:cs typeface="Arial" panose="020B0604020202020204" pitchFamily="34" charset="0"/>
              </a:rPr>
              <a:t>.</a:t>
            </a: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2</a:t>
            </a:r>
            <a:r>
              <a:rPr lang="en-IL" sz="1800" dirty="0">
                <a:effectLst/>
                <a:latin typeface="Calibri" panose="020F0502020204030204" pitchFamily="34" charset="0"/>
                <a:ea typeface="Calibri" panose="020F0502020204030204" pitchFamily="34" charset="0"/>
                <a:cs typeface="Arial" panose="020B0604020202020204" pitchFamily="34" charset="0"/>
              </a:rPr>
              <a:t>. </a:t>
            </a:r>
            <a:r>
              <a:rPr lang="en-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Software Test Design (STD</a:t>
            </a:r>
            <a:r>
              <a:rPr lang="en-IL" sz="1800" dirty="0">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מסמך זה כולל מידע מפורט על הבדיקות הספציפיות שיבוצעו. הוא מפרט מקרי בדיקה, תנאי בדיקה, תוצאות צפויות וקריטריונים להצלחה או כשל</a:t>
            </a:r>
            <a:r>
              <a:rPr lang="en-IL" sz="1800" dirty="0">
                <a:effectLst/>
                <a:latin typeface="Calibri" panose="020F0502020204030204" pitchFamily="34" charset="0"/>
                <a:ea typeface="Calibri" panose="020F0502020204030204" pitchFamily="34" charset="0"/>
                <a:cs typeface="Arial" panose="020B0604020202020204" pitchFamily="34" charset="0"/>
              </a:rPr>
              <a:t>.</a:t>
            </a: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3</a:t>
            </a:r>
            <a:r>
              <a:rPr lang="en-IL" sz="1800" dirty="0">
                <a:effectLst/>
                <a:latin typeface="Calibri" panose="020F0502020204030204" pitchFamily="34" charset="0"/>
                <a:ea typeface="Calibri" panose="020F0502020204030204" pitchFamily="34" charset="0"/>
                <a:cs typeface="Arial" panose="020B0604020202020204" pitchFamily="34" charset="0"/>
              </a:rPr>
              <a:t>. </a:t>
            </a:r>
            <a:r>
              <a:rPr lang="en-IL" sz="1800" dirty="0">
                <a:effectLst/>
                <a:latin typeface="Arial" panose="020B0604020202020204" pitchFamily="34" charset="0"/>
                <a:ea typeface="Calibri" panose="020F0502020204030204" pitchFamily="34" charset="0"/>
                <a:cs typeface="Arial" panose="020B0604020202020204" pitchFamily="34" charset="0"/>
              </a:rPr>
              <a:t> </a:t>
            </a:r>
            <a:r>
              <a:rPr lang="en-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Test Procedure Specification</a:t>
            </a:r>
            <a:r>
              <a:rPr lang="en-IL" sz="1800" dirty="0">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מסמך זה מתאר את סדר הביצוע של מקרי הבדיקה ושלבי הביצוע לכל בדיקה</a:t>
            </a:r>
            <a:r>
              <a:rPr lang="en-IL" sz="1800" dirty="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105865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ChangeArrowheads="1"/>
          </p:cNvSpPr>
          <p:nvPr/>
        </p:nvSpPr>
        <p:spPr bwMode="auto">
          <a:xfrm>
            <a:off x="140563" y="256375"/>
            <a:ext cx="8763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lgn="ctr" rtl="1">
              <a:buNone/>
            </a:pPr>
            <a:r>
              <a:rPr lang="he-IL" sz="1800" b="1" dirty="0">
                <a:solidFill>
                  <a:srgbClr val="0070C0"/>
                </a:solidFill>
              </a:rPr>
              <a:t>הדגמת שלבי בניית מתודולוגיית אבטחת איכות</a:t>
            </a:r>
            <a:r>
              <a:rPr lang="en-US" sz="1800" b="1" dirty="0">
                <a:solidFill>
                  <a:srgbClr val="0070C0"/>
                </a:solidFill>
              </a:rPr>
              <a:t> (QA) </a:t>
            </a:r>
            <a:r>
              <a:rPr lang="he-IL" sz="1800" b="1" dirty="0">
                <a:solidFill>
                  <a:srgbClr val="0070C0"/>
                </a:solidFill>
              </a:rPr>
              <a:t>לפרויקט </a:t>
            </a:r>
          </a:p>
          <a:p>
            <a:pPr algn="ctr" rtl="1">
              <a:buNone/>
            </a:pPr>
            <a:r>
              <a:rPr lang="he-IL" sz="1800" b="1" dirty="0">
                <a:solidFill>
                  <a:srgbClr val="0070C0"/>
                </a:solidFill>
              </a:rPr>
              <a:t>פיתוח אתר מסחר מקוון </a:t>
            </a:r>
            <a:r>
              <a:rPr lang="en-US" sz="1800" b="1" dirty="0">
                <a:solidFill>
                  <a:srgbClr val="0070C0"/>
                </a:solidFill>
              </a:rPr>
              <a:t>Commerce </a:t>
            </a:r>
            <a:r>
              <a:rPr lang="he-IL" sz="1800" b="1" dirty="0">
                <a:solidFill>
                  <a:srgbClr val="0070C0"/>
                </a:solidFill>
              </a:rPr>
              <a:t>- </a:t>
            </a:r>
            <a:r>
              <a:rPr lang="en-US" sz="1800" b="1" dirty="0">
                <a:solidFill>
                  <a:srgbClr val="0070C0"/>
                </a:solidFill>
              </a:rPr>
              <a:t>E</a:t>
            </a:r>
          </a:p>
        </p:txBody>
      </p:sp>
      <p:sp>
        <p:nvSpPr>
          <p:cNvPr id="4" name="Rectangle 3">
            <a:extLst>
              <a:ext uri="{FF2B5EF4-FFF2-40B4-BE49-F238E27FC236}">
                <a16:creationId xmlns:a16="http://schemas.microsoft.com/office/drawing/2014/main" id="{C5BB8147-666C-45B4-9D92-B80E4F1061A8}"/>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5" name="Rectangle 4">
            <a:extLst>
              <a:ext uri="{FF2B5EF4-FFF2-40B4-BE49-F238E27FC236}">
                <a16:creationId xmlns:a16="http://schemas.microsoft.com/office/drawing/2014/main" id="{4D7858B9-5B55-4124-B17D-895A90577EDA}"/>
              </a:ext>
            </a:extLst>
          </p:cNvPr>
          <p:cNvSpPr>
            <a:spLocks noChangeArrowheads="1"/>
          </p:cNvSpPr>
          <p:nvPr/>
        </p:nvSpPr>
        <p:spPr bwMode="auto">
          <a:xfrm>
            <a:off x="-250055" y="948690"/>
            <a:ext cx="91440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r" rtl="1">
              <a:buFont typeface="+mj-lt"/>
              <a:buAutoNum type="arabicPeriod"/>
            </a:pPr>
            <a:r>
              <a:rPr lang="he-IL" sz="1400" b="1" dirty="0"/>
              <a:t>הגדרת מטרות האיכות</a:t>
            </a:r>
            <a:br>
              <a:rPr lang="en-US" sz="1400" dirty="0"/>
            </a:br>
            <a:r>
              <a:rPr lang="he-IL" sz="1400" dirty="0"/>
              <a:t>זמינות של 99.9%, חוויית משתמש חלקה, עמידה בתקני אבטחת מידע</a:t>
            </a:r>
            <a:r>
              <a:rPr lang="en-US" sz="1400" dirty="0"/>
              <a:t> (</a:t>
            </a:r>
            <a:r>
              <a:rPr lang="he-IL" sz="1400" dirty="0"/>
              <a:t>כגון</a:t>
            </a:r>
            <a:r>
              <a:rPr lang="en-US" sz="1400" dirty="0"/>
              <a:t> PCI-DSS).</a:t>
            </a:r>
            <a:br>
              <a:rPr lang="en-US" sz="1400" dirty="0"/>
            </a:br>
            <a:r>
              <a:rPr lang="he-IL" sz="1400" dirty="0"/>
              <a:t>המטרות כוללות גם מניעת תקלות קריטיות בקופה ובמנגנון התשלום</a:t>
            </a:r>
            <a:r>
              <a:rPr lang="en-US" sz="1400" dirty="0"/>
              <a:t>.</a:t>
            </a:r>
            <a:endParaRPr lang="he-IL" sz="1400" dirty="0"/>
          </a:p>
          <a:p>
            <a:pPr marL="342900" lvl="0" indent="-342900" algn="r" rtl="1">
              <a:buFont typeface="+mj-lt"/>
              <a:buAutoNum type="arabicPeriod"/>
            </a:pPr>
            <a:endParaRPr lang="en-US" sz="1400" dirty="0"/>
          </a:p>
          <a:p>
            <a:pPr marL="342900" lvl="0" indent="-342900" algn="r" rtl="1">
              <a:buFont typeface="+mj-lt"/>
              <a:buAutoNum type="arabicPeriod"/>
            </a:pPr>
            <a:r>
              <a:rPr lang="he-IL" sz="1400" b="1" dirty="0"/>
              <a:t>ניתוח סיכונים והגדרת נקודות כשל פוטנציאליות</a:t>
            </a:r>
            <a:br>
              <a:rPr lang="en-US" sz="1400" dirty="0"/>
            </a:br>
            <a:r>
              <a:rPr lang="he-IL" sz="1400" dirty="0"/>
              <a:t>זיהוי סיכונים : קריסת מערכת בעומס, תקלות בעת ביצוע רכישה, פרצות אבטחה בפרטי לקוחות</a:t>
            </a:r>
            <a:r>
              <a:rPr lang="en-US" sz="1400" dirty="0"/>
              <a:t>.</a:t>
            </a:r>
            <a:br>
              <a:rPr lang="en-US" sz="1400" dirty="0"/>
            </a:br>
            <a:r>
              <a:rPr lang="he-IL" sz="1400" dirty="0"/>
              <a:t>כל סיכון מקבל הערכה לפי חומרה, סבירות ופעולות מנע</a:t>
            </a:r>
            <a:r>
              <a:rPr lang="en-US" sz="1400" dirty="0"/>
              <a:t>.</a:t>
            </a:r>
            <a:endParaRPr lang="he-IL" sz="1400" dirty="0"/>
          </a:p>
          <a:p>
            <a:pPr marL="342900" lvl="0" indent="-342900" algn="r" rtl="1">
              <a:buFont typeface="+mj-lt"/>
              <a:buAutoNum type="arabicPeriod"/>
            </a:pPr>
            <a:endParaRPr lang="en-US" sz="1400" dirty="0"/>
          </a:p>
          <a:p>
            <a:pPr marL="342900" lvl="0" indent="-342900" algn="r" rtl="1">
              <a:buFont typeface="+mj-lt"/>
              <a:buAutoNum type="arabicPeriod"/>
            </a:pPr>
            <a:r>
              <a:rPr lang="he-IL" sz="1400" b="1" dirty="0"/>
              <a:t>פיתוח </a:t>
            </a:r>
            <a:r>
              <a:rPr lang="he-IL" sz="1400" b="1" dirty="0" err="1"/>
              <a:t>תוכנית</a:t>
            </a:r>
            <a:r>
              <a:rPr lang="he-IL" sz="1400" b="1" dirty="0"/>
              <a:t> אבטחת איכות</a:t>
            </a:r>
            <a:r>
              <a:rPr lang="en-US" sz="1400" b="1" dirty="0"/>
              <a:t> (QA Plan) </a:t>
            </a:r>
            <a:br>
              <a:rPr lang="en-US" sz="1400" dirty="0"/>
            </a:br>
            <a:r>
              <a:rPr lang="he-IL" sz="1400" dirty="0"/>
              <a:t>הגדרת נהלים לבדיקות תוכנה, סקירות קוד, שימוש בכלי</a:t>
            </a:r>
            <a:r>
              <a:rPr lang="en-US" sz="1400" dirty="0"/>
              <a:t> CI/CD, </a:t>
            </a:r>
            <a:r>
              <a:rPr lang="he-IL" sz="1400" dirty="0"/>
              <a:t>ותהליך אישור לגרסאות</a:t>
            </a:r>
            <a:r>
              <a:rPr lang="en-US" sz="1400" dirty="0"/>
              <a:t>.</a:t>
            </a:r>
            <a:br>
              <a:rPr lang="en-US" sz="1400" dirty="0"/>
            </a:br>
            <a:r>
              <a:rPr lang="he-IL" sz="1400" dirty="0"/>
              <a:t>הגדרת שלבי בקרה לפי אבני דרך בפרויקט </a:t>
            </a:r>
            <a:r>
              <a:rPr lang="en-US" sz="1400" dirty="0"/>
              <a:t>:</a:t>
            </a:r>
            <a:r>
              <a:rPr lang="he-IL" sz="1400" dirty="0"/>
              <a:t>שלב</a:t>
            </a:r>
            <a:r>
              <a:rPr lang="en-US" sz="1400" dirty="0"/>
              <a:t> MVP, </a:t>
            </a:r>
            <a:r>
              <a:rPr lang="he-IL" sz="1400" dirty="0"/>
              <a:t>שלב השקה, גרסאות עדכון</a:t>
            </a:r>
          </a:p>
          <a:p>
            <a:pPr marL="342900" lvl="0" indent="-342900" algn="r" rtl="1">
              <a:buFont typeface="+mj-lt"/>
              <a:buAutoNum type="arabicPeriod"/>
            </a:pPr>
            <a:endParaRPr lang="en-US" sz="1400" dirty="0"/>
          </a:p>
          <a:p>
            <a:pPr marL="342900" lvl="0" indent="-342900" algn="r" rtl="1">
              <a:buFont typeface="+mj-lt"/>
              <a:buAutoNum type="arabicPeriod"/>
            </a:pPr>
            <a:r>
              <a:rPr lang="he-IL" sz="1400" b="1" dirty="0"/>
              <a:t>הטמעת נהלים וסטנדרטים בקרב הצוותים</a:t>
            </a:r>
            <a:br>
              <a:rPr lang="en-US" sz="1400" dirty="0"/>
            </a:br>
            <a:r>
              <a:rPr lang="he-IL" sz="1400" dirty="0"/>
              <a:t>הכשרת צוות הפיתוח בשימוש ב־</a:t>
            </a:r>
            <a:r>
              <a:rPr lang="en-US" sz="1400" dirty="0"/>
              <a:t>Git, </a:t>
            </a:r>
            <a:r>
              <a:rPr lang="he-IL" sz="1400" dirty="0"/>
              <a:t>בדיקות אוטומטיות, ולפי תקני</a:t>
            </a:r>
            <a:r>
              <a:rPr lang="en-US" sz="1400" dirty="0"/>
              <a:t> WCAG </a:t>
            </a:r>
            <a:r>
              <a:rPr lang="he-IL" sz="1400" dirty="0"/>
              <a:t>לנגישות אתרים</a:t>
            </a:r>
            <a:r>
              <a:rPr lang="en-US" sz="1400" dirty="0"/>
              <a:t>.</a:t>
            </a:r>
            <a:r>
              <a:rPr lang="he-IL" sz="1400" dirty="0"/>
              <a:t>צוות ה־</a:t>
            </a:r>
            <a:r>
              <a:rPr lang="en-US" sz="1400" dirty="0"/>
              <a:t>QA  </a:t>
            </a:r>
            <a:r>
              <a:rPr lang="he-IL" sz="1400" dirty="0"/>
              <a:t>מוודא שכל תכולת הפיתוח עומדת בסטנדרטים שהוגדרו מראש</a:t>
            </a:r>
            <a:r>
              <a:rPr lang="en-US" sz="1400" dirty="0"/>
              <a:t>.</a:t>
            </a:r>
            <a:endParaRPr lang="he-IL" sz="1400" dirty="0"/>
          </a:p>
          <a:p>
            <a:pPr marL="342900" lvl="0" indent="-342900" algn="r" rtl="1">
              <a:buFont typeface="+mj-lt"/>
              <a:buAutoNum type="arabicPeriod"/>
            </a:pPr>
            <a:endParaRPr lang="en-US" sz="1400" dirty="0"/>
          </a:p>
          <a:p>
            <a:pPr marL="342900" lvl="0" indent="-342900" algn="r" rtl="1">
              <a:buFont typeface="+mj-lt"/>
              <a:buAutoNum type="arabicPeriod"/>
            </a:pPr>
            <a:r>
              <a:rPr lang="he-IL" sz="1400" b="1" dirty="0"/>
              <a:t>ביצוע סקירות ובקרות לתהליך האיכות </a:t>
            </a:r>
            <a:br>
              <a:rPr lang="en-US" sz="1400" dirty="0"/>
            </a:br>
            <a:r>
              <a:rPr lang="he-IL" sz="1400" dirty="0"/>
              <a:t>סקירות קוד קבוצתיות</a:t>
            </a:r>
            <a:r>
              <a:rPr lang="en-US" sz="1400" dirty="0"/>
              <a:t> (Code Reviews), </a:t>
            </a:r>
            <a:r>
              <a:rPr lang="he-IL" sz="1400" dirty="0"/>
              <a:t>בדיקות עמידה בדרישות משתמש, מעקב אחר משימות ה - </a:t>
            </a:r>
            <a:r>
              <a:rPr lang="en-US" sz="1400" dirty="0"/>
              <a:t> QA</a:t>
            </a:r>
            <a:r>
              <a:rPr lang="he-IL" sz="1400" dirty="0"/>
              <a:t>מתקיימות בדיקות תקופתיות לניהול התצורה, הקוד והתיעוד</a:t>
            </a:r>
            <a:r>
              <a:rPr lang="en-US" sz="1400" dirty="0"/>
              <a:t>.</a:t>
            </a:r>
            <a:endParaRPr lang="he-IL" sz="1400" dirty="0"/>
          </a:p>
          <a:p>
            <a:pPr marL="342900" lvl="0" indent="-342900" algn="r" rtl="1">
              <a:buFont typeface="+mj-lt"/>
              <a:buAutoNum type="arabicPeriod"/>
            </a:pPr>
            <a:endParaRPr lang="en-US" sz="1400" dirty="0"/>
          </a:p>
          <a:p>
            <a:pPr marL="342900" lvl="0" indent="-342900" algn="r" rtl="1">
              <a:buFont typeface="+mj-lt"/>
              <a:buAutoNum type="arabicPeriod"/>
            </a:pPr>
            <a:r>
              <a:rPr lang="he-IL" sz="1400" b="1" dirty="0"/>
              <a:t>מדידה וניתוח של מדדי איכות</a:t>
            </a:r>
            <a:endParaRPr lang="en-US" sz="1400" dirty="0"/>
          </a:p>
          <a:p>
            <a:pPr lvl="1" algn="r" rtl="1">
              <a:buNone/>
            </a:pPr>
            <a:r>
              <a:rPr lang="he-IL" sz="1400" dirty="0"/>
              <a:t>זמן ממוצע לתיקון באגים, אחוז הצלחה בבדיקות רגרסיה, זמינות האתר בזמן אמת</a:t>
            </a:r>
            <a:r>
              <a:rPr lang="en-US" sz="1400" dirty="0"/>
              <a:t>.</a:t>
            </a:r>
            <a:br>
              <a:rPr lang="en-US" sz="1400" dirty="0"/>
            </a:br>
            <a:r>
              <a:rPr lang="he-IL" sz="1400" dirty="0"/>
              <a:t>הדו"חות מוצגים </a:t>
            </a:r>
            <a:r>
              <a:rPr lang="he-IL" sz="1400" dirty="0" err="1"/>
              <a:t>בדשבורד</a:t>
            </a:r>
            <a:r>
              <a:rPr lang="he-IL" sz="1400" dirty="0"/>
              <a:t> ניהולי ומעודכנים כל </a:t>
            </a:r>
            <a:r>
              <a:rPr lang="en-US" sz="1400" dirty="0"/>
              <a:t> Sprint</a:t>
            </a:r>
            <a:r>
              <a:rPr lang="he-IL" sz="1400" dirty="0"/>
              <a:t> </a:t>
            </a:r>
          </a:p>
          <a:p>
            <a:pPr marL="342900" lvl="0" indent="-342900" algn="r" rtl="1">
              <a:buFont typeface="+mj-lt"/>
              <a:buAutoNum type="arabicPeriod"/>
            </a:pPr>
            <a:endParaRPr lang="en-US" sz="1400" dirty="0"/>
          </a:p>
          <a:p>
            <a:pPr marL="342900" lvl="0" indent="-342900" algn="r" rtl="1">
              <a:buFont typeface="+mj-lt"/>
              <a:buAutoNum type="arabicPeriod"/>
            </a:pPr>
            <a:r>
              <a:rPr lang="he-IL" sz="1400" b="1" dirty="0"/>
              <a:t>שיפור מתמיד</a:t>
            </a:r>
            <a:br>
              <a:rPr lang="en-US" sz="1400" dirty="0"/>
            </a:br>
            <a:r>
              <a:rPr lang="he-IL" sz="1400" dirty="0"/>
              <a:t>תחקור תקלות שעלו בגרסה חיה והסקת מסקנות לשיפור בדיקות טרם ההפצה</a:t>
            </a:r>
            <a:r>
              <a:rPr lang="en-US" sz="1400" dirty="0"/>
              <a:t>.</a:t>
            </a:r>
            <a:br>
              <a:rPr lang="en-US" sz="1400" dirty="0"/>
            </a:br>
            <a:r>
              <a:rPr lang="he-IL" sz="1400" dirty="0"/>
              <a:t>התאמת תהליך ה־</a:t>
            </a:r>
            <a:r>
              <a:rPr lang="en-US" sz="1400" dirty="0"/>
              <a:t>QA </a:t>
            </a:r>
            <a:r>
              <a:rPr lang="he-IL" sz="1400" dirty="0"/>
              <a:t> להוספת פיצ'רים עתידיים כמו המלצות מוצר או סל קניות דינמי</a:t>
            </a:r>
            <a:r>
              <a:rPr lang="en-US" sz="1400" dirty="0"/>
              <a:t>.</a:t>
            </a:r>
          </a:p>
        </p:txBody>
      </p:sp>
    </p:spTree>
    <p:extLst>
      <p:ext uri="{BB962C8B-B14F-4D97-AF65-F5344CB8AC3E}">
        <p14:creationId xmlns:p14="http://schemas.microsoft.com/office/powerpoint/2010/main" val="397429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1371600"/>
            <a:ext cx="9144000" cy="1447800"/>
          </a:xfrm>
          <a:prstGeom prst="rect">
            <a:avLst/>
          </a:prstGeom>
          <a:solidFill>
            <a:srgbClr val="FFFF99"/>
          </a:solidFill>
          <a:ln w="9525">
            <a:noFill/>
            <a:miter lim="800000"/>
            <a:headEnd/>
            <a:tailEnd/>
          </a:ln>
          <a:effectLst/>
        </p:spPr>
        <p:txBody>
          <a:bodyPr wrap="none" anchor="ctr"/>
          <a:lstStyle/>
          <a:p>
            <a:pPr algn="ctr">
              <a:buFontTx/>
              <a:buNone/>
            </a:pPr>
            <a:r>
              <a:rPr lang="en-US" sz="4800" b="1" dirty="0">
                <a:latin typeface="Tahoma" pitchFamily="34" charset="0"/>
              </a:rPr>
              <a:t>QC</a:t>
            </a:r>
            <a:r>
              <a:rPr lang="en-US" sz="4800" dirty="0">
                <a:latin typeface="Tahoma" pitchFamily="34" charset="0"/>
              </a:rPr>
              <a:t> - </a:t>
            </a:r>
            <a:r>
              <a:rPr lang="en-US" sz="4800" b="1" dirty="0"/>
              <a:t>Quality Control</a:t>
            </a:r>
          </a:p>
          <a:p>
            <a:pPr algn="ctr">
              <a:buFontTx/>
              <a:buNone/>
            </a:pPr>
            <a:r>
              <a:rPr lang="he-IL" sz="4800" b="1" dirty="0"/>
              <a:t>בקרת איכות</a:t>
            </a:r>
            <a:endParaRPr lang="en-US" sz="4800" b="1" dirty="0"/>
          </a:p>
        </p:txBody>
      </p:sp>
      <p:sp>
        <p:nvSpPr>
          <p:cNvPr id="5" name="Rectangle 3"/>
          <p:cNvSpPr>
            <a:spLocks noChangeArrowheads="1"/>
          </p:cNvSpPr>
          <p:nvPr/>
        </p:nvSpPr>
        <p:spPr bwMode="auto">
          <a:xfrm>
            <a:off x="0" y="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buFontTx/>
              <a:buNone/>
            </a:pPr>
            <a:endParaRPr lang="en-US" sz="1800" dirty="0">
              <a:latin typeface="Tahoma" pitchFamily="34" charset="0"/>
            </a:endParaRPr>
          </a:p>
        </p:txBody>
      </p:sp>
      <p:sp>
        <p:nvSpPr>
          <p:cNvPr id="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8" name="Rectangle 6"/>
          <p:cNvSpPr>
            <a:spLocks noChangeArrowheads="1"/>
          </p:cNvSpPr>
          <p:nvPr/>
        </p:nvSpPr>
        <p:spPr bwMode="auto">
          <a:xfrm>
            <a:off x="228600" y="3124200"/>
            <a:ext cx="8763000" cy="1077218"/>
          </a:xfrm>
          <a:prstGeom prst="rect">
            <a:avLst/>
          </a:prstGeom>
          <a:noFill/>
          <a:ln w="9525" algn="ctr">
            <a:noFill/>
            <a:miter lim="800000"/>
            <a:headEnd/>
            <a:tailEnd/>
          </a:ln>
          <a:effectLst/>
        </p:spPr>
        <p:txBody>
          <a:bodyPr wrap="square">
            <a:spAutoFit/>
          </a:bodyPr>
          <a:lstStyle/>
          <a:p>
            <a:pPr algn="ctr">
              <a:buFontTx/>
              <a:buNone/>
            </a:pPr>
            <a:r>
              <a:rPr lang="he-IL" b="1" u="sng" dirty="0"/>
              <a:t>בקרת איכות </a:t>
            </a:r>
            <a:r>
              <a:rPr lang="he-IL" dirty="0"/>
              <a:t>היא מכלול הפעילויות והבדיקות </a:t>
            </a:r>
            <a:r>
              <a:rPr lang="he-IL" b="1" u="sng" dirty="0"/>
              <a:t>שמבוצעות</a:t>
            </a:r>
            <a:r>
              <a:rPr lang="he-IL" dirty="0"/>
              <a:t> בפועל על מוצרי הביניים (פיילוט , אב טיפוס , גרסת בטא ) או על המוצר הסופי, במטרה לזהות פגמים ולוודא שהמוצר עומד בדרישות האיכות.</a:t>
            </a:r>
          </a:p>
          <a:p>
            <a:pPr algn="ctr">
              <a:buFontTx/>
              <a:buNone/>
            </a:pPr>
            <a:r>
              <a:rPr lang="he-IL" dirty="0"/>
              <a:t>בקרת איכות עוסקת </a:t>
            </a:r>
            <a:r>
              <a:rPr lang="he-IL" b="1" u="sng" dirty="0"/>
              <a:t>בזיהוי ותיקון </a:t>
            </a:r>
            <a:r>
              <a:rPr lang="he-IL" dirty="0"/>
              <a:t>תקלות בתוצרי הפרויקט, ומתבצעת בדרך כלל לאחר שלבי הפיתוח, באמצעות בדיקות תוכנה שונות כגון בדיקות יחידה, בדיקות אינטגרציה ובדיקות מערכת</a:t>
            </a:r>
            <a:endParaRPr lang="he-IL" i="1" dirty="0"/>
          </a:p>
        </p:txBody>
      </p:sp>
    </p:spTree>
    <p:extLst>
      <p:ext uri="{BB962C8B-B14F-4D97-AF65-F5344CB8AC3E}">
        <p14:creationId xmlns:p14="http://schemas.microsoft.com/office/powerpoint/2010/main" val="136917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3603" name="Rectangle 3"/>
          <p:cNvSpPr>
            <a:spLocks noChangeArrowheads="1"/>
          </p:cNvSpPr>
          <p:nvPr/>
        </p:nvSpPr>
        <p:spPr bwMode="auto">
          <a:xfrm>
            <a:off x="0" y="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buNone/>
            </a:pPr>
            <a:r>
              <a:rPr lang="en-US" sz="3600" b="1" dirty="0">
                <a:solidFill>
                  <a:srgbClr val="0070C0"/>
                </a:solidFill>
              </a:rPr>
              <a:t>Quality Control</a:t>
            </a:r>
            <a:endParaRPr lang="he-IL" sz="3600" b="1" dirty="0">
              <a:solidFill>
                <a:srgbClr val="0070C0"/>
              </a:solidFill>
            </a:endParaRPr>
          </a:p>
        </p:txBody>
      </p:sp>
      <p:pic>
        <p:nvPicPr>
          <p:cNvPr id="7170" name="Picture 2" descr="Quality Engineering - Slide 1">
            <a:extLst>
              <a:ext uri="{FF2B5EF4-FFF2-40B4-BE49-F238E27FC236}">
                <a16:creationId xmlns:a16="http://schemas.microsoft.com/office/drawing/2014/main" id="{53595E6A-F0A0-4530-9B09-AD35C7E16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חץ: למטה 1">
            <a:extLst>
              <a:ext uri="{FF2B5EF4-FFF2-40B4-BE49-F238E27FC236}">
                <a16:creationId xmlns:a16="http://schemas.microsoft.com/office/drawing/2014/main" id="{E9690E5C-309C-4FE1-ABE2-D9D31B5471B3}"/>
              </a:ext>
            </a:extLst>
          </p:cNvPr>
          <p:cNvSpPr/>
          <p:nvPr/>
        </p:nvSpPr>
        <p:spPr bwMode="auto">
          <a:xfrm>
            <a:off x="8001000" y="2514600"/>
            <a:ext cx="457200" cy="914400"/>
          </a:xfrm>
          <a:prstGeom prst="downArrow">
            <a:avLst/>
          </a:prstGeom>
          <a:no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eriod"/>
              <a:tabLst/>
            </a:pPr>
            <a:endParaRPr kumimoji="0" lang="he-IL" sz="1600" b="0" i="0" u="none" strike="noStrike" cap="none" normalizeH="0" baseline="0">
              <a:ln>
                <a:noFill/>
              </a:ln>
              <a:solidFill>
                <a:schemeClr val="tx1"/>
              </a:solidFill>
              <a:effectLst/>
              <a:latin typeface="Arial" charset="0"/>
              <a:cs typeface="Arial" charset="0"/>
            </a:endParaRPr>
          </a:p>
        </p:txBody>
      </p:sp>
      <p:sp>
        <p:nvSpPr>
          <p:cNvPr id="3" name="חץ: למטה 2">
            <a:extLst>
              <a:ext uri="{FF2B5EF4-FFF2-40B4-BE49-F238E27FC236}">
                <a16:creationId xmlns:a16="http://schemas.microsoft.com/office/drawing/2014/main" id="{E47A906B-38BC-4265-A91E-DD1186C64021}"/>
              </a:ext>
            </a:extLst>
          </p:cNvPr>
          <p:cNvSpPr/>
          <p:nvPr/>
        </p:nvSpPr>
        <p:spPr bwMode="auto">
          <a:xfrm rot="1934084">
            <a:off x="7800870" y="2204924"/>
            <a:ext cx="685800" cy="1447800"/>
          </a:xfrm>
          <a:prstGeom prst="downArrow">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eriod"/>
              <a:tabLst/>
            </a:pPr>
            <a:endParaRPr kumimoji="0" lang="he-IL" sz="1600" b="0" i="0" u="none" strike="noStrike" cap="none" normalizeH="0" baseline="0">
              <a:ln>
                <a:noFill/>
              </a:ln>
              <a:solidFill>
                <a:schemeClr val="tx1"/>
              </a:solidFill>
              <a:effectLst/>
              <a:latin typeface="Arial" charset="0"/>
              <a:cs typeface="Arial" charset="0"/>
            </a:endParaRPr>
          </a:p>
        </p:txBody>
      </p:sp>
      <p:sp>
        <p:nvSpPr>
          <p:cNvPr id="4" name="מלבן 3">
            <a:extLst>
              <a:ext uri="{FF2B5EF4-FFF2-40B4-BE49-F238E27FC236}">
                <a16:creationId xmlns:a16="http://schemas.microsoft.com/office/drawing/2014/main" id="{8D4ECAAF-A5EB-4DE0-B2CC-DEA09BBB01A5}"/>
              </a:ext>
            </a:extLst>
          </p:cNvPr>
          <p:cNvSpPr/>
          <p:nvPr/>
        </p:nvSpPr>
        <p:spPr>
          <a:xfrm>
            <a:off x="7629630" y="1657710"/>
            <a:ext cx="1514370" cy="584775"/>
          </a:xfrm>
          <a:prstGeom prst="rect">
            <a:avLst/>
          </a:prstGeom>
        </p:spPr>
        <p:txBody>
          <a:bodyPr wrap="square">
            <a:spAutoFit/>
          </a:bodyPr>
          <a:lstStyle/>
          <a:p>
            <a:pPr marL="342900" indent="-342900" algn="r">
              <a:buNone/>
            </a:pPr>
            <a:r>
              <a:rPr lang="he-IL" b="1" dirty="0">
                <a:solidFill>
                  <a:srgbClr val="0070C0"/>
                </a:solidFill>
              </a:rPr>
              <a:t>כאן מתחילה</a:t>
            </a:r>
          </a:p>
          <a:p>
            <a:pPr marL="342900" indent="-342900" algn="r">
              <a:buNone/>
            </a:pPr>
            <a:r>
              <a:rPr lang="he-IL" b="1" dirty="0">
                <a:solidFill>
                  <a:srgbClr val="0070C0"/>
                </a:solidFill>
              </a:rPr>
              <a:t> בקרת האיכות</a:t>
            </a:r>
          </a:p>
        </p:txBody>
      </p:sp>
    </p:spTree>
    <p:extLst>
      <p:ext uri="{BB962C8B-B14F-4D97-AF65-F5344CB8AC3E}">
        <p14:creationId xmlns:p14="http://schemas.microsoft.com/office/powerpoint/2010/main" val="109812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433434"/>
            <a:ext cx="9144000" cy="424565"/>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119109" y="-101974"/>
            <a:ext cx="8763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lgn="r" rtl="1">
              <a:buNone/>
            </a:pPr>
            <a:r>
              <a:rPr lang="he-IL" sz="1800" b="1" dirty="0">
                <a:solidFill>
                  <a:srgbClr val="0070C0"/>
                </a:solidFill>
              </a:rPr>
              <a:t>שלבים המרכזיים בביצוע בקרת איכות </a:t>
            </a:r>
            <a:r>
              <a:rPr lang="en-US" sz="1800" b="1" dirty="0">
                <a:solidFill>
                  <a:srgbClr val="0070C0"/>
                </a:solidFill>
              </a:rPr>
              <a:t>( QC) </a:t>
            </a:r>
            <a:r>
              <a:rPr lang="he-IL" sz="1800" b="1" dirty="0">
                <a:solidFill>
                  <a:srgbClr val="0070C0"/>
                </a:solidFill>
              </a:rPr>
              <a:t>לפרויקט</a:t>
            </a:r>
          </a:p>
        </p:txBody>
      </p:sp>
      <p:sp>
        <p:nvSpPr>
          <p:cNvPr id="4" name="Rectangle 3">
            <a:extLst>
              <a:ext uri="{FF2B5EF4-FFF2-40B4-BE49-F238E27FC236}">
                <a16:creationId xmlns:a16="http://schemas.microsoft.com/office/drawing/2014/main" id="{C5BB8147-666C-45B4-9D92-B80E4F1061A8}"/>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5" name="Rectangle 4">
            <a:extLst>
              <a:ext uri="{FF2B5EF4-FFF2-40B4-BE49-F238E27FC236}">
                <a16:creationId xmlns:a16="http://schemas.microsoft.com/office/drawing/2014/main" id="{4D7858B9-5B55-4124-B17D-895A90577EDA}"/>
              </a:ext>
            </a:extLst>
          </p:cNvPr>
          <p:cNvSpPr>
            <a:spLocks noChangeArrowheads="1"/>
          </p:cNvSpPr>
          <p:nvPr/>
        </p:nvSpPr>
        <p:spPr bwMode="auto">
          <a:xfrm>
            <a:off x="-266330" y="551557"/>
            <a:ext cx="91440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a:r>
              <a:rPr lang="he-IL" sz="1200" b="1" dirty="0"/>
              <a:t>1. הבנת הדרישות ופירוט תרחישי בדיקה</a:t>
            </a:r>
            <a:br>
              <a:rPr lang="he-IL" sz="1200" dirty="0"/>
            </a:br>
            <a:r>
              <a:rPr lang="he-IL" sz="1200" dirty="0"/>
              <a:t>תרגום הדרישות העסקיות והפונקציונליות לתרחישי בדיקה ברורים ומובנים.</a:t>
            </a:r>
            <a:br>
              <a:rPr lang="he-IL" sz="1200" dirty="0"/>
            </a:br>
            <a:r>
              <a:rPr lang="he-IL" sz="1200" dirty="0"/>
              <a:t>מוודא שכל רכיב תוכנה נבדק מול מה שהוגדר במסמכי הדרישות.</a:t>
            </a:r>
            <a:endParaRPr lang="en-US" sz="1200" dirty="0"/>
          </a:p>
          <a:p>
            <a:pPr algn="r" rtl="1"/>
            <a:endParaRPr lang="he-IL" sz="1200" dirty="0"/>
          </a:p>
          <a:p>
            <a:pPr algn="r" rtl="1"/>
            <a:r>
              <a:rPr lang="he-IL" sz="1200" b="1" dirty="0"/>
              <a:t>2. בניית </a:t>
            </a:r>
            <a:r>
              <a:rPr lang="he-IL" sz="1200" b="1" dirty="0" err="1"/>
              <a:t>תוכנית</a:t>
            </a:r>
            <a:r>
              <a:rPr lang="he-IL" sz="1200" b="1" dirty="0"/>
              <a:t> בדיקות (</a:t>
            </a:r>
            <a:r>
              <a:rPr lang="en-US" sz="1200" b="1" dirty="0"/>
              <a:t>Test Plan)</a:t>
            </a:r>
            <a:br>
              <a:rPr lang="en-US" sz="1200" dirty="0"/>
            </a:br>
            <a:r>
              <a:rPr lang="he-IL" sz="1200" dirty="0"/>
              <a:t>תיעוד מפורט של סוגי הבדיקות, הכלים, לוחות הזמנים ואחריות הצוותים.</a:t>
            </a:r>
            <a:br>
              <a:rPr lang="he-IL" sz="1200" dirty="0"/>
            </a:br>
            <a:r>
              <a:rPr lang="he-IL" sz="1200" dirty="0"/>
              <a:t>התוכנית כוללת חלוקה לפי שלבי הבדיקות: יחידה, אינטגרציה, מערכת וקבלה.</a:t>
            </a:r>
            <a:endParaRPr lang="en-US" sz="1200" dirty="0"/>
          </a:p>
          <a:p>
            <a:pPr algn="r" rtl="1"/>
            <a:endParaRPr lang="he-IL" sz="1200" dirty="0"/>
          </a:p>
          <a:p>
            <a:pPr algn="r" rtl="1"/>
            <a:r>
              <a:rPr lang="he-IL" sz="1200" b="1" dirty="0"/>
              <a:t>3. הקמת סביבת בדיקות מייצגת</a:t>
            </a:r>
            <a:br>
              <a:rPr lang="he-IL" sz="1200" dirty="0"/>
            </a:br>
            <a:r>
              <a:rPr lang="he-IL" sz="1200" dirty="0"/>
              <a:t>יצירת סביבה שמדמה את הסביבה </a:t>
            </a:r>
            <a:r>
              <a:rPr lang="he-IL" sz="1200" dirty="0" err="1"/>
              <a:t>האמיתית</a:t>
            </a:r>
            <a:r>
              <a:rPr lang="he-IL" sz="1200" dirty="0"/>
              <a:t> ככל האפשר – כולל נתוני אמת מדומים.</a:t>
            </a:r>
            <a:br>
              <a:rPr lang="he-IL" sz="1200" dirty="0"/>
            </a:br>
            <a:r>
              <a:rPr lang="he-IL" sz="1200" dirty="0"/>
              <a:t>מאפשרת בדיקות אמינות ומניעת הפתעות בהשקה.</a:t>
            </a:r>
            <a:endParaRPr lang="en-US" sz="1200" dirty="0"/>
          </a:p>
          <a:p>
            <a:pPr algn="r" rtl="1"/>
            <a:endParaRPr lang="he-IL" sz="1200" dirty="0"/>
          </a:p>
          <a:p>
            <a:pPr algn="r" rtl="1"/>
            <a:r>
              <a:rPr lang="he-IL" sz="1200" b="1" dirty="0"/>
              <a:t>4. הרצת בדיקות בפועל</a:t>
            </a:r>
            <a:br>
              <a:rPr lang="he-IL" sz="1200" dirty="0"/>
            </a:br>
            <a:r>
              <a:rPr lang="he-IL" sz="1200" dirty="0"/>
              <a:t>ביצוע סדרת בדיקות לפי </a:t>
            </a:r>
            <a:r>
              <a:rPr lang="he-IL" sz="1200" dirty="0" err="1"/>
              <a:t>תוכנית</a:t>
            </a:r>
            <a:r>
              <a:rPr lang="he-IL" sz="1200" dirty="0"/>
              <a:t> העבודה – ידניות ואוטומטיות.</a:t>
            </a:r>
            <a:br>
              <a:rPr lang="he-IL" sz="1200" dirty="0"/>
            </a:br>
            <a:r>
              <a:rPr lang="he-IL" sz="1200" dirty="0"/>
              <a:t>מתבצעות בדיקות פונקציונליות, רגרסיה, עומסים, אבטחה ונגישות.</a:t>
            </a:r>
            <a:endParaRPr lang="en-US" sz="1200" dirty="0"/>
          </a:p>
          <a:p>
            <a:pPr algn="r" rtl="1"/>
            <a:endParaRPr lang="he-IL" sz="1200" dirty="0"/>
          </a:p>
          <a:p>
            <a:pPr algn="r" rtl="1"/>
            <a:r>
              <a:rPr lang="he-IL" sz="1200" b="1" dirty="0"/>
              <a:t>5. זיהוי תקלות ותיעוד באגים</a:t>
            </a:r>
            <a:br>
              <a:rPr lang="he-IL" sz="1200" dirty="0"/>
            </a:br>
            <a:r>
              <a:rPr lang="he-IL" sz="1200" dirty="0"/>
              <a:t>כל תקלה </a:t>
            </a:r>
            <a:r>
              <a:rPr lang="he-IL" sz="1200" dirty="0" err="1"/>
              <a:t>שמתגלת</a:t>
            </a:r>
            <a:r>
              <a:rPr lang="he-IL" sz="1200" dirty="0"/>
              <a:t> בבדיקה מדווחת, מדורגת לפי חומרה, ומתועדת במערכת ניהול תקלות.</a:t>
            </a:r>
            <a:br>
              <a:rPr lang="he-IL" sz="1200" dirty="0"/>
            </a:br>
            <a:r>
              <a:rPr lang="he-IL" sz="1200" dirty="0"/>
              <a:t>התיעוד כולל פרטי שחזור, צילומי מסך, לוגים ופרטי סביבת הבדיקה.</a:t>
            </a:r>
            <a:endParaRPr lang="en-US" sz="1200" dirty="0"/>
          </a:p>
          <a:p>
            <a:pPr algn="r" rtl="1"/>
            <a:endParaRPr lang="he-IL" sz="1200" dirty="0"/>
          </a:p>
          <a:p>
            <a:pPr algn="r" rtl="1"/>
            <a:r>
              <a:rPr lang="he-IL" sz="1200" b="1" dirty="0"/>
              <a:t>6. תיקון תקלות וביצוע גרסה מתוקנת</a:t>
            </a:r>
            <a:br>
              <a:rPr lang="he-IL" sz="1200" dirty="0"/>
            </a:br>
            <a:r>
              <a:rPr lang="he-IL" sz="1200" dirty="0"/>
              <a:t>התקלה מועברת לצוות הפיתוח לטיפול, מתוקנת ונבדקת שוב על ידי צוות ה־</a:t>
            </a:r>
            <a:r>
              <a:rPr lang="en-US" sz="1200" dirty="0"/>
              <a:t>QC.</a:t>
            </a:r>
            <a:br>
              <a:rPr lang="en-US" sz="1200" dirty="0"/>
            </a:br>
            <a:r>
              <a:rPr lang="he-IL" sz="1200" dirty="0"/>
              <a:t>הגרסה המתוקנת נבחנת לוודא שהבאג נפתר ולא נוצרו תקלות חדשות.</a:t>
            </a:r>
            <a:endParaRPr lang="en-US" sz="1200" dirty="0"/>
          </a:p>
          <a:p>
            <a:pPr algn="r" rtl="1"/>
            <a:endParaRPr lang="he-IL" sz="1200" dirty="0"/>
          </a:p>
          <a:p>
            <a:pPr algn="r" rtl="1"/>
            <a:r>
              <a:rPr lang="he-IL" sz="1200" b="1" dirty="0"/>
              <a:t>7. אימות תיקונים ובדיקות חוזרות</a:t>
            </a:r>
            <a:br>
              <a:rPr lang="he-IL" sz="1200" dirty="0"/>
            </a:br>
            <a:r>
              <a:rPr lang="he-IL" sz="1200" dirty="0"/>
              <a:t>בוצעות בדיקות חוזרות (</a:t>
            </a:r>
            <a:r>
              <a:rPr lang="en-US" sz="1200" dirty="0"/>
              <a:t>retests) </a:t>
            </a:r>
            <a:r>
              <a:rPr lang="he-IL" sz="1200" dirty="0"/>
              <a:t> לתקלות שתוקנו, וכן בדיקות רגרסיה לאזורים סמוכים.</a:t>
            </a:r>
            <a:br>
              <a:rPr lang="he-IL" sz="1200" dirty="0"/>
            </a:br>
            <a:r>
              <a:rPr lang="he-IL" sz="1200" dirty="0"/>
              <a:t>שלב זה חשוב לשמירה על איכות כוללת ויציבות הקוד.</a:t>
            </a:r>
            <a:endParaRPr lang="en-US" sz="1200" dirty="0"/>
          </a:p>
          <a:p>
            <a:pPr algn="r" rtl="1"/>
            <a:endParaRPr lang="he-IL" sz="1200" dirty="0"/>
          </a:p>
          <a:p>
            <a:pPr algn="r" rtl="1"/>
            <a:r>
              <a:rPr lang="he-IL" sz="1200" b="1" dirty="0"/>
              <a:t>8. דו"חות סיכום והמלצות לשחרור</a:t>
            </a:r>
            <a:br>
              <a:rPr lang="he-IL" sz="1200" dirty="0"/>
            </a:br>
            <a:r>
              <a:rPr lang="he-IL" sz="1200" dirty="0"/>
              <a:t>הפקת דו"חות על סטטיסטיקות בדיקות, תקלות שנותרו פתוחות ורמת הכשירות להשקה.</a:t>
            </a:r>
            <a:br>
              <a:rPr lang="he-IL" sz="1200" dirty="0"/>
            </a:br>
            <a:r>
              <a:rPr lang="he-IL" sz="1200" dirty="0"/>
              <a:t>מגובש מסמך סופי שמציג המלצה על שחרור או דחיית גרסה.</a:t>
            </a:r>
          </a:p>
          <a:p>
            <a:pPr marL="342900" indent="-342900" algn="r" rtl="1" eaLnBrk="0" hangingPunct="0">
              <a:buFont typeface="+mj-lt"/>
              <a:buAutoNum type="arabicPeriod"/>
            </a:pPr>
            <a:endParaRPr kumimoji="0" lang="he-IL" altLang="he-I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0445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13855" y="30480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buNone/>
            </a:pPr>
            <a:r>
              <a:rPr lang="he-IL" sz="2400" b="1" dirty="0">
                <a:solidFill>
                  <a:srgbClr val="0070C0"/>
                </a:solidFill>
              </a:rPr>
              <a:t>QC -</a:t>
            </a:r>
            <a:r>
              <a:rPr lang="en-US" sz="2400" b="1" dirty="0">
                <a:solidFill>
                  <a:srgbClr val="0070C0"/>
                </a:solidFill>
              </a:rPr>
              <a:t>Quality Control</a:t>
            </a:r>
            <a:endParaRPr lang="en-US" sz="1800" dirty="0">
              <a:latin typeface="Calibri" panose="020F0502020204030204" pitchFamily="34" charset="0"/>
              <a:cs typeface="Arial" panose="020B0604020202020204" pitchFamily="34" charset="0"/>
            </a:endParaRPr>
          </a:p>
          <a:p>
            <a:pPr marL="342900" indent="-342900">
              <a:buNone/>
            </a:pPr>
            <a:endParaRPr lang="he-IL" sz="2400" b="1" dirty="0">
              <a:solidFill>
                <a:srgbClr val="0070C0"/>
              </a:solidFill>
            </a:endParaRPr>
          </a:p>
        </p:txBody>
      </p:sp>
      <p:sp>
        <p:nvSpPr>
          <p:cNvPr id="6" name="TextBox 5"/>
          <p:cNvSpPr txBox="1"/>
          <p:nvPr/>
        </p:nvSpPr>
        <p:spPr>
          <a:xfrm>
            <a:off x="457200" y="1143000"/>
            <a:ext cx="8458201" cy="3970318"/>
          </a:xfrm>
          <a:prstGeom prst="rect">
            <a:avLst/>
          </a:prstGeom>
          <a:noFill/>
        </p:spPr>
        <p:txBody>
          <a:bodyPr wrap="square" rtlCol="0">
            <a:spAutoFit/>
          </a:bodyPr>
          <a:lstStyle/>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הביטוי שלו הוא ב - 4 מסמכים המסכמים את תוצאות בדיקות האיכות -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1</a:t>
            </a:r>
            <a:r>
              <a:rPr lang="en-IL" sz="1800" dirty="0">
                <a:effectLst/>
                <a:latin typeface="Calibri" panose="020F0502020204030204" pitchFamily="34" charset="0"/>
                <a:ea typeface="Calibri" panose="020F0502020204030204" pitchFamily="34" charset="0"/>
                <a:cs typeface="Arial" panose="020B0604020202020204" pitchFamily="34" charset="0"/>
              </a:rPr>
              <a:t>.- </a:t>
            </a:r>
            <a:r>
              <a:rPr lang="en-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Test Case Specification</a:t>
            </a:r>
            <a:r>
              <a:rPr lang="en-IL" sz="1800" dirty="0">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מסמך זה מספק מידע מפורט על כל מקרה בדיקה, כולל קלטים, שלבי ביצוע ותוצאות מצופות</a:t>
            </a:r>
            <a:r>
              <a:rPr lang="en-IL" sz="1800" dirty="0">
                <a:effectLst/>
                <a:latin typeface="Calibri" panose="020F0502020204030204" pitchFamily="34" charset="0"/>
                <a:ea typeface="Calibri" panose="020F0502020204030204" pitchFamily="34" charset="0"/>
                <a:cs typeface="Arial" panose="020B0604020202020204" pitchFamily="34" charset="0"/>
              </a:rPr>
              <a:t>.</a:t>
            </a: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2</a:t>
            </a:r>
            <a:r>
              <a:rPr lang="en-IL" sz="1800" dirty="0">
                <a:effectLst/>
                <a:latin typeface="Calibri" panose="020F0502020204030204" pitchFamily="34" charset="0"/>
                <a:ea typeface="Calibri" panose="020F0502020204030204" pitchFamily="34" charset="0"/>
                <a:cs typeface="Arial" panose="020B0604020202020204" pitchFamily="34" charset="0"/>
              </a:rPr>
              <a:t>.-  </a:t>
            </a:r>
            <a:r>
              <a:rPr lang="en-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Test Log</a:t>
            </a:r>
            <a:r>
              <a:rPr lang="en-IL" sz="1800" dirty="0">
                <a:solidFill>
                  <a:schemeClr val="accent2"/>
                </a:solidFill>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רישום של פרטי ביצוע הבדיקות, כולל תאריך, זמן ותוצאות של כל בדיקה</a:t>
            </a:r>
            <a:r>
              <a:rPr lang="en-IL" sz="1800" dirty="0">
                <a:effectLst/>
                <a:latin typeface="Calibri" panose="020F0502020204030204" pitchFamily="34" charset="0"/>
                <a:ea typeface="Calibri" panose="020F0502020204030204" pitchFamily="34" charset="0"/>
                <a:cs typeface="Arial" panose="020B0604020202020204" pitchFamily="34" charset="0"/>
              </a:rPr>
              <a:t>.</a:t>
            </a: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3</a:t>
            </a:r>
            <a:r>
              <a:rPr lang="en-IL" sz="1800" dirty="0">
                <a:effectLst/>
                <a:latin typeface="Calibri" panose="020F0502020204030204" pitchFamily="34" charset="0"/>
                <a:ea typeface="Calibri" panose="020F0502020204030204" pitchFamily="34" charset="0"/>
                <a:cs typeface="Arial" panose="020B0604020202020204" pitchFamily="34" charset="0"/>
              </a:rPr>
              <a:t>. - </a:t>
            </a:r>
            <a:r>
              <a:rPr lang="en-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Test Incident Report: </a:t>
            </a:r>
            <a:r>
              <a:rPr lang="he-IL" sz="1800" dirty="0">
                <a:effectLst/>
                <a:latin typeface="Calibri" panose="020F0502020204030204" pitchFamily="34" charset="0"/>
                <a:ea typeface="Calibri" panose="020F0502020204030204" pitchFamily="34" charset="0"/>
                <a:cs typeface="Arial" panose="020B0604020202020204" pitchFamily="34" charset="0"/>
              </a:rPr>
              <a:t>מסמך זה רושם כל אירוע בלתי צפוי או סטייה שמתרחשת במהלך הבדיקות, ומספק פרטים שעוזרים לנתח ולפתור בעיות</a:t>
            </a:r>
            <a:r>
              <a:rPr lang="en-IL" sz="1800" dirty="0">
                <a:effectLst/>
                <a:latin typeface="Calibri" panose="020F0502020204030204" pitchFamily="34" charset="0"/>
                <a:ea typeface="Calibri" panose="020F0502020204030204" pitchFamily="34" charset="0"/>
                <a:cs typeface="Arial" panose="020B0604020202020204" pitchFamily="34" charset="0"/>
              </a:rPr>
              <a:t>.</a:t>
            </a: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4</a:t>
            </a:r>
            <a:r>
              <a:rPr lang="en-IL"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IL" sz="1800" dirty="0">
                <a:effectLst/>
                <a:latin typeface="Calibri" panose="020F0502020204030204" pitchFamily="34" charset="0"/>
                <a:ea typeface="Calibri" panose="020F0502020204030204" pitchFamily="34" charset="0"/>
                <a:cs typeface="Arial" panose="020B0604020202020204" pitchFamily="34" charset="0"/>
              </a:rPr>
              <a:t> </a:t>
            </a:r>
            <a:r>
              <a:rPr lang="en-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Test Summary Report  </a:t>
            </a:r>
            <a:r>
              <a:rPr lang="he-IL" sz="1800" dirty="0">
                <a:effectLst/>
                <a:latin typeface="Calibri" panose="020F0502020204030204" pitchFamily="34" charset="0"/>
                <a:ea typeface="Calibri" panose="020F0502020204030204" pitchFamily="34" charset="0"/>
                <a:cs typeface="Arial" panose="020B0604020202020204" pitchFamily="34" charset="0"/>
              </a:rPr>
              <a:t>סקירה מקיפה של פעילויות הבדיקה, התוצאות והממצאים. הוא עוזר לבעלי העניין להבין את האיכות הכוללת של המוצר</a:t>
            </a:r>
            <a:r>
              <a:rPr lang="en-IL" sz="1800" dirty="0">
                <a:effectLst/>
                <a:latin typeface="Calibri" panose="020F0502020204030204" pitchFamily="34" charset="0"/>
                <a:ea typeface="Calibri" panose="020F0502020204030204" pitchFamily="34" charset="0"/>
                <a:cs typeface="Arial" panose="020B0604020202020204" pitchFamily="34" charset="0"/>
              </a:rPr>
              <a:t>.</a:t>
            </a: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3185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76200" y="7937"/>
            <a:ext cx="8763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lgn="ctr" rtl="1">
              <a:buNone/>
            </a:pPr>
            <a:r>
              <a:rPr lang="he-IL" sz="1800" b="1" dirty="0">
                <a:solidFill>
                  <a:srgbClr val="0070C0"/>
                </a:solidFill>
              </a:rPr>
              <a:t>הדגמת שלבי ביצוע בקרת איכות</a:t>
            </a:r>
            <a:r>
              <a:rPr lang="en-US" sz="1800" b="1" dirty="0">
                <a:solidFill>
                  <a:srgbClr val="0070C0"/>
                </a:solidFill>
              </a:rPr>
              <a:t> (QC) </a:t>
            </a:r>
            <a:r>
              <a:rPr lang="he-IL" sz="1800" b="1" dirty="0">
                <a:solidFill>
                  <a:srgbClr val="0070C0"/>
                </a:solidFill>
              </a:rPr>
              <a:t>לפרויקט </a:t>
            </a:r>
          </a:p>
          <a:p>
            <a:pPr algn="ctr" rtl="1">
              <a:buNone/>
            </a:pPr>
            <a:r>
              <a:rPr lang="he-IL" sz="1800" b="1" dirty="0">
                <a:solidFill>
                  <a:srgbClr val="0070C0"/>
                </a:solidFill>
              </a:rPr>
              <a:t>פיתוח אתר מסחר מקוון </a:t>
            </a:r>
            <a:r>
              <a:rPr lang="en-US" sz="1800" b="1" dirty="0">
                <a:solidFill>
                  <a:srgbClr val="0070C0"/>
                </a:solidFill>
              </a:rPr>
              <a:t>Commerce </a:t>
            </a:r>
            <a:r>
              <a:rPr lang="he-IL" sz="1800" b="1" dirty="0">
                <a:solidFill>
                  <a:srgbClr val="0070C0"/>
                </a:solidFill>
              </a:rPr>
              <a:t>- </a:t>
            </a:r>
            <a:r>
              <a:rPr lang="en-US" sz="1800" b="1" dirty="0">
                <a:solidFill>
                  <a:srgbClr val="0070C0"/>
                </a:solidFill>
              </a:rPr>
              <a:t>E</a:t>
            </a:r>
          </a:p>
        </p:txBody>
      </p:sp>
      <p:sp>
        <p:nvSpPr>
          <p:cNvPr id="4" name="Rectangle 3">
            <a:extLst>
              <a:ext uri="{FF2B5EF4-FFF2-40B4-BE49-F238E27FC236}">
                <a16:creationId xmlns:a16="http://schemas.microsoft.com/office/drawing/2014/main" id="{C5BB8147-666C-45B4-9D92-B80E4F1061A8}"/>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5" name="Rectangle 4">
            <a:extLst>
              <a:ext uri="{FF2B5EF4-FFF2-40B4-BE49-F238E27FC236}">
                <a16:creationId xmlns:a16="http://schemas.microsoft.com/office/drawing/2014/main" id="{4D7858B9-5B55-4124-B17D-895A90577EDA}"/>
              </a:ext>
            </a:extLst>
          </p:cNvPr>
          <p:cNvSpPr>
            <a:spLocks noChangeArrowheads="1"/>
          </p:cNvSpPr>
          <p:nvPr/>
        </p:nvSpPr>
        <p:spPr bwMode="auto">
          <a:xfrm>
            <a:off x="-381000" y="536833"/>
            <a:ext cx="914400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a:buNone/>
            </a:pPr>
            <a:r>
              <a:rPr lang="he-IL" sz="1400" b="1" dirty="0"/>
              <a:t>1 בדיקות פונקציונליות - </a:t>
            </a:r>
            <a:r>
              <a:rPr lang="en-US" sz="1400" b="1" dirty="0"/>
              <a:t>Functional Testing</a:t>
            </a:r>
          </a:p>
          <a:p>
            <a:pPr algn="r" rtl="1"/>
            <a:r>
              <a:rPr lang="he-IL" sz="1400" dirty="0"/>
              <a:t>בודקים שכל הרכיבים באתר פועלים כנדרש: חיפוש מוצרים, עגלת קניות, הרשמה, התחברות, תשלום.</a:t>
            </a:r>
            <a:br>
              <a:rPr lang="he-IL" sz="1400" dirty="0"/>
            </a:br>
            <a:r>
              <a:rPr lang="he-IL" sz="1400" dirty="0"/>
              <a:t>לדוגמה: כאשר משתמש מוסיף מוצר לעגלה – המערכת צריכה להציג את המוצר, מחירו והכמות.</a:t>
            </a:r>
          </a:p>
          <a:p>
            <a:pPr algn="r" rtl="1"/>
            <a:endParaRPr lang="he-IL" sz="1400" dirty="0"/>
          </a:p>
          <a:p>
            <a:pPr algn="r" rtl="1"/>
            <a:r>
              <a:rPr lang="he-IL" sz="1400" b="1" dirty="0"/>
              <a:t>2. בדיקות תצוגה - </a:t>
            </a:r>
            <a:r>
              <a:rPr lang="en-US" sz="1400" b="1" dirty="0"/>
              <a:t>UI/UX Testing</a:t>
            </a:r>
          </a:p>
          <a:p>
            <a:pPr algn="r" rtl="1"/>
            <a:r>
              <a:rPr lang="he-IL" sz="1400" dirty="0"/>
              <a:t>ווידוא שהעיצוב מוצג נכון בדפדפנים ומכשירים שונים, ושחוויית המשתמש אינטואיטיבית.</a:t>
            </a:r>
            <a:br>
              <a:rPr lang="he-IL" sz="1400" dirty="0"/>
            </a:br>
            <a:r>
              <a:rPr lang="he-IL" sz="1400" dirty="0"/>
              <a:t>לדוגמה: בטלפון נייד – תפריט הניווט אמור להתכווץ לתפריט "המבורגר".</a:t>
            </a:r>
          </a:p>
          <a:p>
            <a:pPr algn="r" rtl="1"/>
            <a:endParaRPr lang="he-IL" sz="1400" dirty="0"/>
          </a:p>
          <a:p>
            <a:pPr algn="r" rtl="1"/>
            <a:r>
              <a:rPr lang="he-IL" sz="1400" b="1" dirty="0"/>
              <a:t>3. בדיקות עומס וביצועים </a:t>
            </a:r>
            <a:r>
              <a:rPr lang="en-US" sz="1400" b="1" dirty="0"/>
              <a:t>Load &amp; Performance Testing</a:t>
            </a:r>
          </a:p>
          <a:p>
            <a:pPr algn="r" rtl="1"/>
            <a:r>
              <a:rPr lang="he-IL" sz="1400" dirty="0"/>
              <a:t>בדיקה האם האתר מסוגל לתפקד בצורה תקינה גם כאשר יש עומס של גולשים במקביל.</a:t>
            </a:r>
            <a:br>
              <a:rPr lang="he-IL" sz="1400" dirty="0"/>
            </a:br>
            <a:r>
              <a:rPr lang="he-IL" sz="1400" dirty="0"/>
              <a:t>לדוגמה: 500 לקוחות מבצעים רכישות בו זמנית – זמני טעינה נמדדים ונבחנת יציבות האתר.</a:t>
            </a:r>
          </a:p>
          <a:p>
            <a:pPr algn="r" rtl="1"/>
            <a:endParaRPr lang="he-IL" sz="1400" dirty="0"/>
          </a:p>
          <a:p>
            <a:pPr algn="r" rtl="1"/>
            <a:r>
              <a:rPr lang="he-IL" sz="1400" b="1" dirty="0"/>
              <a:t>4. בדיקות אבטחה </a:t>
            </a:r>
            <a:r>
              <a:rPr lang="en-US" sz="1400" b="1" dirty="0"/>
              <a:t>Security Testing</a:t>
            </a:r>
          </a:p>
          <a:p>
            <a:pPr algn="r" rtl="1"/>
            <a:r>
              <a:rPr lang="he-IL" sz="1400" dirty="0"/>
              <a:t>בדיקה של הגנה על פרטי משתמשים, מניעת ניסיונות </a:t>
            </a:r>
            <a:r>
              <a:rPr lang="en-US" sz="1400" dirty="0"/>
              <a:t> SQL Injection </a:t>
            </a:r>
            <a:r>
              <a:rPr lang="he-IL" sz="1400" dirty="0"/>
              <a:t>או גישה לא מורשית.</a:t>
            </a:r>
            <a:br>
              <a:rPr lang="he-IL" sz="1400" dirty="0"/>
            </a:br>
            <a:r>
              <a:rPr lang="he-IL" sz="1400" dirty="0"/>
              <a:t>לדוגמה: </a:t>
            </a:r>
            <a:r>
              <a:rPr lang="he-IL" sz="1400" dirty="0" err="1"/>
              <a:t>לודא</a:t>
            </a:r>
            <a:r>
              <a:rPr lang="he-IL" sz="1400" dirty="0"/>
              <a:t> שמשתמש לא יכול לגשת לפרטי אשראי של משתמש אחר דרך כתובת </a:t>
            </a:r>
            <a:r>
              <a:rPr lang="en-US" sz="1400" dirty="0"/>
              <a:t>URL.</a:t>
            </a:r>
            <a:endParaRPr lang="he-IL" sz="1400" dirty="0"/>
          </a:p>
          <a:p>
            <a:pPr algn="r" rtl="1"/>
            <a:endParaRPr lang="en-US" sz="1400" dirty="0"/>
          </a:p>
          <a:p>
            <a:pPr algn="r" rtl="1"/>
            <a:r>
              <a:rPr lang="en-US" sz="1400" b="1" dirty="0"/>
              <a:t>5. </a:t>
            </a:r>
            <a:r>
              <a:rPr lang="he-IL" sz="1400" b="1" dirty="0"/>
              <a:t>בדיקות קצה לקצה </a:t>
            </a:r>
            <a:r>
              <a:rPr lang="en-US" sz="1400" b="1" dirty="0"/>
              <a:t>End-to-End Testing</a:t>
            </a:r>
          </a:p>
          <a:p>
            <a:pPr algn="r" rtl="1"/>
            <a:r>
              <a:rPr lang="he-IL" sz="1400" dirty="0"/>
              <a:t>בדיקה של תהליך רכישה שלם – מרגע בחירת מוצר ועד קבלת אישור על ההזמנה.</a:t>
            </a:r>
            <a:br>
              <a:rPr lang="he-IL" sz="1400" dirty="0"/>
            </a:br>
            <a:r>
              <a:rPr lang="he-IL" sz="1400" dirty="0"/>
              <a:t>לדוגמה: סימולציה של משתמש שמבצע רכישה מלאה כולל תשלום באשראי וקבלת מייל אישור.</a:t>
            </a:r>
          </a:p>
          <a:p>
            <a:pPr algn="r" rtl="1"/>
            <a:endParaRPr lang="he-IL" sz="1400" dirty="0"/>
          </a:p>
          <a:p>
            <a:pPr algn="r" rtl="1"/>
            <a:r>
              <a:rPr lang="he-IL" sz="1400" b="1" dirty="0"/>
              <a:t>6. רישום תקלות ודו"ח באגים</a:t>
            </a:r>
          </a:p>
          <a:p>
            <a:pPr algn="r" rtl="1"/>
            <a:r>
              <a:rPr lang="he-IL" sz="1400" dirty="0"/>
              <a:t>תיעוד שיטתי של תקלות שנמצאו במהלך הבדיקות, כולל תמונות מסך, ציון חומרה והמלצות לתיקון.</a:t>
            </a:r>
            <a:br>
              <a:rPr lang="he-IL" sz="1400" dirty="0"/>
            </a:br>
            <a:r>
              <a:rPr lang="he-IL" sz="1400" dirty="0"/>
              <a:t>לדוגמה: "בעת הזנת קוד קופון לא תקין – האתר קורס. באג בדרגת חומרה גבוהה."</a:t>
            </a:r>
          </a:p>
          <a:p>
            <a:pPr algn="r" rtl="1">
              <a:buNone/>
            </a:pPr>
            <a:endParaRPr lang="he-IL" sz="1400" dirty="0"/>
          </a:p>
          <a:p>
            <a:pPr algn="r" rtl="1"/>
            <a:r>
              <a:rPr lang="he-IL" sz="1400" b="1" dirty="0"/>
              <a:t>7. ביצוע תיקוני גרסה ושחרור גרסה מתקדמת</a:t>
            </a:r>
          </a:p>
          <a:p>
            <a:pPr algn="r" rtl="1"/>
            <a:r>
              <a:rPr lang="he-IL" sz="1400" dirty="0"/>
              <a:t>מסמך סופי שמציג המלצה על שחרור או דחיית גרסה.</a:t>
            </a:r>
          </a:p>
          <a:p>
            <a:pPr algn="r" rtl="1">
              <a:buNone/>
            </a:pPr>
            <a:endParaRPr lang="he-IL" sz="1400" dirty="0"/>
          </a:p>
        </p:txBody>
      </p:sp>
    </p:spTree>
    <p:extLst>
      <p:ext uri="{BB962C8B-B14F-4D97-AF65-F5344CB8AC3E}">
        <p14:creationId xmlns:p14="http://schemas.microsoft.com/office/powerpoint/2010/main" val="188679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0" y="0"/>
            <a:ext cx="9144000" cy="1447800"/>
          </a:xfrm>
          <a:prstGeom prst="rect">
            <a:avLst/>
          </a:prstGeom>
          <a:solidFill>
            <a:srgbClr val="FFFF99"/>
          </a:solidFill>
          <a:ln w="9525">
            <a:noFill/>
            <a:miter lim="800000"/>
            <a:headEnd/>
            <a:tailEnd/>
          </a:ln>
          <a:effectLst/>
        </p:spPr>
        <p:txBody>
          <a:bodyPr wrap="none" anchor="ctr"/>
          <a:lstStyle/>
          <a:p>
            <a:pPr algn="ctr">
              <a:buFontTx/>
              <a:buNone/>
            </a:pPr>
            <a:r>
              <a:rPr lang="he-IL" sz="6600" dirty="0">
                <a:latin typeface="Tahoma" pitchFamily="34" charset="0"/>
              </a:rPr>
              <a:t>מה נלמד ?</a:t>
            </a:r>
            <a:endParaRPr lang="en-US" sz="6600" dirty="0">
              <a:latin typeface="Tahoma" pitchFamily="34" charset="0"/>
            </a:endParaRPr>
          </a:p>
        </p:txBody>
      </p:sp>
      <p:sp>
        <p:nvSpPr>
          <p:cNvPr id="10246" name="Text Box 6"/>
          <p:cNvSpPr txBox="1">
            <a:spLocks noChangeArrowheads="1"/>
          </p:cNvSpPr>
          <p:nvPr/>
        </p:nvSpPr>
        <p:spPr bwMode="auto">
          <a:xfrm>
            <a:off x="656208" y="1905000"/>
            <a:ext cx="8458200" cy="4495800"/>
          </a:xfrm>
          <a:prstGeom prst="rect">
            <a:avLst/>
          </a:prstGeom>
          <a:solidFill>
            <a:schemeClr val="bg1"/>
          </a:solidFill>
          <a:ln w="9525">
            <a:noFill/>
            <a:miter lim="800000"/>
            <a:headEnd/>
            <a:tailEnd/>
          </a:ln>
          <a:effectLst/>
        </p:spPr>
        <p:txBody>
          <a:bodyPr>
            <a:normAutofit/>
          </a:bodyPr>
          <a:lstStyle/>
          <a:p>
            <a:pPr marL="533400" indent="-533400">
              <a:buFont typeface="+mj-lt"/>
              <a:buAutoNum type="arabicPeriod"/>
            </a:pPr>
            <a:r>
              <a:rPr lang="en-US" sz="2800" dirty="0"/>
              <a:t>Project Management Introduction and </a:t>
            </a:r>
            <a:r>
              <a:rPr lang="en-US" sz="2800" dirty="0">
                <a:latin typeface="Tahoma" pitchFamily="34" charset="0"/>
              </a:rPr>
              <a:t>Definitions</a:t>
            </a:r>
            <a:endParaRPr lang="en-US" sz="2800" dirty="0"/>
          </a:p>
          <a:p>
            <a:pPr marL="533400" indent="-533400">
              <a:buFont typeface="+mj-lt"/>
              <a:buAutoNum type="arabicPeriod"/>
            </a:pPr>
            <a:r>
              <a:rPr lang="en-US" sz="2800" dirty="0"/>
              <a:t>The Project Manager</a:t>
            </a:r>
          </a:p>
          <a:p>
            <a:pPr marL="533400" indent="-533400">
              <a:buFont typeface="+mj-lt"/>
              <a:buAutoNum type="arabicPeriod"/>
            </a:pPr>
            <a:r>
              <a:rPr lang="en-US" sz="2800" dirty="0"/>
              <a:t>Project Cycle Management</a:t>
            </a:r>
          </a:p>
          <a:p>
            <a:pPr marL="533400" indent="-533400">
              <a:buFont typeface="+mj-lt"/>
              <a:buAutoNum type="arabicPeriod"/>
            </a:pPr>
            <a:r>
              <a:rPr lang="en-US" sz="2800" dirty="0"/>
              <a:t>Project Planning</a:t>
            </a:r>
          </a:p>
          <a:p>
            <a:pPr marL="533400" indent="-533400">
              <a:buFont typeface="+mj-lt"/>
              <a:buAutoNum type="arabicPeriod"/>
            </a:pPr>
            <a:r>
              <a:rPr lang="en-US" sz="2800" dirty="0"/>
              <a:t>Project timeline and </a:t>
            </a:r>
            <a:r>
              <a:rPr lang="en-US" sz="2800" dirty="0">
                <a:latin typeface="Tahoma" pitchFamily="34" charset="0"/>
              </a:rPr>
              <a:t>Schedules</a:t>
            </a:r>
          </a:p>
          <a:p>
            <a:pPr marL="533400" indent="-533400">
              <a:buFont typeface="+mj-lt"/>
              <a:buAutoNum type="arabicPeriod"/>
            </a:pPr>
            <a:r>
              <a:rPr lang="en-US" sz="2800" dirty="0"/>
              <a:t>Project Risk Management</a:t>
            </a:r>
          </a:p>
          <a:p>
            <a:pPr marL="533400" indent="-533400">
              <a:buFont typeface="+mj-lt"/>
              <a:buAutoNum type="arabicPeriod"/>
            </a:pPr>
            <a:r>
              <a:rPr lang="en-US" sz="2800" dirty="0">
                <a:solidFill>
                  <a:srgbClr val="0070C0"/>
                </a:solidFill>
              </a:rPr>
              <a:t>Quality Management and System Testing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1371600"/>
            <a:ext cx="9144000" cy="1447800"/>
          </a:xfrm>
          <a:prstGeom prst="rect">
            <a:avLst/>
          </a:prstGeom>
          <a:solidFill>
            <a:srgbClr val="FFFF99"/>
          </a:solidFill>
          <a:ln w="9525">
            <a:noFill/>
            <a:miter lim="800000"/>
            <a:headEnd/>
            <a:tailEnd/>
          </a:ln>
          <a:effectLst/>
        </p:spPr>
        <p:txBody>
          <a:bodyPr wrap="none" anchor="ctr"/>
          <a:lstStyle/>
          <a:p>
            <a:pPr algn="ctr">
              <a:buFontTx/>
              <a:buNone/>
            </a:pPr>
            <a:r>
              <a:rPr lang="en-US" sz="4800" b="1" dirty="0">
                <a:latin typeface="Tahoma" pitchFamily="34" charset="0"/>
              </a:rPr>
              <a:t>Testing</a:t>
            </a:r>
            <a:endParaRPr lang="en-US" sz="4800" b="1" dirty="0"/>
          </a:p>
          <a:p>
            <a:pPr algn="ctr">
              <a:buFontTx/>
              <a:buNone/>
            </a:pPr>
            <a:r>
              <a:rPr lang="he-IL" sz="4800" b="1" dirty="0"/>
              <a:t>בדיקות מערכת</a:t>
            </a:r>
            <a:endParaRPr lang="en-US" sz="4800" b="1" dirty="0"/>
          </a:p>
        </p:txBody>
      </p:sp>
      <p:sp>
        <p:nvSpPr>
          <p:cNvPr id="5" name="Rectangle 3"/>
          <p:cNvSpPr>
            <a:spLocks noChangeArrowheads="1"/>
          </p:cNvSpPr>
          <p:nvPr/>
        </p:nvSpPr>
        <p:spPr bwMode="auto">
          <a:xfrm>
            <a:off x="0" y="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buFontTx/>
              <a:buNone/>
            </a:pPr>
            <a:endParaRPr lang="en-US" sz="1800" dirty="0">
              <a:latin typeface="Tahoma" pitchFamily="34" charset="0"/>
            </a:endParaRPr>
          </a:p>
        </p:txBody>
      </p:sp>
      <p:sp>
        <p:nvSpPr>
          <p:cNvPr id="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8" name="Rectangle 6"/>
          <p:cNvSpPr>
            <a:spLocks noChangeArrowheads="1"/>
          </p:cNvSpPr>
          <p:nvPr/>
        </p:nvSpPr>
        <p:spPr bwMode="auto">
          <a:xfrm>
            <a:off x="228600" y="3124200"/>
            <a:ext cx="8763000" cy="1323439"/>
          </a:xfrm>
          <a:prstGeom prst="rect">
            <a:avLst/>
          </a:prstGeom>
          <a:noFill/>
          <a:ln w="9525" algn="ctr">
            <a:noFill/>
            <a:miter lim="800000"/>
            <a:headEnd/>
            <a:tailEnd/>
          </a:ln>
          <a:effectLst/>
        </p:spPr>
        <p:txBody>
          <a:bodyPr wrap="square">
            <a:spAutoFit/>
          </a:bodyPr>
          <a:lstStyle/>
          <a:p>
            <a:pPr algn="ctr">
              <a:buFontTx/>
              <a:buNone/>
            </a:pPr>
            <a:endParaRPr lang="he-IL" i="1" dirty="0"/>
          </a:p>
          <a:p>
            <a:pPr algn="ctr">
              <a:buFontTx/>
              <a:buNone/>
            </a:pPr>
            <a:r>
              <a:rPr lang="he-IL" dirty="0"/>
              <a:t>תהליך בדיקות מערכת מידע בדומה לתהליך בקרת איכות הוא מכלול פעילויות שיטתיות שמבוצעות כדי לוודא שתוכנת המערכת או רכיביה עומדים בדרישות הפונקציונליות והלא-פונקציונליות שנקבעו מראש.</a:t>
            </a:r>
            <a:br>
              <a:rPr lang="he-IL" dirty="0"/>
            </a:br>
            <a:r>
              <a:rPr lang="he-IL" dirty="0"/>
              <a:t>מטרת התהליך היא לזהות תקלות, לוודא את תקינות המערכת בכל שלב, ולהבטיח שהיא תספק ביצועים אמינים, בטוחים ויעילים בסביבת העבודה </a:t>
            </a:r>
            <a:r>
              <a:rPr lang="he-IL" dirty="0" err="1"/>
              <a:t>האמיתית</a:t>
            </a:r>
            <a:endParaRPr lang="he-IL" i="1" dirty="0"/>
          </a:p>
        </p:txBody>
      </p:sp>
    </p:spTree>
    <p:extLst>
      <p:ext uri="{BB962C8B-B14F-4D97-AF65-F5344CB8AC3E}">
        <p14:creationId xmlns:p14="http://schemas.microsoft.com/office/powerpoint/2010/main" val="3656683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0" y="15240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lgn="r" rtl="1">
              <a:buNone/>
            </a:pPr>
            <a:r>
              <a:rPr lang="he-IL" sz="2400" b="1" dirty="0">
                <a:solidFill>
                  <a:srgbClr val="0070C0"/>
                </a:solidFill>
              </a:rPr>
              <a:t>סוגים שונים של בדיקות תוכנה – אבחנה ראשית : מי מבצע ? </a:t>
            </a:r>
          </a:p>
        </p:txBody>
      </p:sp>
      <p:sp>
        <p:nvSpPr>
          <p:cNvPr id="6" name="TextBox 5"/>
          <p:cNvSpPr txBox="1"/>
          <p:nvPr/>
        </p:nvSpPr>
        <p:spPr>
          <a:xfrm>
            <a:off x="457200" y="609600"/>
            <a:ext cx="8458201" cy="4801314"/>
          </a:xfrm>
          <a:prstGeom prst="rect">
            <a:avLst/>
          </a:prstGeom>
          <a:noFill/>
        </p:spPr>
        <p:txBody>
          <a:bodyPr wrap="square" rtlCol="0">
            <a:spAutoFit/>
          </a:bodyPr>
          <a:lstStyle/>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4.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Acceptance Testing </a:t>
            </a:r>
            <a:r>
              <a:rPr lang="he-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בדיקות קבלה מתבצעות על ידי משתמשי הקצה או הלקוחות כדי לוודא שהמערכת עומדת בדרישות העסקיות והן מוכנות לפריסה.</a:t>
            </a: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4.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Delivery Testing </a:t>
            </a:r>
            <a:r>
              <a:rPr lang="he-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בדיקות המתבצעות ע״י הספק שמטרתן להבטיח שהמוצר או השירות המסופק ללקוחות עומד בכל הדרישות והציפיות המוגדרות. בדיקות אלו הם בדיקות מקדימות ונחשבים לאחד מכלי הבקרה וניהול האיכות המרכזיים של הספק לפני התקנה מכירה ללקוח.</a:t>
            </a:r>
          </a:p>
          <a:p>
            <a:pPr algn="r" rtl="1">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שני השחקנים הן הספק והן הלקוח נדרשים ואמורים לעשות בדיוק את אותם סוגי בדיקות לפרויקט (כפי שיפורטו בשקפים הבאים) </a:t>
            </a: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a:t>
            </a: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a:t>
            </a:r>
          </a:p>
          <a:p>
            <a:pPr marL="342900" indent="-342900" algn="r" rtl="1">
              <a:buAutoNum type="arabicPeriod" startAt="6"/>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8323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705600"/>
            <a:ext cx="9144000" cy="1524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0" y="-15240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lgn="r" rtl="1">
              <a:buNone/>
            </a:pPr>
            <a:r>
              <a:rPr lang="he-IL" sz="2400" b="1" dirty="0">
                <a:solidFill>
                  <a:srgbClr val="0070C0"/>
                </a:solidFill>
              </a:rPr>
              <a:t>סוגים שונים של בדיקות תוכנה - בדיקות פונקציונאליות</a:t>
            </a:r>
          </a:p>
        </p:txBody>
      </p:sp>
      <p:sp>
        <p:nvSpPr>
          <p:cNvPr id="6" name="TextBox 5"/>
          <p:cNvSpPr txBox="1"/>
          <p:nvPr/>
        </p:nvSpPr>
        <p:spPr>
          <a:xfrm>
            <a:off x="457200" y="290945"/>
            <a:ext cx="8458201" cy="7017306"/>
          </a:xfrm>
          <a:prstGeom prst="rect">
            <a:avLst/>
          </a:prstGeom>
          <a:noFill/>
        </p:spPr>
        <p:txBody>
          <a:bodyPr wrap="square" rtlCol="0">
            <a:spAutoFit/>
          </a:bodyPr>
          <a:lstStyle/>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1.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Unit Testing:</a:t>
            </a:r>
            <a:r>
              <a:rPr lang="he-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 </a:t>
            </a:r>
            <a:r>
              <a:rPr lang="he-IL" sz="1800" dirty="0">
                <a:latin typeface="Calibri" panose="020F0502020204030204" pitchFamily="34" charset="0"/>
                <a:cs typeface="Arial" panose="020B0604020202020204" pitchFamily="34" charset="0"/>
              </a:rPr>
              <a:t>בדיקות</a:t>
            </a:r>
            <a:r>
              <a:rPr lang="he-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יחידה נועדו לבדוק יחידות קטנות של קוד כמו פונקציות או שיטות בודדות</a:t>
            </a:r>
            <a:r>
              <a:rPr lang="he-IL" sz="1800" dirty="0">
                <a:effectLst/>
                <a:latin typeface="Calibri" panose="020F0502020204030204" pitchFamily="34" charset="0"/>
                <a:ea typeface="Calibri" panose="020F0502020204030204" pitchFamily="34" charset="0"/>
                <a:cs typeface="Arial" panose="020B0604020202020204" pitchFamily="34" charset="0"/>
              </a:rPr>
              <a:t>, כדי לוודא שהן פועלות כראוי.</a:t>
            </a: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r" rtl="1">
              <a:buAutoNum type="arabicPeriod" startAt="2"/>
            </a:pP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Functional Testing </a:t>
            </a:r>
            <a:r>
              <a:rPr lang="he-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בדיקות פונקציונליות הן בדיקות שמטרתן לוודא שהמערכת מתפקדת כפי שהוגדר בדרישות האפיון . נבדקים המודולים והפונקציות השונות של המערכת, תוך כדי בדיקה שהן פועלות כמצופה בהתאם לתרחישים שונים.</a:t>
            </a:r>
          </a:p>
          <a:p>
            <a:pPr marL="342900" indent="-342900" algn="r" rtl="1">
              <a:buAutoNum type="arabicPeriod" startAt="2"/>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3.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System Testing </a:t>
            </a:r>
            <a:r>
              <a:rPr lang="he-IL" sz="1800" dirty="0">
                <a:effectLst/>
                <a:latin typeface="Calibri" panose="020F0502020204030204" pitchFamily="34" charset="0"/>
                <a:ea typeface="Calibri" panose="020F0502020204030204" pitchFamily="34" charset="0"/>
                <a:cs typeface="Arial" panose="020B0604020202020204" pitchFamily="34" charset="0"/>
              </a:rPr>
              <a:t>  - בדיקות מערכת בוחנות את </a:t>
            </a:r>
            <a:r>
              <a:rPr lang="he-IL" sz="1800" b="1" u="sng" dirty="0">
                <a:effectLst/>
                <a:latin typeface="Calibri" panose="020F0502020204030204" pitchFamily="34" charset="0"/>
                <a:ea typeface="Calibri" panose="020F0502020204030204" pitchFamily="34" charset="0"/>
                <a:cs typeface="Arial" panose="020B0604020202020204" pitchFamily="34" charset="0"/>
              </a:rPr>
              <a:t>המערכת כולה </a:t>
            </a:r>
            <a:r>
              <a:rPr lang="he-IL" sz="1800" dirty="0">
                <a:effectLst/>
                <a:latin typeface="Calibri" panose="020F0502020204030204" pitchFamily="34" charset="0"/>
                <a:ea typeface="Calibri" panose="020F0502020204030204" pitchFamily="34" charset="0"/>
                <a:cs typeface="Arial" panose="020B0604020202020204" pitchFamily="34" charset="0"/>
              </a:rPr>
              <a:t>כדי לוודא שהיא פועלת בהתאם לדרישות והציפיות.</a:t>
            </a: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4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End To End Testing </a:t>
            </a:r>
            <a:r>
              <a:rPr lang="he-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בדיקות קצה לקצה</a:t>
            </a:r>
            <a:r>
              <a:rPr lang="en-US" sz="1800" dirty="0">
                <a:effectLst/>
                <a:latin typeface="Calibri" panose="020F0502020204030204" pitchFamily="34" charset="0"/>
                <a:ea typeface="Calibri" panose="020F0502020204030204" pitchFamily="34" charset="0"/>
                <a:cs typeface="Arial" panose="020B0604020202020204" pitchFamily="34" charset="0"/>
              </a:rPr>
              <a:t> - </a:t>
            </a:r>
            <a:r>
              <a:rPr lang="he-IL" sz="1800" dirty="0">
                <a:effectLst/>
                <a:latin typeface="Calibri" panose="020F0502020204030204" pitchFamily="34" charset="0"/>
                <a:ea typeface="Calibri" panose="020F0502020204030204" pitchFamily="34" charset="0"/>
                <a:cs typeface="Arial" panose="020B0604020202020204" pitchFamily="34" charset="0"/>
              </a:rPr>
              <a:t>בדיקות המבוצעות על מערכת שלמה, שמטרתן לוודא שהמערכת פועלת כמצופה על פני כל התהליכים והמרכיבים שלה באמצעות תסריטים. בדיקות אלו בודקות את הכשירות של המערכת מהזווית של המשתמש, כולל אינטגרציה של כל רכיבי המערכת, ותפקוד תקין של כל הפונקציות על פני כל התהליכים.</a:t>
            </a: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5.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Integration Testing </a:t>
            </a:r>
            <a:r>
              <a:rPr lang="he-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בדיקות אינטגרציה מתמקדות בבדיקה של </a:t>
            </a:r>
            <a:r>
              <a:rPr lang="he-IL" sz="1800" b="1" u="sng" dirty="0">
                <a:effectLst/>
                <a:latin typeface="Calibri" panose="020F0502020204030204" pitchFamily="34" charset="0"/>
                <a:ea typeface="Calibri" panose="020F0502020204030204" pitchFamily="34" charset="0"/>
                <a:cs typeface="Arial" panose="020B0604020202020204" pitchFamily="34" charset="0"/>
              </a:rPr>
              <a:t>ממשקים</a:t>
            </a:r>
            <a:r>
              <a:rPr lang="he-IL" sz="1800" dirty="0">
                <a:effectLst/>
                <a:latin typeface="Calibri" panose="020F0502020204030204" pitchFamily="34" charset="0"/>
                <a:ea typeface="Calibri" panose="020F0502020204030204" pitchFamily="34" charset="0"/>
                <a:cs typeface="Arial" panose="020B0604020202020204" pitchFamily="34" charset="0"/>
              </a:rPr>
              <a:t> בין רכיבים או מערכות, כדי לוודא שהם משתלבים ופועלים יחד בצורה תקינה.</a:t>
            </a: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6.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Usability Testi</a:t>
            </a:r>
            <a:r>
              <a:rPr lang="en-US" sz="1800" dirty="0">
                <a:effectLst/>
                <a:latin typeface="Calibri" panose="020F0502020204030204" pitchFamily="34" charset="0"/>
                <a:ea typeface="Calibri" panose="020F0502020204030204" pitchFamily="34" charset="0"/>
                <a:cs typeface="Arial" panose="020B0604020202020204" pitchFamily="34" charset="0"/>
              </a:rPr>
              <a:t>ng </a:t>
            </a:r>
            <a:r>
              <a:rPr lang="he-IL" sz="1800" dirty="0">
                <a:effectLst/>
                <a:latin typeface="Calibri" panose="020F0502020204030204" pitchFamily="34" charset="0"/>
                <a:ea typeface="Calibri" panose="020F0502020204030204" pitchFamily="34" charset="0"/>
                <a:cs typeface="Arial" panose="020B0604020202020204" pitchFamily="34" charset="0"/>
              </a:rPr>
              <a:t> - בדיקות שמישות בוחנות כמה קל ונוח למשתמשים להשתמש במערכת.</a:t>
            </a: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7.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Regression Test</a:t>
            </a:r>
            <a:r>
              <a:rPr lang="en-US" sz="1800" dirty="0">
                <a:effectLst/>
                <a:latin typeface="Calibri" panose="020F0502020204030204" pitchFamily="34" charset="0"/>
                <a:ea typeface="Calibri" panose="020F0502020204030204" pitchFamily="34" charset="0"/>
                <a:cs typeface="Arial" panose="020B0604020202020204" pitchFamily="34" charset="0"/>
              </a:rPr>
              <a:t>ing </a:t>
            </a:r>
            <a:r>
              <a:rPr lang="he-IL" sz="1800" dirty="0">
                <a:effectLst/>
                <a:latin typeface="Calibri" panose="020F0502020204030204" pitchFamily="34" charset="0"/>
                <a:ea typeface="Calibri" panose="020F0502020204030204" pitchFamily="34" charset="0"/>
                <a:cs typeface="Arial" panose="020B0604020202020204" pitchFamily="34" charset="0"/>
              </a:rPr>
              <a:t> - בדיקות רגרסיה בודקות שהשינויים בקוד לא השפיעו לרעה על חלקים קיימים במערכת.</a:t>
            </a:r>
          </a:p>
          <a:p>
            <a:pPr algn="r" rtl="1">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57060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0" y="15240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lgn="r" rtl="1">
              <a:buNone/>
            </a:pPr>
            <a:r>
              <a:rPr lang="he-IL" sz="2400" b="1" dirty="0">
                <a:solidFill>
                  <a:srgbClr val="0070C0"/>
                </a:solidFill>
              </a:rPr>
              <a:t>בדיקות ביצועי מערכת</a:t>
            </a:r>
          </a:p>
        </p:txBody>
      </p:sp>
      <p:sp>
        <p:nvSpPr>
          <p:cNvPr id="6" name="TextBox 5"/>
          <p:cNvSpPr txBox="1"/>
          <p:nvPr/>
        </p:nvSpPr>
        <p:spPr>
          <a:xfrm>
            <a:off x="152400" y="749135"/>
            <a:ext cx="8458201" cy="4801314"/>
          </a:xfrm>
          <a:prstGeom prst="rect">
            <a:avLst/>
          </a:prstGeom>
          <a:noFill/>
        </p:spPr>
        <p:txBody>
          <a:bodyPr wrap="square" rtlCol="0">
            <a:spAutoFit/>
          </a:bodyPr>
          <a:lstStyle/>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en-US" sz="1800" dirty="0">
                <a:effectLst/>
                <a:latin typeface="Calibri" panose="020F0502020204030204" pitchFamily="34" charset="0"/>
                <a:ea typeface="Calibri" panose="020F0502020204030204" pitchFamily="34" charset="0"/>
                <a:cs typeface="Arial" panose="020B0604020202020204" pitchFamily="34" charset="0"/>
              </a:rPr>
              <a:t>1</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Performance Testing</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 בדיקות ביצועים נועדו למדוד את התגובה והעומס שהמערכת יכולה להתמודד איתם, כולל בדיקות מהירות, גודל וקיבולת.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en-US" sz="1800" dirty="0">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en-US" sz="1800" dirty="0">
                <a:effectLst/>
                <a:latin typeface="Calibri" panose="020F0502020204030204" pitchFamily="34" charset="0"/>
                <a:ea typeface="Calibri" panose="020F0502020204030204" pitchFamily="34" charset="0"/>
                <a:cs typeface="Arial" panose="020B0604020202020204" pitchFamily="34" charset="0"/>
              </a:rPr>
              <a:t>2</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he-IL" sz="1800" dirty="0">
                <a:solidFill>
                  <a:schemeClr val="accent2"/>
                </a:solidFill>
                <a:latin typeface="Calibri" panose="020F0502020204030204" pitchFamily="34" charset="0"/>
                <a:ea typeface="Calibri" panose="020F0502020204030204" pitchFamily="34" charset="0"/>
                <a:cs typeface="Arial" panose="020B0604020202020204" pitchFamily="34" charset="0"/>
              </a:rPr>
              <a:t>.</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Load Testing </a:t>
            </a:r>
            <a:r>
              <a:rPr lang="he-IL" sz="1800" dirty="0">
                <a:effectLst/>
                <a:latin typeface="Calibri" panose="020F0502020204030204" pitchFamily="34" charset="0"/>
                <a:ea typeface="Calibri" panose="020F0502020204030204" pitchFamily="34" charset="0"/>
                <a:cs typeface="Arial" panose="020B0604020202020204" pitchFamily="34" charset="0"/>
              </a:rPr>
              <a:t>- בדיקות עומס בוחנות את יכולת המערכת להתמודד עם כמות משתמשים או עסקאות מסוימת בעת ובעונה אחת.</a:t>
            </a: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en-US" sz="1800" dirty="0">
                <a:effectLst/>
                <a:latin typeface="Calibri" panose="020F0502020204030204" pitchFamily="34" charset="0"/>
                <a:ea typeface="Calibri" panose="020F0502020204030204" pitchFamily="34" charset="0"/>
                <a:cs typeface="Arial" panose="020B0604020202020204" pitchFamily="34" charset="0"/>
              </a:rPr>
              <a:t>3</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Stress Testing  </a:t>
            </a:r>
            <a:r>
              <a:rPr lang="he-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בדיקות עומסים בוחנות את המערכת בתנאים קיצוניים כדי לראות כיצד היא מתפקדת תחת עומסים כבדים או מצבים בלתי צפויים.</a:t>
            </a:r>
          </a:p>
          <a:p>
            <a:pPr marL="342900" indent="-342900" algn="r" rtl="1">
              <a:buAutoNum type="arabicPeriod" startAt="6"/>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32462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0" y="15240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lgn="r" rtl="1">
              <a:buNone/>
            </a:pPr>
            <a:r>
              <a:rPr lang="he-IL" sz="2400" b="1" dirty="0">
                <a:solidFill>
                  <a:srgbClr val="0070C0"/>
                </a:solidFill>
              </a:rPr>
              <a:t>בדיקות אבטחת מידע</a:t>
            </a:r>
          </a:p>
        </p:txBody>
      </p:sp>
      <p:sp>
        <p:nvSpPr>
          <p:cNvPr id="6" name="TextBox 5"/>
          <p:cNvSpPr txBox="1"/>
          <p:nvPr/>
        </p:nvSpPr>
        <p:spPr>
          <a:xfrm>
            <a:off x="457200" y="609600"/>
            <a:ext cx="8458201" cy="3139321"/>
          </a:xfrm>
          <a:prstGeom prst="rect">
            <a:avLst/>
          </a:prstGeom>
          <a:noFill/>
        </p:spPr>
        <p:txBody>
          <a:bodyPr wrap="square" rtlCol="0">
            <a:spAutoFit/>
          </a:bodyPr>
          <a:lstStyle/>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9.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Security Testing </a:t>
            </a:r>
            <a:r>
              <a:rPr lang="he-IL" sz="1800" dirty="0">
                <a:effectLst/>
                <a:latin typeface="Calibri" panose="020F0502020204030204" pitchFamily="34" charset="0"/>
                <a:ea typeface="Calibri" panose="020F0502020204030204" pitchFamily="34" charset="0"/>
                <a:cs typeface="Arial" panose="020B0604020202020204" pitchFamily="34" charset="0"/>
              </a:rPr>
              <a:t> - בדיקות אבטחה נועדו לזהות נקודות תורפה במערכת שעשויות לאפשר התקפות או גישה לא מורשית.</a:t>
            </a:r>
          </a:p>
          <a:p>
            <a:pPr algn="r" rtl="1">
              <a:buNone/>
            </a:pPr>
            <a:endParaRPr lang="he-IL" sz="1800" dirty="0">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10.  </a:t>
            </a:r>
            <a: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Penetration Testing </a:t>
            </a:r>
            <a:r>
              <a:rPr lang="he-IL"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 בדיקות חדירה נועדו לדמות התקפות על המערכת כדי למצוא נקודות חולשה שניתן לנצל.</a:t>
            </a: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8341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1371600"/>
            <a:ext cx="9144000" cy="1447800"/>
          </a:xfrm>
          <a:prstGeom prst="rect">
            <a:avLst/>
          </a:prstGeom>
          <a:solidFill>
            <a:srgbClr val="FFFF99"/>
          </a:solidFill>
          <a:ln w="9525">
            <a:noFill/>
            <a:miter lim="800000"/>
            <a:headEnd/>
            <a:tailEnd/>
          </a:ln>
          <a:effectLst/>
        </p:spPr>
        <p:txBody>
          <a:bodyPr wrap="none" anchor="ctr"/>
          <a:lstStyle/>
          <a:p>
            <a:pPr marL="342900" indent="-342900" algn="ctr" rtl="1">
              <a:buNone/>
            </a:pPr>
            <a:r>
              <a:rPr lang="en-GB" sz="4000" b="1" dirty="0">
                <a:solidFill>
                  <a:schemeClr val="accent4"/>
                </a:solidFill>
              </a:rPr>
              <a:t>Testing Automation </a:t>
            </a:r>
            <a:r>
              <a:rPr lang="he-IL" sz="4000" dirty="0">
                <a:solidFill>
                  <a:schemeClr val="accent4"/>
                </a:solidFill>
              </a:rPr>
              <a:t>– </a:t>
            </a:r>
          </a:p>
          <a:p>
            <a:pPr marL="342900" indent="-342900" algn="ctr" rtl="1">
              <a:buNone/>
            </a:pPr>
            <a:r>
              <a:rPr lang="he-IL" sz="4000" b="1" dirty="0">
                <a:solidFill>
                  <a:schemeClr val="accent4"/>
                </a:solidFill>
              </a:rPr>
              <a:t>כלי אוטומציה לבדיקות</a:t>
            </a:r>
            <a:r>
              <a:rPr lang="en-GB" sz="4000" b="1" dirty="0">
                <a:solidFill>
                  <a:schemeClr val="accent4"/>
                </a:solidFill>
              </a:rPr>
              <a:t> </a:t>
            </a:r>
            <a:endParaRPr lang="he-IL" sz="4000" b="1" dirty="0">
              <a:solidFill>
                <a:schemeClr val="accent4"/>
              </a:solidFill>
            </a:endParaRPr>
          </a:p>
        </p:txBody>
      </p:sp>
      <p:sp>
        <p:nvSpPr>
          <p:cNvPr id="5" name="Rectangle 3"/>
          <p:cNvSpPr>
            <a:spLocks noChangeArrowheads="1"/>
          </p:cNvSpPr>
          <p:nvPr/>
        </p:nvSpPr>
        <p:spPr bwMode="auto">
          <a:xfrm>
            <a:off x="0" y="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buFontTx/>
              <a:buNone/>
            </a:pPr>
            <a:endParaRPr lang="en-US" sz="1800" dirty="0">
              <a:latin typeface="Tahoma" pitchFamily="34" charset="0"/>
            </a:endParaRPr>
          </a:p>
        </p:txBody>
      </p:sp>
      <p:sp>
        <p:nvSpPr>
          <p:cNvPr id="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8" name="Rectangle 6"/>
          <p:cNvSpPr>
            <a:spLocks noChangeArrowheads="1"/>
          </p:cNvSpPr>
          <p:nvPr/>
        </p:nvSpPr>
        <p:spPr bwMode="auto">
          <a:xfrm>
            <a:off x="228600" y="3124200"/>
            <a:ext cx="8763000" cy="584775"/>
          </a:xfrm>
          <a:prstGeom prst="rect">
            <a:avLst/>
          </a:prstGeom>
          <a:noFill/>
          <a:ln w="9525" algn="ctr">
            <a:noFill/>
            <a:miter lim="800000"/>
            <a:headEnd/>
            <a:tailEnd/>
          </a:ln>
          <a:effectLst/>
        </p:spPr>
        <p:txBody>
          <a:bodyPr wrap="square">
            <a:spAutoFit/>
          </a:bodyPr>
          <a:lstStyle/>
          <a:p>
            <a:pPr algn="ctr">
              <a:buFontTx/>
              <a:buNone/>
            </a:pPr>
            <a:endParaRPr lang="he-IL" i="1" dirty="0"/>
          </a:p>
          <a:p>
            <a:pPr algn="ctr">
              <a:buFontTx/>
              <a:buNone/>
            </a:pPr>
            <a:r>
              <a:rPr lang="he-IL" i="1" dirty="0"/>
              <a:t>בואו ניתן לרובוטים לעשות עבודה קשות ומתישות מבלי להתעייף ומבלי לאבד את הדיוק</a:t>
            </a:r>
          </a:p>
        </p:txBody>
      </p:sp>
    </p:spTree>
    <p:extLst>
      <p:ext uri="{BB962C8B-B14F-4D97-AF65-F5344CB8AC3E}">
        <p14:creationId xmlns:p14="http://schemas.microsoft.com/office/powerpoint/2010/main" val="3440428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0" y="15240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lgn="r" rtl="1">
              <a:buNone/>
            </a:pPr>
            <a:r>
              <a:rPr lang="en-GB" sz="2400" b="1" dirty="0">
                <a:solidFill>
                  <a:srgbClr val="0070C0"/>
                </a:solidFill>
              </a:rPr>
              <a:t>Testing Automation </a:t>
            </a:r>
            <a:r>
              <a:rPr lang="he-IL" sz="2400" dirty="0"/>
              <a:t>- </a:t>
            </a:r>
            <a:r>
              <a:rPr lang="he-IL" sz="2400" b="1" dirty="0">
                <a:solidFill>
                  <a:srgbClr val="0070C0"/>
                </a:solidFill>
              </a:rPr>
              <a:t>כלי אוטומציה לבדיקות</a:t>
            </a:r>
            <a:r>
              <a:rPr lang="en-GB" sz="2400" b="1" dirty="0">
                <a:solidFill>
                  <a:srgbClr val="0070C0"/>
                </a:solidFill>
              </a:rPr>
              <a:t> </a:t>
            </a:r>
            <a:endParaRPr lang="he-IL" sz="2400" b="1" dirty="0">
              <a:solidFill>
                <a:srgbClr val="0070C0"/>
              </a:solidFill>
            </a:endParaRPr>
          </a:p>
        </p:txBody>
      </p:sp>
      <p:sp>
        <p:nvSpPr>
          <p:cNvPr id="6" name="TextBox 5"/>
          <p:cNvSpPr txBox="1"/>
          <p:nvPr/>
        </p:nvSpPr>
        <p:spPr>
          <a:xfrm>
            <a:off x="342899" y="1447800"/>
            <a:ext cx="8458201" cy="4524315"/>
          </a:xfrm>
          <a:prstGeom prst="rect">
            <a:avLst/>
          </a:prstGeom>
          <a:noFill/>
        </p:spPr>
        <p:txBody>
          <a:bodyPr wrap="square" rtlCol="0">
            <a:spAutoFit/>
          </a:bodyPr>
          <a:lstStyle/>
          <a:p>
            <a:pPr marL="285750" indent="-285750" algn="r" rtl="1">
              <a:buFont typeface="Wingdings" panose="05000000000000000000" pitchFamily="2" charset="2"/>
              <a:buChar char="ü"/>
            </a:pPr>
            <a:r>
              <a:rPr lang="he-IL" sz="1800" dirty="0"/>
              <a:t>כלי אוטומציה לבדיקות הם תוכנות ייעודיות שמאפשרות לבצע בדיקות על מערכות תוכנה באופן אוטומטי, ללא צורך בהתערבות ידנית בכל פעם.</a:t>
            </a:r>
          </a:p>
          <a:p>
            <a:pPr algn="r" rtl="1">
              <a:buNone/>
            </a:pPr>
            <a:endParaRPr lang="he-IL" sz="1800" dirty="0"/>
          </a:p>
          <a:p>
            <a:pPr marL="285750" indent="-285750" algn="r" rtl="1">
              <a:buFont typeface="Wingdings" panose="05000000000000000000" pitchFamily="2" charset="2"/>
              <a:buChar char="ü"/>
            </a:pPr>
            <a:r>
              <a:rPr lang="he-IL" sz="1800" dirty="0"/>
              <a:t>הם משמשים להרצת תרחישים, השוואת תוצאות בפועל מול תוצאות צפויות, גילוי תקלות, והפקת דו"חות – כל זאת בצורה מהירה, מדויקת וחוזרת.</a:t>
            </a:r>
          </a:p>
          <a:p>
            <a:pPr marL="285750" indent="-285750" algn="r" rtl="1">
              <a:buFont typeface="Wingdings" panose="05000000000000000000" pitchFamily="2" charset="2"/>
              <a:buChar char="ü"/>
            </a:pPr>
            <a:endParaRPr lang="he-IL" sz="1800" dirty="0"/>
          </a:p>
          <a:p>
            <a:pPr marL="285750" indent="-285750" algn="r" rtl="1">
              <a:buFont typeface="Wingdings" panose="05000000000000000000" pitchFamily="2" charset="2"/>
              <a:buChar char="ü"/>
            </a:pPr>
            <a:r>
              <a:rPr lang="he-IL" sz="1800" dirty="0"/>
              <a:t>הכלים מסייעים לשפר את – </a:t>
            </a:r>
          </a:p>
          <a:p>
            <a:pPr marL="742950" lvl="1" indent="-285750" algn="r" rtl="1">
              <a:buFont typeface="Wingdings" panose="05000000000000000000" pitchFamily="2" charset="2"/>
              <a:buChar char="§"/>
            </a:pPr>
            <a:r>
              <a:rPr lang="he-IL" sz="1800" dirty="0"/>
              <a:t>יעילות בקרת האיכות</a:t>
            </a:r>
          </a:p>
          <a:p>
            <a:pPr marL="742950" lvl="1" indent="-285750" algn="r" rtl="1">
              <a:buFont typeface="Wingdings" panose="05000000000000000000" pitchFamily="2" charset="2"/>
              <a:buChar char="§"/>
            </a:pPr>
            <a:r>
              <a:rPr lang="he-IL" sz="1800" dirty="0"/>
              <a:t>לקצר זמני בדיקה</a:t>
            </a:r>
          </a:p>
          <a:p>
            <a:pPr marL="742950" lvl="1" indent="-285750" algn="r" rtl="1">
              <a:buFont typeface="Wingdings" panose="05000000000000000000" pitchFamily="2" charset="2"/>
              <a:buChar char="§"/>
            </a:pPr>
            <a:r>
              <a:rPr lang="he-IL" sz="1800" dirty="0"/>
              <a:t>להבטיח עקביות בתהליך הבדיקות לאורך מחזורי פיתוח שונים, במיוחד בפרויקטים המשתמשים </a:t>
            </a:r>
            <a:r>
              <a:rPr lang="he-IL" sz="1800" dirty="0" err="1"/>
              <a:t>באג'ייל</a:t>
            </a:r>
            <a:r>
              <a:rPr lang="he-IL" sz="1800" dirty="0"/>
              <a:t> או </a:t>
            </a:r>
            <a:r>
              <a:rPr lang="en-US" sz="1800" dirty="0"/>
              <a:t>DevOps.</a:t>
            </a: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35664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0" y="15240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lgn="ctr" rtl="1">
              <a:buNone/>
            </a:pPr>
            <a:r>
              <a:rPr lang="en-GB" sz="2400" b="1" dirty="0">
                <a:solidFill>
                  <a:srgbClr val="0070C0"/>
                </a:solidFill>
              </a:rPr>
              <a:t>Testing Automation </a:t>
            </a:r>
            <a:r>
              <a:rPr lang="he-IL" sz="2400" b="1" dirty="0">
                <a:solidFill>
                  <a:srgbClr val="0070C0"/>
                </a:solidFill>
              </a:rPr>
              <a:t>- 10 כלי האוטומציה המובילים</a:t>
            </a:r>
          </a:p>
          <a:p>
            <a:pPr marL="342900" indent="-342900" algn="ctr" rtl="1">
              <a:buNone/>
            </a:pPr>
            <a:r>
              <a:rPr lang="he-IL" sz="2400" b="1" dirty="0">
                <a:solidFill>
                  <a:srgbClr val="0070C0"/>
                </a:solidFill>
              </a:rPr>
              <a:t> לבדיקות תוכנה בעולם</a:t>
            </a:r>
          </a:p>
        </p:txBody>
      </p:sp>
      <p:sp>
        <p:nvSpPr>
          <p:cNvPr id="6" name="TextBox 5"/>
          <p:cNvSpPr txBox="1"/>
          <p:nvPr/>
        </p:nvSpPr>
        <p:spPr>
          <a:xfrm>
            <a:off x="342899" y="838200"/>
            <a:ext cx="8458201" cy="6647974"/>
          </a:xfrm>
          <a:prstGeom prst="rect">
            <a:avLst/>
          </a:prstGeom>
          <a:noFill/>
        </p:spPr>
        <p:txBody>
          <a:bodyPr wrap="square" rtlCol="0">
            <a:spAutoFit/>
          </a:bodyPr>
          <a:lstStyle/>
          <a:p>
            <a:pPr marL="342900" lvl="0" indent="-342900" algn="r" rtl="1">
              <a:buFont typeface="+mj-lt"/>
              <a:buAutoNum type="arabicPeriod"/>
            </a:pPr>
            <a:r>
              <a:rPr lang="en-US" b="1" dirty="0"/>
              <a:t>Playwright</a:t>
            </a:r>
            <a:r>
              <a:rPr lang="en-US" dirty="0"/>
              <a:t>   </a:t>
            </a:r>
            <a:r>
              <a:rPr lang="he-IL" dirty="0"/>
              <a:t> כלי קוד פתוח מבית מיקרוסופט לבדיקות</a:t>
            </a:r>
            <a:r>
              <a:rPr lang="en-US" dirty="0"/>
              <a:t> End-to-End </a:t>
            </a:r>
            <a:r>
              <a:rPr lang="he-IL" dirty="0"/>
              <a:t>של יישומי</a:t>
            </a:r>
            <a:r>
              <a:rPr lang="en-US" dirty="0"/>
              <a:t> Web </a:t>
            </a:r>
            <a:r>
              <a:rPr lang="he-IL" dirty="0"/>
              <a:t>מודרניים. מציע תמיכה בריבוי דפדפנים ושפות תכנות, עם דגש על אמינות וביצועים</a:t>
            </a:r>
            <a:r>
              <a:rPr lang="en-US" dirty="0"/>
              <a:t>. ​</a:t>
            </a:r>
          </a:p>
          <a:p>
            <a:pPr marL="342900" lvl="0" indent="-342900" algn="r" rtl="1">
              <a:buFont typeface="+mj-lt"/>
              <a:buAutoNum type="arabicPeriod"/>
            </a:pPr>
            <a:r>
              <a:rPr lang="en-US" b="1" dirty="0"/>
              <a:t>Selenium</a:t>
            </a:r>
            <a:r>
              <a:rPr lang="en-US" dirty="0"/>
              <a:t>   </a:t>
            </a:r>
            <a:r>
              <a:rPr lang="he-IL" dirty="0"/>
              <a:t> אחד הכלים הוותיקים והנפוצים ביותר לבדיקות אוטומטיות של יישומי</a:t>
            </a:r>
            <a:r>
              <a:rPr lang="en-US" dirty="0"/>
              <a:t> Web. </a:t>
            </a:r>
            <a:r>
              <a:rPr lang="he-IL" dirty="0"/>
              <a:t>תומך במגוון שפות תכנות ודפדפנים, ומהווה בסיס לכלים רבים אחרים </a:t>
            </a:r>
            <a:endParaRPr lang="en-US" dirty="0"/>
          </a:p>
          <a:p>
            <a:pPr marL="342900" lvl="0" indent="-342900" algn="r" rtl="1">
              <a:buFont typeface="+mj-lt"/>
              <a:buAutoNum type="arabicPeriod"/>
            </a:pPr>
            <a:r>
              <a:rPr lang="en-US" b="1" dirty="0"/>
              <a:t>Cypress</a:t>
            </a:r>
            <a:r>
              <a:rPr lang="en-US" dirty="0"/>
              <a:t>  </a:t>
            </a:r>
            <a:r>
              <a:rPr lang="he-IL" dirty="0"/>
              <a:t>כלי מבוסס</a:t>
            </a:r>
            <a:r>
              <a:rPr lang="en-US" dirty="0"/>
              <a:t> JavaScript </a:t>
            </a:r>
            <a:r>
              <a:rPr lang="he-IL" dirty="0"/>
              <a:t>לבדיקות</a:t>
            </a:r>
            <a:r>
              <a:rPr lang="en-US" dirty="0"/>
              <a:t> End-to-End </a:t>
            </a:r>
            <a:r>
              <a:rPr lang="he-IL" dirty="0"/>
              <a:t>של יישומי</a:t>
            </a:r>
            <a:r>
              <a:rPr lang="en-US" dirty="0"/>
              <a:t> Web. </a:t>
            </a:r>
            <a:r>
              <a:rPr lang="he-IL" dirty="0"/>
              <a:t>ידוע בפשטותו, מהירותו, וביכולת </a:t>
            </a:r>
            <a:r>
              <a:rPr lang="he-IL" dirty="0" err="1"/>
              <a:t>הדיבוג</a:t>
            </a:r>
            <a:r>
              <a:rPr lang="he-IL" dirty="0"/>
              <a:t> המתקדמת שלו</a:t>
            </a:r>
            <a:r>
              <a:rPr lang="en-US" dirty="0"/>
              <a:t>. ​</a:t>
            </a:r>
          </a:p>
          <a:p>
            <a:pPr marL="342900" lvl="0" indent="-342900" algn="r" rtl="1">
              <a:buFont typeface="+mj-lt"/>
              <a:buAutoNum type="arabicPeriod"/>
            </a:pPr>
            <a:r>
              <a:rPr lang="en-US" b="1" dirty="0" err="1"/>
              <a:t>Katalon</a:t>
            </a:r>
            <a:r>
              <a:rPr lang="en-US" b="1" dirty="0"/>
              <a:t> Studio</a:t>
            </a:r>
            <a:r>
              <a:rPr lang="en-US" dirty="0"/>
              <a:t>   </a:t>
            </a:r>
            <a:r>
              <a:rPr lang="he-IL" dirty="0"/>
              <a:t> פלטפורמת בדיקות אוטומטיות מקיפה התומכת ב</a:t>
            </a:r>
            <a:r>
              <a:rPr lang="en-US" dirty="0"/>
              <a:t>-Web, API, </a:t>
            </a:r>
            <a:r>
              <a:rPr lang="he-IL" dirty="0"/>
              <a:t>מובייל ודסקטופ. מציעה ממשק ידידותי למשתמש ותבניות מובנות ליצירת בדיקות</a:t>
            </a:r>
            <a:endParaRPr lang="en-US" dirty="0"/>
          </a:p>
          <a:p>
            <a:pPr marL="342900" lvl="0" indent="-342900" algn="r" rtl="1">
              <a:buFont typeface="+mj-lt"/>
              <a:buAutoNum type="arabicPeriod"/>
            </a:pPr>
            <a:r>
              <a:rPr lang="en-US" b="1" dirty="0"/>
              <a:t> Appium</a:t>
            </a:r>
            <a:r>
              <a:rPr lang="en-US" dirty="0"/>
              <a:t>  </a:t>
            </a:r>
            <a:r>
              <a:rPr lang="he-IL" dirty="0"/>
              <a:t>כלי קוד פתוח לבדיקות אוטומטיות של אפליקציות מובייל</a:t>
            </a:r>
            <a:r>
              <a:rPr lang="en-US" dirty="0"/>
              <a:t> (iOS </a:t>
            </a:r>
            <a:r>
              <a:rPr lang="he-IL" dirty="0"/>
              <a:t>ו</a:t>
            </a:r>
            <a:r>
              <a:rPr lang="en-US" dirty="0"/>
              <a:t>-Android), </a:t>
            </a:r>
            <a:r>
              <a:rPr lang="he-IL" dirty="0"/>
              <a:t>כולל אפליקציות</a:t>
            </a:r>
            <a:r>
              <a:rPr lang="en-US" dirty="0"/>
              <a:t> Native, </a:t>
            </a:r>
            <a:r>
              <a:rPr lang="he-IL" dirty="0"/>
              <a:t>היברידיות ו</a:t>
            </a:r>
            <a:r>
              <a:rPr lang="en-US" dirty="0"/>
              <a:t>-Web. ​</a:t>
            </a:r>
          </a:p>
          <a:p>
            <a:pPr marL="342900" lvl="0" indent="-342900" algn="r" rtl="1">
              <a:buFont typeface="+mj-lt"/>
              <a:buAutoNum type="arabicPeriod"/>
            </a:pPr>
            <a:r>
              <a:rPr lang="en-US" b="1" dirty="0"/>
              <a:t> </a:t>
            </a:r>
            <a:r>
              <a:rPr lang="en-US" b="1" dirty="0" err="1"/>
              <a:t>TestComplete</a:t>
            </a:r>
            <a:r>
              <a:rPr lang="en-US" dirty="0"/>
              <a:t>  </a:t>
            </a:r>
            <a:r>
              <a:rPr lang="he-IL" dirty="0"/>
              <a:t>כלי מסחרי מבית</a:t>
            </a:r>
            <a:r>
              <a:rPr lang="en-US" dirty="0"/>
              <a:t> </a:t>
            </a:r>
            <a:r>
              <a:rPr lang="en-US" dirty="0" err="1"/>
              <a:t>SmartBear</a:t>
            </a:r>
            <a:r>
              <a:rPr lang="en-US" dirty="0"/>
              <a:t> </a:t>
            </a:r>
            <a:r>
              <a:rPr lang="he-IL" dirty="0"/>
              <a:t>לבדיקות פונקציונליות של יישומי</a:t>
            </a:r>
            <a:r>
              <a:rPr lang="en-US" dirty="0"/>
              <a:t> Web, </a:t>
            </a:r>
            <a:r>
              <a:rPr lang="he-IL" dirty="0"/>
              <a:t>דסקטופ ומובייל. מציע תמיכה במגוון שפות סקריפטים והקלטה/ניגון של בדיקות</a:t>
            </a:r>
            <a:r>
              <a:rPr lang="en-US" dirty="0"/>
              <a:t>. ​</a:t>
            </a:r>
          </a:p>
          <a:p>
            <a:pPr marL="342900" lvl="0" indent="-342900" algn="r" rtl="1">
              <a:buFont typeface="+mj-lt"/>
              <a:buAutoNum type="arabicPeriod"/>
            </a:pPr>
            <a:r>
              <a:rPr lang="en-US" b="1" dirty="0"/>
              <a:t>Robot Framework</a:t>
            </a:r>
            <a:r>
              <a:rPr lang="en-US" dirty="0"/>
              <a:t> </a:t>
            </a:r>
            <a:r>
              <a:rPr lang="he-IL" dirty="0"/>
              <a:t> מסגרת קוד פתוח לבדיקות אוטומטיות מבוססות מילות מפתח, התומכת בבדיקות</a:t>
            </a:r>
            <a:r>
              <a:rPr lang="en-US" dirty="0"/>
              <a:t> Web, API </a:t>
            </a:r>
            <a:r>
              <a:rPr lang="he-IL" dirty="0"/>
              <a:t>ועוד</a:t>
            </a:r>
            <a:r>
              <a:rPr lang="en-US" dirty="0"/>
              <a:t>. ​</a:t>
            </a:r>
          </a:p>
          <a:p>
            <a:pPr marL="342900" lvl="0" indent="-342900" algn="r" rtl="1">
              <a:buFont typeface="+mj-lt"/>
              <a:buAutoNum type="arabicPeriod"/>
            </a:pPr>
            <a:r>
              <a:rPr lang="en-US" b="1" dirty="0"/>
              <a:t> </a:t>
            </a:r>
            <a:r>
              <a:rPr lang="en-US" b="1" dirty="0" err="1"/>
              <a:t>Ranorex</a:t>
            </a:r>
            <a:r>
              <a:rPr lang="en-US" b="1" dirty="0"/>
              <a:t> Studio</a:t>
            </a:r>
            <a:r>
              <a:rPr lang="en-US" dirty="0"/>
              <a:t>  </a:t>
            </a:r>
            <a:r>
              <a:rPr lang="he-IL" dirty="0"/>
              <a:t>כלי מסחרי לבדיקות</a:t>
            </a:r>
            <a:r>
              <a:rPr lang="en-US" dirty="0"/>
              <a:t> GUI </a:t>
            </a:r>
            <a:r>
              <a:rPr lang="he-IL" dirty="0"/>
              <a:t>של יישומי</a:t>
            </a:r>
            <a:r>
              <a:rPr lang="en-US" dirty="0"/>
              <a:t> Web, </a:t>
            </a:r>
            <a:r>
              <a:rPr lang="he-IL" dirty="0"/>
              <a:t>דסקטופ ומובייל. מתאים למשתמשים טכניים ולא טכניים כאחד, עם תמיכה בהקלטת תרחישים ובדיקות גרפיות</a:t>
            </a:r>
            <a:r>
              <a:rPr lang="en-US" dirty="0"/>
              <a:t>. ​</a:t>
            </a:r>
          </a:p>
          <a:p>
            <a:pPr marL="342900" lvl="0" indent="-342900" algn="r" rtl="1">
              <a:buFont typeface="+mj-lt"/>
              <a:buAutoNum type="arabicPeriod"/>
            </a:pPr>
            <a:r>
              <a:rPr lang="en-US" b="1" dirty="0" err="1"/>
              <a:t>Tricentis</a:t>
            </a:r>
            <a:r>
              <a:rPr lang="en-US" b="1" dirty="0"/>
              <a:t> Tosca</a:t>
            </a:r>
            <a:r>
              <a:rPr lang="en-US" dirty="0"/>
              <a:t>   </a:t>
            </a:r>
            <a:r>
              <a:rPr lang="he-IL" dirty="0"/>
              <a:t> כלי מסחרי לבדיקות</a:t>
            </a:r>
            <a:r>
              <a:rPr lang="en-US" dirty="0"/>
              <a:t> End-to-End, </a:t>
            </a:r>
            <a:r>
              <a:rPr lang="he-IL" dirty="0"/>
              <a:t>כולל</a:t>
            </a:r>
            <a:r>
              <a:rPr lang="en-US" dirty="0"/>
              <a:t> API, Web, </a:t>
            </a:r>
            <a:r>
              <a:rPr lang="he-IL" dirty="0"/>
              <a:t>מובייל ודסקטופ. מתמקד באוטומציה מבוססת מודלים ובדיקות לא-פונקציונליות כמו בדיקות עומס</a:t>
            </a:r>
            <a:endParaRPr lang="en-US" dirty="0"/>
          </a:p>
          <a:p>
            <a:pPr marL="342900" lvl="0" indent="-342900" algn="r" rtl="1">
              <a:buFont typeface="+mj-lt"/>
              <a:buAutoNum type="arabicPeriod"/>
            </a:pPr>
            <a:r>
              <a:rPr lang="en-US" b="1" dirty="0"/>
              <a:t>SoapUI</a:t>
            </a:r>
            <a:r>
              <a:rPr lang="en-US" dirty="0"/>
              <a:t>   </a:t>
            </a:r>
            <a:r>
              <a:rPr lang="he-IL" dirty="0"/>
              <a:t> כלי קוד פתוח לבדיקות שירותי</a:t>
            </a:r>
            <a:r>
              <a:rPr lang="en-US" dirty="0"/>
              <a:t> Web </a:t>
            </a:r>
            <a:r>
              <a:rPr lang="he-IL" dirty="0"/>
              <a:t>ו</a:t>
            </a:r>
            <a:r>
              <a:rPr lang="en-US" dirty="0"/>
              <a:t>-API, </a:t>
            </a:r>
            <a:r>
              <a:rPr lang="he-IL" dirty="0"/>
              <a:t>כולל תמיכה ב</a:t>
            </a:r>
            <a:r>
              <a:rPr lang="en-US" dirty="0"/>
              <a:t>-REST </a:t>
            </a:r>
            <a:r>
              <a:rPr lang="he-IL" dirty="0"/>
              <a:t>ו</a:t>
            </a:r>
            <a:r>
              <a:rPr lang="en-US" dirty="0"/>
              <a:t>-SOAP. </a:t>
            </a:r>
            <a:r>
              <a:rPr lang="he-IL" dirty="0"/>
              <a:t>מציע ממשק ידידותי למשתמש ותמיכה בבדיקות פונקציונליות ובדיקות עומסים</a:t>
            </a:r>
            <a:r>
              <a:rPr lang="en-US" dirty="0"/>
              <a:t>. </a:t>
            </a: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10458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82118" y="53340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marL="342900" indent="-342900" algn="ctr" rtl="1">
              <a:buNone/>
            </a:pPr>
            <a:r>
              <a:rPr lang="en-GB" sz="2400" b="1" dirty="0">
                <a:solidFill>
                  <a:srgbClr val="0070C0"/>
                </a:solidFill>
              </a:rPr>
              <a:t>Testing Automation </a:t>
            </a:r>
            <a:r>
              <a:rPr lang="he-IL" sz="2400" b="1" dirty="0">
                <a:solidFill>
                  <a:srgbClr val="0070C0"/>
                </a:solidFill>
              </a:rPr>
              <a:t>- 10 כלי האוטומציה המובילים</a:t>
            </a:r>
          </a:p>
          <a:p>
            <a:pPr marL="342900" indent="-342900" algn="ctr" rtl="1">
              <a:buNone/>
            </a:pPr>
            <a:r>
              <a:rPr lang="he-IL" sz="2400" b="1" dirty="0">
                <a:solidFill>
                  <a:srgbClr val="0070C0"/>
                </a:solidFill>
              </a:rPr>
              <a:t> לבדיקות תוכנה בעולם</a:t>
            </a:r>
          </a:p>
        </p:txBody>
      </p:sp>
      <p:graphicFrame>
        <p:nvGraphicFramePr>
          <p:cNvPr id="5" name="טבלה 4">
            <a:extLst>
              <a:ext uri="{FF2B5EF4-FFF2-40B4-BE49-F238E27FC236}">
                <a16:creationId xmlns:a16="http://schemas.microsoft.com/office/drawing/2014/main" id="{3DB0B432-CB33-4524-986D-6A8094CB9ED9}"/>
              </a:ext>
            </a:extLst>
          </p:cNvPr>
          <p:cNvGraphicFramePr>
            <a:graphicFrameLocks noGrp="1"/>
          </p:cNvGraphicFramePr>
          <p:nvPr>
            <p:extLst>
              <p:ext uri="{D42A27DB-BD31-4B8C-83A1-F6EECF244321}">
                <p14:modId xmlns:p14="http://schemas.microsoft.com/office/powerpoint/2010/main" val="2480653142"/>
              </p:ext>
            </p:extLst>
          </p:nvPr>
        </p:nvGraphicFramePr>
        <p:xfrm>
          <a:off x="304800" y="2860763"/>
          <a:ext cx="8686800" cy="1939839"/>
        </p:xfrm>
        <a:graphic>
          <a:graphicData uri="http://schemas.openxmlformats.org/drawingml/2006/table">
            <a:tbl>
              <a:tblPr/>
              <a:tblGrid>
                <a:gridCol w="228805">
                  <a:extLst>
                    <a:ext uri="{9D8B030D-6E8A-4147-A177-3AD203B41FA5}">
                      <a16:colId xmlns:a16="http://schemas.microsoft.com/office/drawing/2014/main" val="3259277237"/>
                    </a:ext>
                  </a:extLst>
                </a:gridCol>
                <a:gridCol w="1435233">
                  <a:extLst>
                    <a:ext uri="{9D8B030D-6E8A-4147-A177-3AD203B41FA5}">
                      <a16:colId xmlns:a16="http://schemas.microsoft.com/office/drawing/2014/main" val="1459738629"/>
                    </a:ext>
                  </a:extLst>
                </a:gridCol>
                <a:gridCol w="1560036">
                  <a:extLst>
                    <a:ext uri="{9D8B030D-6E8A-4147-A177-3AD203B41FA5}">
                      <a16:colId xmlns:a16="http://schemas.microsoft.com/office/drawing/2014/main" val="1130192565"/>
                    </a:ext>
                  </a:extLst>
                </a:gridCol>
                <a:gridCol w="1895443">
                  <a:extLst>
                    <a:ext uri="{9D8B030D-6E8A-4147-A177-3AD203B41FA5}">
                      <a16:colId xmlns:a16="http://schemas.microsoft.com/office/drawing/2014/main" val="1750099003"/>
                    </a:ext>
                  </a:extLst>
                </a:gridCol>
                <a:gridCol w="3567283">
                  <a:extLst>
                    <a:ext uri="{9D8B030D-6E8A-4147-A177-3AD203B41FA5}">
                      <a16:colId xmlns:a16="http://schemas.microsoft.com/office/drawing/2014/main" val="4132865979"/>
                    </a:ext>
                  </a:extLst>
                </a:gridCol>
              </a:tblGrid>
              <a:tr h="165719">
                <a:tc>
                  <a:txBody>
                    <a:bodyPr/>
                    <a:lstStyle/>
                    <a:p>
                      <a:pPr algn="ctr" rtl="1" fontAlgn="t"/>
                      <a:r>
                        <a:rPr lang="he-IL" sz="900" b="1" i="0" u="none" strike="noStrike">
                          <a:solidFill>
                            <a:srgbClr val="000000"/>
                          </a:solidFill>
                          <a:effectLst/>
                          <a:latin typeface="Arial" panose="020B0604020202020204" pitchFamily="34" charset="0"/>
                        </a:rPr>
                        <a:t>מס'</a:t>
                      </a:r>
                    </a:p>
                  </a:txBody>
                  <a:tcPr marL="7392" marR="7392" marT="73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1" fontAlgn="t"/>
                      <a:r>
                        <a:rPr lang="he-IL" sz="900" b="1" i="0" u="none" strike="noStrike">
                          <a:solidFill>
                            <a:srgbClr val="000000"/>
                          </a:solidFill>
                          <a:effectLst/>
                          <a:latin typeface="Arial" panose="020B0604020202020204" pitchFamily="34" charset="0"/>
                        </a:rPr>
                        <a:t>שם הכלי</a:t>
                      </a:r>
                    </a:p>
                  </a:txBody>
                  <a:tcPr marL="7392" marR="7392" marT="73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1" fontAlgn="t"/>
                      <a:r>
                        <a:rPr lang="he-IL" sz="900" b="1" i="0" u="none" strike="noStrike">
                          <a:solidFill>
                            <a:srgbClr val="000000"/>
                          </a:solidFill>
                          <a:effectLst/>
                          <a:latin typeface="Arial" panose="020B0604020202020204" pitchFamily="34" charset="0"/>
                        </a:rPr>
                        <a:t>יצרן התוכנה</a:t>
                      </a:r>
                    </a:p>
                  </a:txBody>
                  <a:tcPr marL="7392" marR="7392" marT="73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1" fontAlgn="t"/>
                      <a:r>
                        <a:rPr lang="he-IL" sz="900" b="1" i="0" u="none" strike="noStrike">
                          <a:solidFill>
                            <a:srgbClr val="000000"/>
                          </a:solidFill>
                          <a:effectLst/>
                          <a:latin typeface="Arial" panose="020B0604020202020204" pitchFamily="34" charset="0"/>
                        </a:rPr>
                        <a:t>סוג הכלי / תחום התמחות</a:t>
                      </a:r>
                    </a:p>
                  </a:txBody>
                  <a:tcPr marL="7392" marR="7392" marT="73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rtl="1" fontAlgn="t"/>
                      <a:r>
                        <a:rPr lang="he-IL" sz="900" b="1" i="0" u="none" strike="noStrike">
                          <a:solidFill>
                            <a:srgbClr val="000000"/>
                          </a:solidFill>
                          <a:effectLst/>
                          <a:latin typeface="Arial" panose="020B0604020202020204" pitchFamily="34" charset="0"/>
                        </a:rPr>
                        <a:t>מאפיינים/יחודיות</a:t>
                      </a:r>
                    </a:p>
                  </a:txBody>
                  <a:tcPr marL="7392" marR="7392" marT="73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extLst>
                  <a:ext uri="{0D108BD9-81ED-4DB2-BD59-A6C34878D82A}">
                    <a16:rowId xmlns:a16="http://schemas.microsoft.com/office/drawing/2014/main" val="4096999935"/>
                  </a:ext>
                </a:extLst>
              </a:tr>
              <a:tr h="315787">
                <a:tc>
                  <a:txBody>
                    <a:bodyPr/>
                    <a:lstStyle/>
                    <a:p>
                      <a:pPr algn="ctr" fontAlgn="b"/>
                      <a:r>
                        <a:rPr lang="he-IL" sz="900" b="0" i="0" u="none" strike="noStrike" dirty="0">
                          <a:solidFill>
                            <a:srgbClr val="000000"/>
                          </a:solidFill>
                          <a:effectLst/>
                          <a:latin typeface="Arial" panose="020B0604020202020204" pitchFamily="34" charset="0"/>
                        </a:rPr>
                        <a:t>1</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Selenium</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Selenium Project</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קוד פתוח / בדיקות </a:t>
                      </a:r>
                      <a:r>
                        <a:rPr lang="en-US" sz="900" b="0" i="0" u="none" strike="noStrike">
                          <a:solidFill>
                            <a:srgbClr val="000000"/>
                          </a:solidFill>
                          <a:effectLst/>
                          <a:latin typeface="Arial" panose="020B0604020202020204" pitchFamily="34" charset="0"/>
                        </a:rPr>
                        <a:t>Web</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כלי נפוץ מאוד לבדיקות דפדפן אוטומטיות. תומך בשפות כמו </a:t>
                      </a:r>
                      <a:r>
                        <a:rPr lang="en-US" sz="900" b="0" i="0" u="none" strike="noStrike">
                          <a:solidFill>
                            <a:srgbClr val="000000"/>
                          </a:solidFill>
                          <a:effectLst/>
                          <a:latin typeface="Arial" panose="020B0604020202020204" pitchFamily="34" charset="0"/>
                        </a:rPr>
                        <a:t>Java, Python </a:t>
                      </a:r>
                      <a:r>
                        <a:rPr lang="he-IL" sz="900" b="0" i="0" u="none" strike="noStrike">
                          <a:solidFill>
                            <a:srgbClr val="000000"/>
                          </a:solidFill>
                          <a:effectLst/>
                          <a:latin typeface="Arial" panose="020B0604020202020204" pitchFamily="34" charset="0"/>
                        </a:rPr>
                        <a:t>ו-</a:t>
                      </a:r>
                      <a:r>
                        <a:rPr lang="en-US" sz="900" b="0" i="0" u="none" strike="noStrike">
                          <a:solidFill>
                            <a:srgbClr val="000000"/>
                          </a:solidFill>
                          <a:effectLst/>
                          <a:latin typeface="Arial" panose="020B0604020202020204" pitchFamily="34" charset="0"/>
                        </a:rPr>
                        <a:t>C#.</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250745"/>
                  </a:ext>
                </a:extLst>
              </a:tr>
              <a:tr h="162037">
                <a:tc>
                  <a:txBody>
                    <a:bodyPr/>
                    <a:lstStyle/>
                    <a:p>
                      <a:pPr algn="ctr" fontAlgn="b"/>
                      <a:r>
                        <a:rPr lang="he-IL" sz="900" b="0" i="0" u="none" strike="noStrike" dirty="0">
                          <a:solidFill>
                            <a:srgbClr val="000000"/>
                          </a:solidFill>
                          <a:effectLst/>
                          <a:latin typeface="Arial" panose="020B0604020202020204" pitchFamily="34" charset="0"/>
                        </a:rPr>
                        <a:t>2</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TestComplete</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SmartBear</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מסחרי / </a:t>
                      </a:r>
                      <a:r>
                        <a:rPr lang="en-US" sz="900" b="0" i="0" u="none" strike="noStrike">
                          <a:solidFill>
                            <a:srgbClr val="000000"/>
                          </a:solidFill>
                          <a:effectLst/>
                          <a:latin typeface="Arial" panose="020B0604020202020204" pitchFamily="34" charset="0"/>
                        </a:rPr>
                        <a:t>Web, Desktop, Mobile</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כלי עוצמתי עם ממשק גרפי, תומך באוטומציה מבוססת סקריפטים וללא קוד.</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889258"/>
                  </a:ext>
                </a:extLst>
              </a:tr>
              <a:tr h="162037">
                <a:tc>
                  <a:txBody>
                    <a:bodyPr/>
                    <a:lstStyle/>
                    <a:p>
                      <a:pPr algn="ctr" fontAlgn="b"/>
                      <a:r>
                        <a:rPr lang="he-IL" sz="900" b="0" i="0" u="none" strike="noStrike" dirty="0">
                          <a:solidFill>
                            <a:srgbClr val="000000"/>
                          </a:solidFill>
                          <a:effectLst/>
                          <a:latin typeface="Arial" panose="020B0604020202020204" pitchFamily="34" charset="0"/>
                        </a:rPr>
                        <a:t>3</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Katalon Studio</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Katalon</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חינמי (עם רכיבים מסחריים) / </a:t>
                      </a:r>
                      <a:r>
                        <a:rPr lang="en-US" sz="900" b="0" i="0" u="none" strike="noStrike">
                          <a:solidFill>
                            <a:srgbClr val="000000"/>
                          </a:solidFill>
                          <a:effectLst/>
                          <a:latin typeface="Arial" panose="020B0604020202020204" pitchFamily="34" charset="0"/>
                        </a:rPr>
                        <a:t>All-in-One</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תומך ב-</a:t>
                      </a:r>
                      <a:r>
                        <a:rPr lang="en-US" sz="900" b="0" i="0" u="none" strike="noStrike">
                          <a:solidFill>
                            <a:srgbClr val="000000"/>
                          </a:solidFill>
                          <a:effectLst/>
                          <a:latin typeface="Arial" panose="020B0604020202020204" pitchFamily="34" charset="0"/>
                        </a:rPr>
                        <a:t>Web, API, Mobile </a:t>
                      </a:r>
                      <a:r>
                        <a:rPr lang="he-IL" sz="900" b="0" i="0" u="none" strike="noStrike">
                          <a:solidFill>
                            <a:srgbClr val="000000"/>
                          </a:solidFill>
                          <a:effectLst/>
                          <a:latin typeface="Arial" panose="020B0604020202020204" pitchFamily="34" charset="0"/>
                        </a:rPr>
                        <a:t>ו-</a:t>
                      </a:r>
                      <a:r>
                        <a:rPr lang="en-US" sz="900" b="0" i="0" u="none" strike="noStrike">
                          <a:solidFill>
                            <a:srgbClr val="000000"/>
                          </a:solidFill>
                          <a:effectLst/>
                          <a:latin typeface="Arial" panose="020B0604020202020204" pitchFamily="34" charset="0"/>
                        </a:rPr>
                        <a:t>Desktop. </a:t>
                      </a:r>
                      <a:r>
                        <a:rPr lang="he-IL" sz="900" b="0" i="0" u="none" strike="noStrike">
                          <a:solidFill>
                            <a:srgbClr val="000000"/>
                          </a:solidFill>
                          <a:effectLst/>
                          <a:latin typeface="Arial" panose="020B0604020202020204" pitchFamily="34" charset="0"/>
                        </a:rPr>
                        <a:t>קל ללמידה ולשימוש.</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707477"/>
                  </a:ext>
                </a:extLst>
              </a:tr>
              <a:tr h="162037">
                <a:tc>
                  <a:txBody>
                    <a:bodyPr/>
                    <a:lstStyle/>
                    <a:p>
                      <a:pPr algn="ctr" fontAlgn="b"/>
                      <a:r>
                        <a:rPr lang="he-IL" sz="900" b="0" i="0" u="none" strike="noStrike" dirty="0">
                          <a:solidFill>
                            <a:srgbClr val="000000"/>
                          </a:solidFill>
                          <a:effectLst/>
                          <a:latin typeface="Arial" panose="020B0604020202020204" pitchFamily="34" charset="0"/>
                        </a:rPr>
                        <a:t>4</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Appium</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Appium Contributors</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קוד פתוח / בדיקות מובייל</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תומך בבדיקות אפליקציות </a:t>
                      </a:r>
                      <a:r>
                        <a:rPr lang="en-US" sz="900" b="0" i="0" u="none" strike="noStrike">
                          <a:solidFill>
                            <a:srgbClr val="000000"/>
                          </a:solidFill>
                          <a:effectLst/>
                          <a:latin typeface="Arial" panose="020B0604020202020204" pitchFamily="34" charset="0"/>
                        </a:rPr>
                        <a:t>Android </a:t>
                      </a:r>
                      <a:r>
                        <a:rPr lang="he-IL" sz="900" b="0" i="0" u="none" strike="noStrike">
                          <a:solidFill>
                            <a:srgbClr val="000000"/>
                          </a:solidFill>
                          <a:effectLst/>
                          <a:latin typeface="Arial" panose="020B0604020202020204" pitchFamily="34" charset="0"/>
                        </a:rPr>
                        <a:t>ו-</a:t>
                      </a:r>
                      <a:r>
                        <a:rPr lang="en-US" sz="900" b="0" i="0" u="none" strike="noStrike">
                          <a:solidFill>
                            <a:srgbClr val="000000"/>
                          </a:solidFill>
                          <a:effectLst/>
                          <a:latin typeface="Arial" panose="020B0604020202020204" pitchFamily="34" charset="0"/>
                        </a:rPr>
                        <a:t>iOS, </a:t>
                      </a:r>
                      <a:r>
                        <a:rPr lang="he-IL" sz="900" b="0" i="0" u="none" strike="noStrike">
                          <a:solidFill>
                            <a:srgbClr val="000000"/>
                          </a:solidFill>
                          <a:effectLst/>
                          <a:latin typeface="Arial" panose="020B0604020202020204" pitchFamily="34" charset="0"/>
                        </a:rPr>
                        <a:t>כולל </a:t>
                      </a:r>
                      <a:r>
                        <a:rPr lang="en-US" sz="900" b="0" i="0" u="none" strike="noStrike">
                          <a:solidFill>
                            <a:srgbClr val="000000"/>
                          </a:solidFill>
                          <a:effectLst/>
                          <a:latin typeface="Arial" panose="020B0604020202020204" pitchFamily="34" charset="0"/>
                        </a:rPr>
                        <a:t>native </a:t>
                      </a:r>
                      <a:r>
                        <a:rPr lang="he-IL" sz="900" b="0" i="0" u="none" strike="noStrike">
                          <a:solidFill>
                            <a:srgbClr val="000000"/>
                          </a:solidFill>
                          <a:effectLst/>
                          <a:latin typeface="Arial" panose="020B0604020202020204" pitchFamily="34" charset="0"/>
                        </a:rPr>
                        <a:t>ו-</a:t>
                      </a:r>
                      <a:r>
                        <a:rPr lang="en-US" sz="900" b="0" i="0" u="none" strike="noStrike">
                          <a:solidFill>
                            <a:srgbClr val="000000"/>
                          </a:solidFill>
                          <a:effectLst/>
                          <a:latin typeface="Arial" panose="020B0604020202020204" pitchFamily="34" charset="0"/>
                        </a:rPr>
                        <a:t>hybrid.</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83636"/>
                  </a:ext>
                </a:extLst>
              </a:tr>
              <a:tr h="162037">
                <a:tc>
                  <a:txBody>
                    <a:bodyPr/>
                    <a:lstStyle/>
                    <a:p>
                      <a:pPr algn="ctr" fontAlgn="b"/>
                      <a:r>
                        <a:rPr lang="he-IL" sz="900" b="0" i="0" u="none" strike="noStrike" dirty="0">
                          <a:solidFill>
                            <a:srgbClr val="000000"/>
                          </a:solidFill>
                          <a:effectLst/>
                          <a:latin typeface="Arial" panose="020B0604020202020204" pitchFamily="34" charset="0"/>
                        </a:rPr>
                        <a:t>5</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Cypress</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Cypress.io</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קוד פתוח / </a:t>
                      </a:r>
                      <a:r>
                        <a:rPr lang="en-US" sz="900" b="0" i="0" u="none" strike="noStrike">
                          <a:solidFill>
                            <a:srgbClr val="000000"/>
                          </a:solidFill>
                          <a:effectLst/>
                          <a:latin typeface="Arial" panose="020B0604020202020204" pitchFamily="34" charset="0"/>
                        </a:rPr>
                        <a:t>Web</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מיועד ליישומי </a:t>
                      </a:r>
                      <a:r>
                        <a:rPr lang="en-US" sz="900" b="0" i="0" u="none" strike="noStrike">
                          <a:solidFill>
                            <a:srgbClr val="000000"/>
                          </a:solidFill>
                          <a:effectLst/>
                          <a:latin typeface="Arial" panose="020B0604020202020204" pitchFamily="34" charset="0"/>
                        </a:rPr>
                        <a:t>JavaScript </a:t>
                      </a:r>
                      <a:r>
                        <a:rPr lang="he-IL" sz="900" b="0" i="0" u="none" strike="noStrike">
                          <a:solidFill>
                            <a:srgbClr val="000000"/>
                          </a:solidFill>
                          <a:effectLst/>
                          <a:latin typeface="Arial" panose="020B0604020202020204" pitchFamily="34" charset="0"/>
                        </a:rPr>
                        <a:t>מודרניים, עם הרצה מהירה ואינטגרציה ל-</a:t>
                      </a:r>
                      <a:r>
                        <a:rPr lang="en-US" sz="900" b="0" i="0" u="none" strike="noStrike">
                          <a:solidFill>
                            <a:srgbClr val="000000"/>
                          </a:solidFill>
                          <a:effectLst/>
                          <a:latin typeface="Arial" panose="020B0604020202020204" pitchFamily="34" charset="0"/>
                        </a:rPr>
                        <a:t>CI/CD.</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636612"/>
                  </a:ext>
                </a:extLst>
              </a:tr>
              <a:tr h="162037">
                <a:tc>
                  <a:txBody>
                    <a:bodyPr/>
                    <a:lstStyle/>
                    <a:p>
                      <a:pPr algn="ctr" fontAlgn="b"/>
                      <a:r>
                        <a:rPr lang="he-IL" sz="900" b="0" i="0" u="none" strike="noStrike" dirty="0">
                          <a:solidFill>
                            <a:srgbClr val="000000"/>
                          </a:solidFill>
                          <a:effectLst/>
                          <a:latin typeface="Arial" panose="020B0604020202020204" pitchFamily="34" charset="0"/>
                        </a:rPr>
                        <a:t>6</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Ranorex</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Ranorex GmbH</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מסחרי / </a:t>
                      </a:r>
                      <a:r>
                        <a:rPr lang="en-US" sz="900" b="0" i="0" u="none" strike="noStrike">
                          <a:solidFill>
                            <a:srgbClr val="000000"/>
                          </a:solidFill>
                          <a:effectLst/>
                          <a:latin typeface="Arial" panose="020B0604020202020204" pitchFamily="34" charset="0"/>
                        </a:rPr>
                        <a:t>Web, Desktop, Mobile</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מתאים גם לבודקים לא-מתכנתים, עם הקלטת תרחישים ובדיקות גרפיות.</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2304574"/>
                  </a:ext>
                </a:extLst>
              </a:tr>
              <a:tr h="162037">
                <a:tc>
                  <a:txBody>
                    <a:bodyPr/>
                    <a:lstStyle/>
                    <a:p>
                      <a:pPr algn="ctr" fontAlgn="b"/>
                      <a:r>
                        <a:rPr lang="he-IL" sz="900" b="0" i="0" u="none" strike="noStrike" dirty="0">
                          <a:solidFill>
                            <a:srgbClr val="000000"/>
                          </a:solidFill>
                          <a:effectLst/>
                          <a:latin typeface="Arial" panose="020B0604020202020204" pitchFamily="34" charset="0"/>
                        </a:rPr>
                        <a:t>7</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Robot Framework</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Robot Framework Foundation</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קוד פתוח / כללי</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פלטפורמת בדיקות מבוססת מילות מפתח, תומכת ב-</a:t>
                      </a:r>
                      <a:r>
                        <a:rPr lang="en-US" sz="900" b="0" i="0" u="none" strike="noStrike">
                          <a:solidFill>
                            <a:srgbClr val="000000"/>
                          </a:solidFill>
                          <a:effectLst/>
                          <a:latin typeface="Arial" panose="020B0604020202020204" pitchFamily="34" charset="0"/>
                        </a:rPr>
                        <a:t>Web, API </a:t>
                      </a:r>
                      <a:r>
                        <a:rPr lang="he-IL" sz="900" b="0" i="0" u="none" strike="noStrike">
                          <a:solidFill>
                            <a:srgbClr val="000000"/>
                          </a:solidFill>
                          <a:effectLst/>
                          <a:latin typeface="Arial" panose="020B0604020202020204" pitchFamily="34" charset="0"/>
                        </a:rPr>
                        <a:t>ועוד.</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2338557"/>
                  </a:ext>
                </a:extLst>
              </a:tr>
              <a:tr h="162037">
                <a:tc>
                  <a:txBody>
                    <a:bodyPr/>
                    <a:lstStyle/>
                    <a:p>
                      <a:pPr algn="ctr" fontAlgn="b"/>
                      <a:r>
                        <a:rPr lang="he-IL" sz="900" b="0" i="0" u="none" strike="noStrike" dirty="0">
                          <a:solidFill>
                            <a:srgbClr val="000000"/>
                          </a:solidFill>
                          <a:effectLst/>
                          <a:latin typeface="Arial" panose="020B0604020202020204" pitchFamily="34" charset="0"/>
                        </a:rPr>
                        <a:t>8</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Playwright</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Microsoft</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קוד פתוח / </a:t>
                      </a:r>
                      <a:r>
                        <a:rPr lang="en-US" sz="900" b="0" i="0" u="none" strike="noStrike">
                          <a:solidFill>
                            <a:srgbClr val="000000"/>
                          </a:solidFill>
                          <a:effectLst/>
                          <a:latin typeface="Arial" panose="020B0604020202020204" pitchFamily="34" charset="0"/>
                        </a:rPr>
                        <a:t>Web</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כלי חדש מבית </a:t>
                      </a:r>
                      <a:r>
                        <a:rPr lang="en-US" sz="900" b="0" i="0" u="none" strike="noStrike">
                          <a:solidFill>
                            <a:srgbClr val="000000"/>
                          </a:solidFill>
                          <a:effectLst/>
                          <a:latin typeface="Arial" panose="020B0604020202020204" pitchFamily="34" charset="0"/>
                        </a:rPr>
                        <a:t>Microsoft, </a:t>
                      </a:r>
                      <a:r>
                        <a:rPr lang="he-IL" sz="900" b="0" i="0" u="none" strike="noStrike">
                          <a:solidFill>
                            <a:srgbClr val="000000"/>
                          </a:solidFill>
                          <a:effectLst/>
                          <a:latin typeface="Arial" panose="020B0604020202020204" pitchFamily="34" charset="0"/>
                        </a:rPr>
                        <a:t>תומך בריבוי דפדפנים, מהיר ואמין.</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932434"/>
                  </a:ext>
                </a:extLst>
              </a:tr>
              <a:tr h="162037">
                <a:tc>
                  <a:txBody>
                    <a:bodyPr/>
                    <a:lstStyle/>
                    <a:p>
                      <a:pPr algn="ctr" fontAlgn="b"/>
                      <a:r>
                        <a:rPr lang="he-IL" sz="900" b="0" i="0" u="none" strike="noStrike" dirty="0">
                          <a:solidFill>
                            <a:srgbClr val="000000"/>
                          </a:solidFill>
                          <a:effectLst/>
                          <a:latin typeface="Arial" panose="020B0604020202020204" pitchFamily="34" charset="0"/>
                        </a:rPr>
                        <a:t>9</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LoadRunner</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Micro Focus</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מסחרי / ביצועים ו-</a:t>
                      </a:r>
                      <a:r>
                        <a:rPr lang="en-US" sz="900" b="0" i="0" u="none" strike="noStrike">
                          <a:solidFill>
                            <a:srgbClr val="000000"/>
                          </a:solidFill>
                          <a:effectLst/>
                          <a:latin typeface="Arial" panose="020B0604020202020204" pitchFamily="34" charset="0"/>
                        </a:rPr>
                        <a:t>Load Testing</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מתאים לבדיקות עומסים של מערכות גדולות. משמש ארגונים רבים בעולם.</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5841994"/>
                  </a:ext>
                </a:extLst>
              </a:tr>
              <a:tr h="162037">
                <a:tc>
                  <a:txBody>
                    <a:bodyPr/>
                    <a:lstStyle/>
                    <a:p>
                      <a:pPr algn="ctr" fontAlgn="b"/>
                      <a:r>
                        <a:rPr lang="he-IL" sz="900" b="0" i="0" u="none" strike="noStrike" dirty="0">
                          <a:solidFill>
                            <a:srgbClr val="000000"/>
                          </a:solidFill>
                          <a:effectLst/>
                          <a:latin typeface="Arial" panose="020B0604020202020204" pitchFamily="34" charset="0"/>
                        </a:rPr>
                        <a:t>10</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SoapUI</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SmartBear</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a:solidFill>
                            <a:srgbClr val="000000"/>
                          </a:solidFill>
                          <a:effectLst/>
                          <a:latin typeface="Arial" panose="020B0604020202020204" pitchFamily="34" charset="0"/>
                        </a:rPr>
                        <a:t>קוד פתוח + מסחרי / בדיקות </a:t>
                      </a:r>
                      <a:r>
                        <a:rPr lang="en-US" sz="900" b="0" i="0" u="none" strike="noStrike">
                          <a:solidFill>
                            <a:srgbClr val="000000"/>
                          </a:solidFill>
                          <a:effectLst/>
                          <a:latin typeface="Arial" panose="020B0604020202020204" pitchFamily="34" charset="0"/>
                        </a:rPr>
                        <a:t>API</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1" fontAlgn="b"/>
                      <a:r>
                        <a:rPr lang="he-IL" sz="900" b="0" i="0" u="none" strike="noStrike" dirty="0">
                          <a:solidFill>
                            <a:srgbClr val="000000"/>
                          </a:solidFill>
                          <a:effectLst/>
                          <a:latin typeface="Arial" panose="020B0604020202020204" pitchFamily="34" charset="0"/>
                        </a:rPr>
                        <a:t>כלי ותיק לבדיקות שירותי </a:t>
                      </a:r>
                      <a:r>
                        <a:rPr lang="en-US" sz="900" b="0" i="0" u="none" strike="noStrike" dirty="0">
                          <a:solidFill>
                            <a:srgbClr val="000000"/>
                          </a:solidFill>
                          <a:effectLst/>
                          <a:latin typeface="Arial" panose="020B0604020202020204" pitchFamily="34" charset="0"/>
                        </a:rPr>
                        <a:t>Web, </a:t>
                      </a:r>
                      <a:r>
                        <a:rPr lang="he-IL" sz="900" b="0" i="0" u="none" strike="noStrike" dirty="0">
                          <a:solidFill>
                            <a:srgbClr val="000000"/>
                          </a:solidFill>
                          <a:effectLst/>
                          <a:latin typeface="Arial" panose="020B0604020202020204" pitchFamily="34" charset="0"/>
                        </a:rPr>
                        <a:t>כולל </a:t>
                      </a:r>
                      <a:r>
                        <a:rPr lang="en-US" sz="900" b="0" i="0" u="none" strike="noStrike" dirty="0">
                          <a:solidFill>
                            <a:srgbClr val="000000"/>
                          </a:solidFill>
                          <a:effectLst/>
                          <a:latin typeface="Arial" panose="020B0604020202020204" pitchFamily="34" charset="0"/>
                        </a:rPr>
                        <a:t>REST </a:t>
                      </a:r>
                      <a:r>
                        <a:rPr lang="he-IL" sz="900" b="0" i="0" u="none" strike="noStrike" dirty="0">
                          <a:solidFill>
                            <a:srgbClr val="000000"/>
                          </a:solidFill>
                          <a:effectLst/>
                          <a:latin typeface="Arial" panose="020B0604020202020204" pitchFamily="34" charset="0"/>
                        </a:rPr>
                        <a:t>ו-</a:t>
                      </a:r>
                      <a:r>
                        <a:rPr lang="en-US" sz="900" b="0" i="0" u="none" strike="noStrike" dirty="0">
                          <a:solidFill>
                            <a:srgbClr val="000000"/>
                          </a:solidFill>
                          <a:effectLst/>
                          <a:latin typeface="Arial" panose="020B0604020202020204" pitchFamily="34" charset="0"/>
                        </a:rPr>
                        <a:t>SOAP, </a:t>
                      </a:r>
                      <a:r>
                        <a:rPr lang="he-IL" sz="900" b="0" i="0" u="none" strike="noStrike" dirty="0">
                          <a:solidFill>
                            <a:srgbClr val="000000"/>
                          </a:solidFill>
                          <a:effectLst/>
                          <a:latin typeface="Arial" panose="020B0604020202020204" pitchFamily="34" charset="0"/>
                        </a:rPr>
                        <a:t>ממשק ידידותי.</a:t>
                      </a:r>
                    </a:p>
                  </a:txBody>
                  <a:tcPr marL="7392" marR="7392" marT="7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4008232"/>
                  </a:ext>
                </a:extLst>
              </a:tr>
            </a:tbl>
          </a:graphicData>
        </a:graphic>
      </p:graphicFrame>
    </p:spTree>
    <p:extLst>
      <p:ext uri="{BB962C8B-B14F-4D97-AF65-F5344CB8AC3E}">
        <p14:creationId xmlns:p14="http://schemas.microsoft.com/office/powerpoint/2010/main" val="221533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1371600"/>
            <a:ext cx="9144000" cy="1447800"/>
          </a:xfrm>
          <a:prstGeom prst="rect">
            <a:avLst/>
          </a:prstGeom>
          <a:solidFill>
            <a:srgbClr val="FFFF99"/>
          </a:solidFill>
          <a:ln w="9525">
            <a:noFill/>
            <a:miter lim="800000"/>
            <a:headEnd/>
            <a:tailEnd/>
          </a:ln>
          <a:effectLst/>
        </p:spPr>
        <p:txBody>
          <a:bodyPr wrap="none" anchor="ctr"/>
          <a:lstStyle/>
          <a:p>
            <a:pPr algn="ctr">
              <a:buFontTx/>
              <a:buNone/>
            </a:pPr>
            <a:r>
              <a:rPr lang="en-US" sz="6600" dirty="0">
                <a:latin typeface="Tahoma" pitchFamily="34" charset="0"/>
              </a:rPr>
              <a:t>7. </a:t>
            </a:r>
            <a:r>
              <a:rPr lang="en-US" sz="6600" b="1" dirty="0"/>
              <a:t>Quality</a:t>
            </a:r>
            <a:endParaRPr lang="en-US" sz="6600" dirty="0">
              <a:latin typeface="Tahoma" pitchFamily="34" charset="0"/>
            </a:endParaRPr>
          </a:p>
        </p:txBody>
      </p:sp>
      <p:sp>
        <p:nvSpPr>
          <p:cNvPr id="5" name="Rectangle 3"/>
          <p:cNvSpPr>
            <a:spLocks noChangeArrowheads="1"/>
          </p:cNvSpPr>
          <p:nvPr/>
        </p:nvSpPr>
        <p:spPr bwMode="auto">
          <a:xfrm>
            <a:off x="0" y="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buFontTx/>
              <a:buNone/>
            </a:pPr>
            <a:endParaRPr lang="en-US" sz="1800" dirty="0">
              <a:latin typeface="Tahoma" pitchFamily="34" charset="0"/>
            </a:endParaRPr>
          </a:p>
        </p:txBody>
      </p:sp>
      <p:sp>
        <p:nvSpPr>
          <p:cNvPr id="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8" name="Rectangle 6"/>
          <p:cNvSpPr>
            <a:spLocks noChangeArrowheads="1"/>
          </p:cNvSpPr>
          <p:nvPr/>
        </p:nvSpPr>
        <p:spPr bwMode="auto">
          <a:xfrm>
            <a:off x="228600" y="3124200"/>
            <a:ext cx="8458200" cy="1323439"/>
          </a:xfrm>
          <a:prstGeom prst="rect">
            <a:avLst/>
          </a:prstGeom>
          <a:noFill/>
          <a:ln w="9525" algn="ctr">
            <a:noFill/>
            <a:miter lim="800000"/>
            <a:headEnd/>
            <a:tailEnd/>
          </a:ln>
          <a:effectLst/>
        </p:spPr>
        <p:txBody>
          <a:bodyPr wrap="square">
            <a:spAutoFit/>
          </a:bodyPr>
          <a:lstStyle/>
          <a:p>
            <a:pPr algn="ctr">
              <a:buFontTx/>
              <a:buNone/>
            </a:pPr>
            <a:r>
              <a:rPr lang="he-IL" i="1" dirty="0"/>
              <a:t>ניהול איכות בניהול פרויקטים מתייחס לתהליכים ולפעילויות שמטרתן להבטיח שהתוצרים של הפרויקט עומדים בסטנדרטים הנדרשים ובציפיות של בעלי העניין. זה כולל תכנון, הבטחה ובקרת איכות לשמירה והגברת האיכות במהלך מחזור חיי הפרויקט, תוך כדי ווידוא שהתוצאות של הפרויקט מושלמות לשביעות רצון ועמידה בקריטריונים המוגדרים.</a:t>
            </a:r>
            <a:endParaRPr lang="en-US" i="1" dirty="0"/>
          </a:p>
          <a:p>
            <a:pPr algn="ctr">
              <a:buFontTx/>
              <a:buNone/>
            </a:pPr>
            <a:endParaRPr lang="he-IL"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3603" name="Rectangle 3"/>
          <p:cNvSpPr>
            <a:spLocks noChangeArrowheads="1"/>
          </p:cNvSpPr>
          <p:nvPr/>
        </p:nvSpPr>
        <p:spPr bwMode="auto">
          <a:xfrm>
            <a:off x="0" y="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buNone/>
            </a:pPr>
            <a:r>
              <a:rPr lang="en-US" sz="3600" b="1" dirty="0">
                <a:solidFill>
                  <a:srgbClr val="0070C0"/>
                </a:solidFill>
              </a:rPr>
              <a:t>Quality Management</a:t>
            </a:r>
          </a:p>
          <a:p>
            <a:pPr>
              <a:buFontTx/>
              <a:buNone/>
            </a:pPr>
            <a:endParaRPr lang="en-US" sz="1800" b="1" u="sng" dirty="0">
              <a:latin typeface="Tahoma" pitchFamily="34" charset="0"/>
            </a:endParaRPr>
          </a:p>
        </p:txBody>
      </p:sp>
      <p:pic>
        <p:nvPicPr>
          <p:cNvPr id="4098" name="Picture 2" descr="Difference Between Quality Control And Quality Assurance">
            <a:extLst>
              <a:ext uri="{FF2B5EF4-FFF2-40B4-BE49-F238E27FC236}">
                <a16:creationId xmlns:a16="http://schemas.microsoft.com/office/drawing/2014/main" id="{EE4C6469-5D43-40AB-95C5-AD6FB0395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76388"/>
            <a:ext cx="7315200" cy="3705225"/>
          </a:xfrm>
          <a:prstGeom prst="rect">
            <a:avLst/>
          </a:prstGeom>
          <a:noFill/>
          <a:extLst>
            <a:ext uri="{909E8E84-426E-40DD-AFC4-6F175D3DCCD1}">
              <a14:hiddenFill xmlns:a14="http://schemas.microsoft.com/office/drawing/2010/main">
                <a:solidFill>
                  <a:srgbClr val="FFFFFF"/>
                </a:solidFill>
              </a14:hiddenFill>
            </a:ext>
          </a:extLst>
        </p:spPr>
      </p:pic>
      <p:sp>
        <p:nvSpPr>
          <p:cNvPr id="2" name="מלבן 1">
            <a:extLst>
              <a:ext uri="{FF2B5EF4-FFF2-40B4-BE49-F238E27FC236}">
                <a16:creationId xmlns:a16="http://schemas.microsoft.com/office/drawing/2014/main" id="{6DF2AAD6-CBAA-4F95-8331-D08161DC80FB}"/>
              </a:ext>
            </a:extLst>
          </p:cNvPr>
          <p:cNvSpPr/>
          <p:nvPr/>
        </p:nvSpPr>
        <p:spPr>
          <a:xfrm>
            <a:off x="1905000" y="5267556"/>
            <a:ext cx="1446230" cy="400110"/>
          </a:xfrm>
          <a:prstGeom prst="rect">
            <a:avLst/>
          </a:prstGeom>
        </p:spPr>
        <p:txBody>
          <a:bodyPr wrap="none">
            <a:spAutoFit/>
          </a:bodyPr>
          <a:lstStyle/>
          <a:p>
            <a:pPr marL="342900" indent="-342900">
              <a:buNone/>
            </a:pPr>
            <a:r>
              <a:rPr lang="he-IL" sz="2000" b="1" dirty="0">
                <a:solidFill>
                  <a:srgbClr val="0070C0"/>
                </a:solidFill>
              </a:rPr>
              <a:t>בקרת איכות</a:t>
            </a:r>
          </a:p>
        </p:txBody>
      </p:sp>
      <p:sp>
        <p:nvSpPr>
          <p:cNvPr id="7" name="מלבן 6">
            <a:extLst>
              <a:ext uri="{FF2B5EF4-FFF2-40B4-BE49-F238E27FC236}">
                <a16:creationId xmlns:a16="http://schemas.microsoft.com/office/drawing/2014/main" id="{934D2D48-A8C7-4368-A66F-975FF287FE09}"/>
              </a:ext>
            </a:extLst>
          </p:cNvPr>
          <p:cNvSpPr/>
          <p:nvPr/>
        </p:nvSpPr>
        <p:spPr>
          <a:xfrm>
            <a:off x="5715000" y="5267556"/>
            <a:ext cx="1633781" cy="400110"/>
          </a:xfrm>
          <a:prstGeom prst="rect">
            <a:avLst/>
          </a:prstGeom>
        </p:spPr>
        <p:txBody>
          <a:bodyPr wrap="none">
            <a:spAutoFit/>
          </a:bodyPr>
          <a:lstStyle/>
          <a:p>
            <a:pPr marL="342900" indent="-342900">
              <a:buNone/>
            </a:pPr>
            <a:r>
              <a:rPr lang="he-IL" sz="2000" b="1" dirty="0">
                <a:solidFill>
                  <a:srgbClr val="0070C0"/>
                </a:solidFill>
              </a:rPr>
              <a:t>אבטחת איכות</a:t>
            </a:r>
          </a:p>
        </p:txBody>
      </p:sp>
    </p:spTree>
    <p:extLst>
      <p:ext uri="{BB962C8B-B14F-4D97-AF65-F5344CB8AC3E}">
        <p14:creationId xmlns:p14="http://schemas.microsoft.com/office/powerpoint/2010/main" val="16212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eberg1.jpg"/>
          <p:cNvPicPr>
            <a:picLocks noChangeAspect="1"/>
          </p:cNvPicPr>
          <p:nvPr/>
        </p:nvPicPr>
        <p:blipFill>
          <a:blip r:embed="rId2" cstate="print">
            <a:lum bright="70000" contrast="-70000"/>
          </a:blip>
          <a:stretch>
            <a:fillRect/>
          </a:stretch>
        </p:blipFill>
        <p:spPr>
          <a:xfrm>
            <a:off x="152400" y="609600"/>
            <a:ext cx="8839200" cy="6246368"/>
          </a:xfrm>
          <a:prstGeom prst="rect">
            <a:avLst/>
          </a:prstGeom>
          <a:solidFill>
            <a:schemeClr val="accent1"/>
          </a:solidFill>
        </p:spPr>
      </p:pic>
      <p:sp>
        <p:nvSpPr>
          <p:cNvPr id="153602"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3603" name="Rectangle 3"/>
          <p:cNvSpPr>
            <a:spLocks noChangeArrowheads="1"/>
          </p:cNvSpPr>
          <p:nvPr/>
        </p:nvSpPr>
        <p:spPr bwMode="auto">
          <a:xfrm>
            <a:off x="0" y="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buNone/>
            </a:pPr>
            <a:r>
              <a:rPr lang="en-US" sz="3600" b="1" dirty="0">
                <a:solidFill>
                  <a:srgbClr val="0070C0"/>
                </a:solidFill>
              </a:rPr>
              <a:t>Quality Management</a:t>
            </a:r>
          </a:p>
          <a:p>
            <a:pPr>
              <a:buFontTx/>
              <a:buNone/>
            </a:pPr>
            <a:endParaRPr lang="en-US" sz="1800" b="1" u="sng" dirty="0">
              <a:latin typeface="Tahoma" pitchFamily="34" charset="0"/>
            </a:endParaRPr>
          </a:p>
        </p:txBody>
      </p:sp>
      <p:sp>
        <p:nvSpPr>
          <p:cNvPr id="8" name="Text Box 5"/>
          <p:cNvSpPr txBox="1">
            <a:spLocks noChangeArrowheads="1"/>
          </p:cNvSpPr>
          <p:nvPr/>
        </p:nvSpPr>
        <p:spPr bwMode="auto">
          <a:xfrm>
            <a:off x="228600" y="762000"/>
            <a:ext cx="8458199" cy="7109639"/>
          </a:xfrm>
          <a:prstGeom prst="rect">
            <a:avLst/>
          </a:prstGeom>
          <a:noFill/>
          <a:ln w="9525" algn="ctr">
            <a:noFill/>
            <a:miter lim="800000"/>
            <a:headEnd/>
            <a:tailEnd/>
          </a:ln>
          <a:effectLst/>
        </p:spPr>
        <p:txBody>
          <a:bodyPr wrap="square">
            <a:spAutoFit/>
          </a:bodyPr>
          <a:lstStyle/>
          <a:p>
            <a:pPr marL="342900" indent="-342900" algn="r">
              <a:buNone/>
            </a:pPr>
            <a:r>
              <a:rPr lang="he-IL" sz="2400" b="1" dirty="0"/>
              <a:t>שני מונחים מרכזיים בנושא ניהול איכות - בקרת איכות  בפרויקט</a:t>
            </a:r>
            <a:endParaRPr lang="en-US" sz="2400" b="1" dirty="0">
              <a:solidFill>
                <a:srgbClr val="0070C0"/>
              </a:solidFill>
            </a:endParaRPr>
          </a:p>
          <a:p>
            <a:pPr marL="342900" indent="-342900">
              <a:buNone/>
            </a:pPr>
            <a:endParaRPr lang="he-IL" sz="3200" b="1" dirty="0">
              <a:solidFill>
                <a:srgbClr val="0070C0"/>
              </a:solidFill>
            </a:endParaRPr>
          </a:p>
          <a:p>
            <a:pPr marL="342900" indent="-342900">
              <a:buNone/>
            </a:pPr>
            <a:r>
              <a:rPr lang="en-US" sz="3200" b="1" dirty="0">
                <a:solidFill>
                  <a:srgbClr val="0070C0"/>
                </a:solidFill>
              </a:rPr>
              <a:t>Quality Assurance ( QA) </a:t>
            </a:r>
            <a:r>
              <a:rPr lang="he-IL" sz="3200" b="1" dirty="0">
                <a:solidFill>
                  <a:srgbClr val="0070C0"/>
                </a:solidFill>
              </a:rPr>
              <a:t>אבטחת איכות -</a:t>
            </a:r>
          </a:p>
          <a:p>
            <a:pPr algn="r" rtl="1"/>
            <a:endParaRPr lang="en-IL" sz="2400" dirty="0">
              <a:effectLst/>
              <a:latin typeface="Calibri" panose="020F0502020204030204" pitchFamily="34" charset="0"/>
              <a:ea typeface="Calibri" panose="020F0502020204030204" pitchFamily="34" charset="0"/>
              <a:cs typeface="Arial" panose="020B0604020202020204" pitchFamily="34" charset="0"/>
            </a:endParaRPr>
          </a:p>
          <a:p>
            <a:pPr algn="r" rtl="1">
              <a:buNone/>
            </a:pPr>
            <a:r>
              <a:rPr lang="en-IL" sz="2400" dirty="0">
                <a:effectLst/>
                <a:latin typeface="Calibri" panose="020F0502020204030204" pitchFamily="34" charset="0"/>
                <a:ea typeface="Calibri" panose="020F0502020204030204" pitchFamily="34" charset="0"/>
                <a:cs typeface="Arial" panose="020B0604020202020204" pitchFamily="34" charset="0"/>
              </a:rPr>
              <a:t>QA</a:t>
            </a:r>
            <a:r>
              <a:rPr lang="he-IL" sz="2400" dirty="0">
                <a:effectLst/>
                <a:latin typeface="Calibri" panose="020F0502020204030204" pitchFamily="34" charset="0"/>
                <a:ea typeface="Calibri" panose="020F0502020204030204" pitchFamily="34" charset="0"/>
                <a:cs typeface="Arial" panose="020B0604020202020204" pitchFamily="34" charset="0"/>
              </a:rPr>
              <a:t> הוא תהליך פרואקטיבי שמתמקד </a:t>
            </a:r>
            <a:r>
              <a:rPr lang="he-IL" sz="2400" b="1" u="sng" dirty="0">
                <a:effectLst/>
                <a:latin typeface="Calibri" panose="020F0502020204030204" pitchFamily="34" charset="0"/>
                <a:ea typeface="Calibri" panose="020F0502020204030204" pitchFamily="34" charset="0"/>
                <a:cs typeface="Arial" panose="020B0604020202020204" pitchFamily="34" charset="0"/>
              </a:rPr>
              <a:t>בשלב התכנון בפרויקט </a:t>
            </a:r>
            <a:r>
              <a:rPr lang="he-IL" sz="2400" dirty="0">
                <a:effectLst/>
                <a:latin typeface="Calibri" panose="020F0502020204030204" pitchFamily="34" charset="0"/>
                <a:ea typeface="Calibri" panose="020F0502020204030204" pitchFamily="34" charset="0"/>
                <a:cs typeface="Arial" panose="020B0604020202020204" pitchFamily="34" charset="0"/>
              </a:rPr>
              <a:t>במניעת תקלות על ידי שיפור התהליכים המשמשים לפיתוח מוצר. הוא כולל פעילויות כגון רשימות תיוג לתהליכים, בדיקות פרויקטים ופיתוח תקנים. </a:t>
            </a:r>
            <a:endParaRPr lang="en-IL" sz="24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buNone/>
            </a:pPr>
            <a:endParaRPr lang="en-US" sz="2400" b="1" dirty="0">
              <a:solidFill>
                <a:srgbClr val="0070C0"/>
              </a:solidFill>
            </a:endParaRPr>
          </a:p>
          <a:p>
            <a:pPr marL="342900" indent="-342900">
              <a:buNone/>
            </a:pPr>
            <a:r>
              <a:rPr lang="en-US" sz="3200" b="1" dirty="0">
                <a:solidFill>
                  <a:srgbClr val="0070C0"/>
                </a:solidFill>
              </a:rPr>
              <a:t>Quality Control ( Qc) </a:t>
            </a:r>
            <a:r>
              <a:rPr lang="he-IL" sz="3200" b="1" dirty="0">
                <a:solidFill>
                  <a:srgbClr val="0070C0"/>
                </a:solidFill>
              </a:rPr>
              <a:t>בקרת איכות - </a:t>
            </a:r>
          </a:p>
          <a:p>
            <a:pPr marL="342900" indent="-342900" algn="l">
              <a:buNone/>
            </a:pPr>
            <a:endParaRPr lang="en-US" sz="2400" dirty="0">
              <a:latin typeface="Calibri" panose="020F0502020204030204" pitchFamily="34" charset="0"/>
              <a:cs typeface="Arial" panose="020B0604020202020204" pitchFamily="34" charset="0"/>
            </a:endParaRPr>
          </a:p>
          <a:p>
            <a:pPr marL="342900" indent="-342900" algn="r" rtl="1">
              <a:buNone/>
            </a:pPr>
            <a:r>
              <a:rPr lang="he-IL" sz="2400" dirty="0">
                <a:latin typeface="Calibri" panose="020F0502020204030204" pitchFamily="34" charset="0"/>
                <a:cs typeface="Arial" panose="020B0604020202020204" pitchFamily="34" charset="0"/>
              </a:rPr>
              <a:t>      QC הוא תהליך בקרת איכות </a:t>
            </a:r>
            <a:r>
              <a:rPr lang="he-IL" sz="2400" b="1" u="sng" dirty="0">
                <a:latin typeface="Calibri" panose="020F0502020204030204" pitchFamily="34" charset="0"/>
                <a:cs typeface="Arial" panose="020B0604020202020204" pitchFamily="34" charset="0"/>
              </a:rPr>
              <a:t>במהלך הפרויקט </a:t>
            </a:r>
            <a:r>
              <a:rPr lang="he-IL" sz="2400" dirty="0">
                <a:latin typeface="Calibri" panose="020F0502020204030204" pitchFamily="34" charset="0"/>
                <a:cs typeface="Arial" panose="020B0604020202020204" pitchFamily="34" charset="0"/>
              </a:rPr>
              <a:t>הכולל מנגנוני בדיקה לזיהוי תקלות במוצר הסופי באמצעות אמצעי בדיקה, בדיקות ופעילויות אחרות להבטחת עמידת הפרויקט בסטנדרטים הנדרשים. </a:t>
            </a:r>
          </a:p>
          <a:p>
            <a:pPr marL="342900" indent="-342900" algn="r" rtl="1">
              <a:buNone/>
            </a:pPr>
            <a:r>
              <a:rPr lang="he-IL" sz="2400" dirty="0">
                <a:latin typeface="Calibri" panose="020F0502020204030204" pitchFamily="34" charset="0"/>
                <a:cs typeface="Arial" panose="020B0604020202020204" pitchFamily="34" charset="0"/>
              </a:rPr>
              <a:t>  </a:t>
            </a:r>
            <a:endParaRPr lang="en-US" sz="2400" b="1" dirty="0">
              <a:solidFill>
                <a:srgbClr val="0070C0"/>
              </a:solidFill>
            </a:endParaRPr>
          </a:p>
          <a:p>
            <a:pPr marL="342900" indent="-342900" algn="r" rtl="1">
              <a:buNone/>
            </a:pPr>
            <a:endParaRPr lang="en-US" sz="2400" b="1" dirty="0">
              <a:solidFill>
                <a:srgbClr val="0070C0"/>
              </a:solidFill>
            </a:endParaRPr>
          </a:p>
          <a:p>
            <a:pPr marL="342900" indent="-342900" algn="r" rtl="1">
              <a:buNone/>
            </a:pPr>
            <a:endParaRPr lang="en-US" sz="2400" b="1" dirty="0">
              <a:solidFill>
                <a:srgbClr val="0070C0"/>
              </a:solidFill>
            </a:endParaRPr>
          </a:p>
          <a:p>
            <a:pPr marL="342900" indent="-342900">
              <a:buNone/>
            </a:pPr>
            <a:endParaRPr lang="he-IL" sz="2400" b="1" dirty="0"/>
          </a:p>
          <a:p>
            <a:pPr marL="342900" indent="-342900" algn="r">
              <a:buNone/>
            </a:pPr>
            <a:r>
              <a:rPr lang="he-IL" sz="2400" b="1" dirty="0"/>
              <a:t> </a:t>
            </a:r>
            <a:endParaRPr lang="en-US" sz="2400" b="1" dirty="0"/>
          </a:p>
        </p:txBody>
      </p:sp>
    </p:spTree>
    <p:extLst>
      <p:ext uri="{BB962C8B-B14F-4D97-AF65-F5344CB8AC3E}">
        <p14:creationId xmlns:p14="http://schemas.microsoft.com/office/powerpoint/2010/main" val="118097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3603" name="Rectangle 3"/>
          <p:cNvSpPr>
            <a:spLocks noChangeArrowheads="1"/>
          </p:cNvSpPr>
          <p:nvPr/>
        </p:nvSpPr>
        <p:spPr bwMode="auto">
          <a:xfrm>
            <a:off x="0" y="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buNone/>
            </a:pPr>
            <a:r>
              <a:rPr lang="en-US" sz="3600" b="1" dirty="0">
                <a:solidFill>
                  <a:srgbClr val="0070C0"/>
                </a:solidFill>
              </a:rPr>
              <a:t>Quality Management</a:t>
            </a:r>
          </a:p>
          <a:p>
            <a:pPr>
              <a:buFontTx/>
              <a:buNone/>
            </a:pPr>
            <a:endParaRPr lang="en-US" sz="1800" b="1" u="sng" dirty="0">
              <a:latin typeface="Tahoma" pitchFamily="34" charset="0"/>
            </a:endParaRPr>
          </a:p>
        </p:txBody>
      </p:sp>
      <p:pic>
        <p:nvPicPr>
          <p:cNvPr id="3074" name="Picture 2" descr="Quality Assurance vs Quality Control">
            <a:extLst>
              <a:ext uri="{FF2B5EF4-FFF2-40B4-BE49-F238E27FC236}">
                <a16:creationId xmlns:a16="http://schemas.microsoft.com/office/drawing/2014/main" id="{38052263-C778-41E5-8370-E6232CC9A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79924"/>
            <a:ext cx="9144000" cy="4973637"/>
          </a:xfrm>
          <a:prstGeom prst="rect">
            <a:avLst/>
          </a:prstGeom>
          <a:noFill/>
          <a:extLst>
            <a:ext uri="{909E8E84-426E-40DD-AFC4-6F175D3DCCD1}">
              <a14:hiddenFill xmlns:a14="http://schemas.microsoft.com/office/drawing/2010/main">
                <a:solidFill>
                  <a:srgbClr val="FFFFFF"/>
                </a:solidFill>
              </a14:hiddenFill>
            </a:ext>
          </a:extLst>
        </p:spPr>
      </p:pic>
      <p:sp>
        <p:nvSpPr>
          <p:cNvPr id="2" name="מלבן 1">
            <a:extLst>
              <a:ext uri="{FF2B5EF4-FFF2-40B4-BE49-F238E27FC236}">
                <a16:creationId xmlns:a16="http://schemas.microsoft.com/office/drawing/2014/main" id="{8BD7A3D9-1556-46B2-8F07-F42356F42CC7}"/>
              </a:ext>
            </a:extLst>
          </p:cNvPr>
          <p:cNvSpPr/>
          <p:nvPr/>
        </p:nvSpPr>
        <p:spPr>
          <a:xfrm>
            <a:off x="76200" y="457200"/>
            <a:ext cx="8915400" cy="1323439"/>
          </a:xfrm>
          <a:prstGeom prst="rect">
            <a:avLst/>
          </a:prstGeom>
        </p:spPr>
        <p:txBody>
          <a:bodyPr wrap="square">
            <a:spAutoFit/>
          </a:bodyPr>
          <a:lstStyle/>
          <a:p>
            <a:pPr algn="ctr">
              <a:buFontTx/>
              <a:buNone/>
            </a:pPr>
            <a:br>
              <a:rPr lang="en-US" dirty="0"/>
            </a:br>
            <a:r>
              <a:rPr lang="en-US" dirty="0"/>
              <a:t>Quality assurance is a broad process for preventing quality failures.</a:t>
            </a:r>
          </a:p>
          <a:p>
            <a:pPr algn="ctr">
              <a:buFontTx/>
              <a:buNone/>
            </a:pPr>
            <a:r>
              <a:rPr lang="en-US" dirty="0"/>
              <a:t> The </a:t>
            </a:r>
            <a:r>
              <a:rPr lang="en-US" dirty="0">
                <a:solidFill>
                  <a:srgbClr val="0070C0"/>
                </a:solidFill>
              </a:rPr>
              <a:t>QA</a:t>
            </a:r>
            <a:r>
              <a:rPr lang="en-US" dirty="0"/>
              <a:t> team is involved in all stages of a product's development: production, testing, packaging, and delivery. </a:t>
            </a:r>
          </a:p>
          <a:p>
            <a:pPr algn="ctr">
              <a:buFontTx/>
              <a:buNone/>
            </a:pPr>
            <a:r>
              <a:rPr lang="en-US" dirty="0"/>
              <a:t>In contrast, quality control </a:t>
            </a:r>
            <a:r>
              <a:rPr lang="en-US" dirty="0">
                <a:solidFill>
                  <a:srgbClr val="0070C0"/>
                </a:solidFill>
              </a:rPr>
              <a:t>(QC) </a:t>
            </a:r>
            <a:r>
              <a:rPr lang="en-US" dirty="0"/>
              <a:t>is a narrower process of </a:t>
            </a:r>
            <a:r>
              <a:rPr lang="en-US" b="1" u="sng" dirty="0"/>
              <a:t>checking</a:t>
            </a:r>
            <a:endParaRPr lang="he-IL" b="1" i="1" u="sng" dirty="0"/>
          </a:p>
        </p:txBody>
      </p:sp>
    </p:spTree>
    <p:extLst>
      <p:ext uri="{BB962C8B-B14F-4D97-AF65-F5344CB8AC3E}">
        <p14:creationId xmlns:p14="http://schemas.microsoft.com/office/powerpoint/2010/main" val="187604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153603" name="Rectangle 3"/>
          <p:cNvSpPr>
            <a:spLocks noChangeArrowheads="1"/>
          </p:cNvSpPr>
          <p:nvPr/>
        </p:nvSpPr>
        <p:spPr bwMode="auto">
          <a:xfrm>
            <a:off x="27373" y="149441"/>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buNone/>
            </a:pPr>
            <a:r>
              <a:rPr lang="en-US" sz="3600" b="1" dirty="0">
                <a:solidFill>
                  <a:srgbClr val="0070C0"/>
                </a:solidFill>
              </a:rPr>
              <a:t>Quality Management</a:t>
            </a:r>
          </a:p>
          <a:p>
            <a:pPr>
              <a:buFontTx/>
              <a:buNone/>
            </a:pPr>
            <a:endParaRPr lang="en-US" sz="1800" b="1" u="sng" dirty="0">
              <a:latin typeface="Tahoma" pitchFamily="34" charset="0"/>
            </a:endParaRPr>
          </a:p>
        </p:txBody>
      </p:sp>
      <p:pic>
        <p:nvPicPr>
          <p:cNvPr id="3" name="תמונה 2">
            <a:extLst>
              <a:ext uri="{FF2B5EF4-FFF2-40B4-BE49-F238E27FC236}">
                <a16:creationId xmlns:a16="http://schemas.microsoft.com/office/drawing/2014/main" id="{502D74AE-5263-456B-866A-B2A33E6114D4}"/>
              </a:ext>
            </a:extLst>
          </p:cNvPr>
          <p:cNvPicPr>
            <a:picLocks noChangeAspect="1"/>
          </p:cNvPicPr>
          <p:nvPr/>
        </p:nvPicPr>
        <p:blipFill>
          <a:blip r:embed="rId2"/>
          <a:stretch>
            <a:fillRect/>
          </a:stretch>
        </p:blipFill>
        <p:spPr>
          <a:xfrm>
            <a:off x="914400" y="1524000"/>
            <a:ext cx="7804785" cy="2590800"/>
          </a:xfrm>
          <a:prstGeom prst="rect">
            <a:avLst/>
          </a:prstGeom>
        </p:spPr>
      </p:pic>
    </p:spTree>
    <p:extLst>
      <p:ext uri="{BB962C8B-B14F-4D97-AF65-F5344CB8AC3E}">
        <p14:creationId xmlns:p14="http://schemas.microsoft.com/office/powerpoint/2010/main" val="27211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2219" y="5760698"/>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dirty="0">
              <a:highlight>
                <a:srgbClr val="FFFFFF"/>
              </a:highlight>
            </a:endParaRPr>
          </a:p>
        </p:txBody>
      </p:sp>
      <p:sp>
        <p:nvSpPr>
          <p:cNvPr id="153603" name="Rectangle 3"/>
          <p:cNvSpPr>
            <a:spLocks noChangeArrowheads="1"/>
          </p:cNvSpPr>
          <p:nvPr/>
        </p:nvSpPr>
        <p:spPr bwMode="auto">
          <a:xfrm>
            <a:off x="-2219" y="9525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buNone/>
            </a:pPr>
            <a:r>
              <a:rPr lang="en-US" sz="3600" b="1" dirty="0">
                <a:solidFill>
                  <a:srgbClr val="0070C0"/>
                </a:solidFill>
              </a:rPr>
              <a:t>Quality Management</a:t>
            </a:r>
          </a:p>
          <a:p>
            <a:pPr>
              <a:buFontTx/>
              <a:buNone/>
            </a:pPr>
            <a:endParaRPr lang="en-US" sz="1800" b="1" u="sng" dirty="0">
              <a:latin typeface="Tahoma" pitchFamily="34" charset="0"/>
            </a:endParaRPr>
          </a:p>
        </p:txBody>
      </p:sp>
      <p:pic>
        <p:nvPicPr>
          <p:cNvPr id="5122" name="Picture 2" descr="https://www.inflectra.com/GraphicsViewer.aspx?url=~/Ideas/Topics/Software-Quality-Assurance.doc&amp;name=wordml://03000002.png">
            <a:extLst>
              <a:ext uri="{FF2B5EF4-FFF2-40B4-BE49-F238E27FC236}">
                <a16:creationId xmlns:a16="http://schemas.microsoft.com/office/drawing/2014/main" id="{C8C00B7E-28B0-4CD0-96ED-F7185AF34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834"/>
            <a:ext cx="9144000" cy="5928464"/>
          </a:xfrm>
          <a:prstGeom prst="rect">
            <a:avLst/>
          </a:prstGeom>
          <a:noFill/>
          <a:extLst>
            <a:ext uri="{909E8E84-426E-40DD-AFC4-6F175D3DCCD1}">
              <a14:hiddenFill xmlns:a14="http://schemas.microsoft.com/office/drawing/2010/main">
                <a:solidFill>
                  <a:srgbClr val="FFFFFF"/>
                </a:solidFill>
              </a14:hiddenFill>
            </a:ext>
          </a:extLst>
        </p:spPr>
      </p:pic>
      <p:sp>
        <p:nvSpPr>
          <p:cNvPr id="2" name="סוגר מסולסל ימני 1">
            <a:extLst>
              <a:ext uri="{FF2B5EF4-FFF2-40B4-BE49-F238E27FC236}">
                <a16:creationId xmlns:a16="http://schemas.microsoft.com/office/drawing/2014/main" id="{4B14C87C-F3BF-41D2-8C6E-A324463DDC49}"/>
              </a:ext>
            </a:extLst>
          </p:cNvPr>
          <p:cNvSpPr/>
          <p:nvPr/>
        </p:nvSpPr>
        <p:spPr bwMode="auto">
          <a:xfrm>
            <a:off x="8001000" y="762000"/>
            <a:ext cx="533400" cy="1981200"/>
          </a:xfrm>
          <a:prstGeom prst="rightBrace">
            <a:avLst/>
          </a:prstGeom>
          <a:no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eriod"/>
              <a:tabLst/>
            </a:pPr>
            <a:endParaRPr kumimoji="0" lang="he-IL" sz="1600" b="0" i="0" u="none" strike="noStrike" cap="none" normalizeH="0" baseline="0">
              <a:ln>
                <a:noFill/>
              </a:ln>
              <a:solidFill>
                <a:schemeClr val="tx1"/>
              </a:solidFill>
              <a:effectLst/>
              <a:latin typeface="Arial" charset="0"/>
              <a:cs typeface="Arial" charset="0"/>
            </a:endParaRPr>
          </a:p>
        </p:txBody>
      </p:sp>
      <p:sp>
        <p:nvSpPr>
          <p:cNvPr id="3" name="סוגר מרובע ימני 2">
            <a:extLst>
              <a:ext uri="{FF2B5EF4-FFF2-40B4-BE49-F238E27FC236}">
                <a16:creationId xmlns:a16="http://schemas.microsoft.com/office/drawing/2014/main" id="{DCD57673-D74D-4904-8012-E63B5F4BCFE6}"/>
              </a:ext>
            </a:extLst>
          </p:cNvPr>
          <p:cNvSpPr/>
          <p:nvPr/>
        </p:nvSpPr>
        <p:spPr bwMode="auto">
          <a:xfrm>
            <a:off x="7391400" y="2057400"/>
            <a:ext cx="758952" cy="1524000"/>
          </a:xfrm>
          <a:prstGeom prst="rightBracket">
            <a:avLst>
              <a:gd name="adj" fmla="val 66819"/>
            </a:avLst>
          </a:prstGeom>
          <a:no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eriod"/>
              <a:tabLst/>
            </a:pPr>
            <a:endParaRPr kumimoji="0" lang="he-IL" sz="1600" b="0" i="0" u="none" strike="noStrike" cap="none" normalizeH="0" baseline="0">
              <a:ln>
                <a:noFill/>
              </a:ln>
              <a:solidFill>
                <a:schemeClr val="tx1"/>
              </a:solidFill>
              <a:effectLst/>
              <a:latin typeface="Arial" charset="0"/>
              <a:cs typeface="Arial" charset="0"/>
            </a:endParaRPr>
          </a:p>
        </p:txBody>
      </p:sp>
      <p:sp>
        <p:nvSpPr>
          <p:cNvPr id="5" name="סוגר מסולסל ימני 4">
            <a:extLst>
              <a:ext uri="{FF2B5EF4-FFF2-40B4-BE49-F238E27FC236}">
                <a16:creationId xmlns:a16="http://schemas.microsoft.com/office/drawing/2014/main" id="{FC17F26B-8B65-4DD7-B1C4-0C222CB2C282}"/>
              </a:ext>
            </a:extLst>
          </p:cNvPr>
          <p:cNvSpPr/>
          <p:nvPr/>
        </p:nvSpPr>
        <p:spPr bwMode="auto">
          <a:xfrm rot="10800000">
            <a:off x="8380476" y="685800"/>
            <a:ext cx="533400" cy="2330149"/>
          </a:xfrm>
          <a:prstGeom prst="rightBrace">
            <a:avLst>
              <a:gd name="adj1" fmla="val 13326"/>
              <a:gd name="adj2" fmla="val 50000"/>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eriod"/>
              <a:tabLst/>
            </a:pPr>
            <a:endParaRPr kumimoji="0" lang="he-IL" sz="1600" b="0" i="0" u="none" strike="noStrike" cap="none" normalizeH="0" baseline="0">
              <a:ln>
                <a:noFill/>
              </a:ln>
              <a:solidFill>
                <a:schemeClr val="tx1"/>
              </a:solidFill>
              <a:effectLst/>
              <a:latin typeface="Arial" charset="0"/>
              <a:cs typeface="Arial" charset="0"/>
            </a:endParaRPr>
          </a:p>
        </p:txBody>
      </p:sp>
      <p:sp>
        <p:nvSpPr>
          <p:cNvPr id="6" name="מלבן 5">
            <a:extLst>
              <a:ext uri="{FF2B5EF4-FFF2-40B4-BE49-F238E27FC236}">
                <a16:creationId xmlns:a16="http://schemas.microsoft.com/office/drawing/2014/main" id="{FF510BF6-8A04-4A66-8BD9-21B4075D85CE}"/>
              </a:ext>
            </a:extLst>
          </p:cNvPr>
          <p:cNvSpPr/>
          <p:nvPr/>
        </p:nvSpPr>
        <p:spPr>
          <a:xfrm>
            <a:off x="5976187" y="1693642"/>
            <a:ext cx="2425792" cy="400110"/>
          </a:xfrm>
          <a:prstGeom prst="rect">
            <a:avLst/>
          </a:prstGeom>
        </p:spPr>
        <p:txBody>
          <a:bodyPr wrap="none">
            <a:spAutoFit/>
          </a:bodyPr>
          <a:lstStyle/>
          <a:p>
            <a:pPr marL="342900" indent="-342900">
              <a:buNone/>
            </a:pPr>
            <a:r>
              <a:rPr lang="en-US" sz="2000" b="1" u="sng" dirty="0">
                <a:solidFill>
                  <a:srgbClr val="0070C0"/>
                </a:solidFill>
                <a:highlight>
                  <a:srgbClr val="FFFF00"/>
                </a:highlight>
              </a:rPr>
              <a:t>Quality Assurance</a:t>
            </a:r>
            <a:endParaRPr lang="he-IL" sz="2000" b="1" u="sng" dirty="0">
              <a:solidFill>
                <a:srgbClr val="0070C0"/>
              </a:solidFill>
              <a:highlight>
                <a:srgbClr val="FFFF00"/>
              </a:highlight>
            </a:endParaRPr>
          </a:p>
        </p:txBody>
      </p:sp>
      <p:sp>
        <p:nvSpPr>
          <p:cNvPr id="12" name="סוגר מסולסל ימני 11">
            <a:extLst>
              <a:ext uri="{FF2B5EF4-FFF2-40B4-BE49-F238E27FC236}">
                <a16:creationId xmlns:a16="http://schemas.microsoft.com/office/drawing/2014/main" id="{FCE13498-004A-4B93-BE53-356672E73814}"/>
              </a:ext>
            </a:extLst>
          </p:cNvPr>
          <p:cNvSpPr/>
          <p:nvPr/>
        </p:nvSpPr>
        <p:spPr bwMode="auto">
          <a:xfrm rot="10800000">
            <a:off x="8305800" y="3312177"/>
            <a:ext cx="533400" cy="2330149"/>
          </a:xfrm>
          <a:prstGeom prst="rightBrace">
            <a:avLst>
              <a:gd name="adj1" fmla="val 13326"/>
              <a:gd name="adj2" fmla="val 50000"/>
            </a:avLst>
          </a:prstGeom>
          <a:solidFill>
            <a:srgbClr val="F2A148"/>
          </a:solid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eriod"/>
              <a:tabLst/>
            </a:pPr>
            <a:endParaRPr kumimoji="0" lang="he-IL" sz="1600" b="0" i="0" u="none" strike="noStrike" cap="none" normalizeH="0" baseline="0">
              <a:ln>
                <a:noFill/>
              </a:ln>
              <a:solidFill>
                <a:schemeClr val="tx1"/>
              </a:solidFill>
              <a:effectLst/>
              <a:latin typeface="Arial" charset="0"/>
              <a:cs typeface="Arial" charset="0"/>
            </a:endParaRPr>
          </a:p>
        </p:txBody>
      </p:sp>
      <p:sp>
        <p:nvSpPr>
          <p:cNvPr id="13" name="מלבן 12">
            <a:extLst>
              <a:ext uri="{FF2B5EF4-FFF2-40B4-BE49-F238E27FC236}">
                <a16:creationId xmlns:a16="http://schemas.microsoft.com/office/drawing/2014/main" id="{DA499AD1-5C90-4079-AC7B-1672B0BB019E}"/>
              </a:ext>
            </a:extLst>
          </p:cNvPr>
          <p:cNvSpPr/>
          <p:nvPr/>
        </p:nvSpPr>
        <p:spPr>
          <a:xfrm>
            <a:off x="6374134" y="4324643"/>
            <a:ext cx="2034531" cy="400110"/>
          </a:xfrm>
          <a:prstGeom prst="rect">
            <a:avLst/>
          </a:prstGeom>
        </p:spPr>
        <p:txBody>
          <a:bodyPr wrap="none">
            <a:spAutoFit/>
          </a:bodyPr>
          <a:lstStyle/>
          <a:p>
            <a:pPr marL="342900" indent="-342900">
              <a:buNone/>
            </a:pPr>
            <a:r>
              <a:rPr lang="en-US" sz="2000" b="1" dirty="0">
                <a:solidFill>
                  <a:srgbClr val="0070C0"/>
                </a:solidFill>
                <a:highlight>
                  <a:srgbClr val="F2A148"/>
                </a:highlight>
              </a:rPr>
              <a:t>Quality Control</a:t>
            </a:r>
            <a:endParaRPr lang="he-IL" sz="2000" b="1" dirty="0">
              <a:solidFill>
                <a:srgbClr val="0070C0"/>
              </a:solidFill>
              <a:highlight>
                <a:srgbClr val="F2A148"/>
              </a:highlight>
            </a:endParaRPr>
          </a:p>
        </p:txBody>
      </p:sp>
      <p:sp>
        <p:nvSpPr>
          <p:cNvPr id="8" name="מלבן 7">
            <a:extLst>
              <a:ext uri="{FF2B5EF4-FFF2-40B4-BE49-F238E27FC236}">
                <a16:creationId xmlns:a16="http://schemas.microsoft.com/office/drawing/2014/main" id="{2F9FBE65-947C-4F3C-BAD4-A81B52644CDA}"/>
              </a:ext>
            </a:extLst>
          </p:cNvPr>
          <p:cNvSpPr/>
          <p:nvPr/>
        </p:nvSpPr>
        <p:spPr bwMode="auto">
          <a:xfrm>
            <a:off x="3886200" y="5943600"/>
            <a:ext cx="2438400" cy="152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eriod"/>
              <a:tabLst/>
            </a:pPr>
            <a:endParaRPr kumimoji="0" lang="he-IL" sz="1600" b="0" i="0" u="none" strike="noStrike" cap="none" normalizeH="0" baseline="0">
              <a:ln>
                <a:noFill/>
              </a:ln>
              <a:solidFill>
                <a:schemeClr val="tx1"/>
              </a:solidFill>
              <a:effectLst/>
              <a:latin typeface="Arial" charset="0"/>
              <a:cs typeface="Arial" charset="0"/>
            </a:endParaRPr>
          </a:p>
        </p:txBody>
      </p:sp>
      <p:sp>
        <p:nvSpPr>
          <p:cNvPr id="9" name="אליפסה 8">
            <a:extLst>
              <a:ext uri="{FF2B5EF4-FFF2-40B4-BE49-F238E27FC236}">
                <a16:creationId xmlns:a16="http://schemas.microsoft.com/office/drawing/2014/main" id="{608F0ADE-DD87-4430-958B-61238CAAC092}"/>
              </a:ext>
            </a:extLst>
          </p:cNvPr>
          <p:cNvSpPr/>
          <p:nvPr/>
        </p:nvSpPr>
        <p:spPr bwMode="auto">
          <a:xfrm>
            <a:off x="4267200" y="5943600"/>
            <a:ext cx="2057400" cy="3048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eriod"/>
              <a:tabLst/>
            </a:pPr>
            <a:endParaRPr kumimoji="0" lang="he-IL" sz="1600" b="0" i="0" u="none" strike="noStrike" cap="none" normalizeH="0" baseline="0">
              <a:ln>
                <a:noFill/>
              </a:ln>
              <a:solidFill>
                <a:schemeClr val="tx1"/>
              </a:solidFill>
              <a:effectLst/>
              <a:latin typeface="Arial" charset="0"/>
              <a:cs typeface="Arial" charset="0"/>
            </a:endParaRPr>
          </a:p>
        </p:txBody>
      </p:sp>
      <p:sp>
        <p:nvSpPr>
          <p:cNvPr id="11" name="מלבן: פינה יחידה מעוגלת 10">
            <a:extLst>
              <a:ext uri="{FF2B5EF4-FFF2-40B4-BE49-F238E27FC236}">
                <a16:creationId xmlns:a16="http://schemas.microsoft.com/office/drawing/2014/main" id="{261D521D-F725-40A4-B275-91021949CB83}"/>
              </a:ext>
            </a:extLst>
          </p:cNvPr>
          <p:cNvSpPr/>
          <p:nvPr/>
        </p:nvSpPr>
        <p:spPr bwMode="auto">
          <a:xfrm>
            <a:off x="6172200" y="3276600"/>
            <a:ext cx="1447800" cy="338554"/>
          </a:xfrm>
          <a:prstGeom prst="round1Rect">
            <a:avLst/>
          </a:prstGeom>
          <a:no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spAutoFit/>
          </a:bodyPr>
          <a:lstStyle/>
          <a:p>
            <a:pPr marL="342900" marR="0" indent="-342900" algn="l" defTabSz="914400" rtl="0" eaLnBrk="1" fontAlgn="base" latinLnBrk="0" hangingPunct="1">
              <a:lnSpc>
                <a:spcPct val="100000"/>
              </a:lnSpc>
              <a:spcBef>
                <a:spcPct val="0"/>
              </a:spcBef>
              <a:spcAft>
                <a:spcPct val="0"/>
              </a:spcAft>
              <a:buClrTx/>
              <a:buSzTx/>
              <a:buFontTx/>
              <a:buAutoNum type="arabicPeriod"/>
              <a:tabLst/>
            </a:pPr>
            <a:endParaRPr kumimoji="0" lang="he-IL" sz="1600" b="0" i="0" u="none" strike="noStrike" cap="none" normalizeH="0" baseline="0">
              <a:ln>
                <a:noFill/>
              </a:ln>
              <a:solidFill>
                <a:schemeClr val="tx1"/>
              </a:solidFill>
              <a:effectLst/>
              <a:latin typeface="Arial" charset="0"/>
              <a:cs typeface="Arial" charset="0"/>
            </a:endParaRPr>
          </a:p>
        </p:txBody>
      </p:sp>
      <p:sp>
        <p:nvSpPr>
          <p:cNvPr id="17" name="Rectangle 3">
            <a:extLst>
              <a:ext uri="{FF2B5EF4-FFF2-40B4-BE49-F238E27FC236}">
                <a16:creationId xmlns:a16="http://schemas.microsoft.com/office/drawing/2014/main" id="{1DFCA2EE-3655-4004-9EFA-4D702114CD57}"/>
              </a:ext>
            </a:extLst>
          </p:cNvPr>
          <p:cNvSpPr>
            <a:spLocks noChangeArrowheads="1"/>
          </p:cNvSpPr>
          <p:nvPr/>
        </p:nvSpPr>
        <p:spPr bwMode="auto">
          <a:xfrm>
            <a:off x="2220" y="5778974"/>
            <a:ext cx="9139562"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buFontTx/>
              <a:buNone/>
            </a:pPr>
            <a:endParaRPr lang="en-US" sz="1800" b="1" u="sng" dirty="0">
              <a:latin typeface="Tahoma" pitchFamily="34" charset="0"/>
            </a:endParaRPr>
          </a:p>
        </p:txBody>
      </p:sp>
    </p:spTree>
    <p:extLst>
      <p:ext uri="{BB962C8B-B14F-4D97-AF65-F5344CB8AC3E}">
        <p14:creationId xmlns:p14="http://schemas.microsoft.com/office/powerpoint/2010/main" val="18955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1371600"/>
            <a:ext cx="9144000" cy="1447800"/>
          </a:xfrm>
          <a:prstGeom prst="rect">
            <a:avLst/>
          </a:prstGeom>
          <a:solidFill>
            <a:srgbClr val="FFFF99"/>
          </a:solidFill>
          <a:ln w="9525">
            <a:noFill/>
            <a:miter lim="800000"/>
            <a:headEnd/>
            <a:tailEnd/>
          </a:ln>
          <a:effectLst/>
        </p:spPr>
        <p:txBody>
          <a:bodyPr wrap="none" anchor="ctr"/>
          <a:lstStyle/>
          <a:p>
            <a:pPr algn="ctr">
              <a:buFontTx/>
              <a:buNone/>
            </a:pPr>
            <a:r>
              <a:rPr lang="en-US" sz="5400" b="1" dirty="0">
                <a:latin typeface="Tahoma" pitchFamily="34" charset="0"/>
              </a:rPr>
              <a:t>QA</a:t>
            </a:r>
            <a:r>
              <a:rPr lang="en-US" sz="5400" dirty="0">
                <a:latin typeface="Tahoma" pitchFamily="34" charset="0"/>
              </a:rPr>
              <a:t> - </a:t>
            </a:r>
            <a:r>
              <a:rPr lang="en-US" sz="5400" b="1" dirty="0"/>
              <a:t>Quality Assurance</a:t>
            </a:r>
          </a:p>
          <a:p>
            <a:pPr algn="ctr">
              <a:buFontTx/>
              <a:buNone/>
            </a:pPr>
            <a:r>
              <a:rPr lang="he-IL" sz="5400" b="1" dirty="0"/>
              <a:t>אבטחת איכות</a:t>
            </a:r>
            <a:endParaRPr lang="en-US" sz="5400" b="1" dirty="0"/>
          </a:p>
        </p:txBody>
      </p:sp>
      <p:sp>
        <p:nvSpPr>
          <p:cNvPr id="5" name="Rectangle 3"/>
          <p:cNvSpPr>
            <a:spLocks noChangeArrowheads="1"/>
          </p:cNvSpPr>
          <p:nvPr/>
        </p:nvSpPr>
        <p:spPr bwMode="auto">
          <a:xfrm>
            <a:off x="0" y="0"/>
            <a:ext cx="9144000" cy="609600"/>
          </a:xfrm>
          <a:prstGeom prst="rect">
            <a:avLst/>
          </a:prstGeom>
          <a:gradFill rotWithShape="1">
            <a:gsLst>
              <a:gs pos="0">
                <a:schemeClr val="bg1"/>
              </a:gs>
              <a:gs pos="100000">
                <a:srgbClr val="E8F0E8"/>
              </a:gs>
            </a:gsLst>
            <a:lin ang="5400000" scaled="1"/>
          </a:gradFill>
          <a:ln w="9525">
            <a:noFill/>
            <a:miter lim="800000"/>
            <a:headEnd/>
            <a:tailEnd/>
          </a:ln>
          <a:effectLst/>
        </p:spPr>
        <p:txBody>
          <a:bodyPr wrap="none" anchor="ctr"/>
          <a:lstStyle/>
          <a:p>
            <a:pPr>
              <a:buFontTx/>
              <a:buNone/>
            </a:pPr>
            <a:endParaRPr lang="en-US" sz="1800" dirty="0">
              <a:latin typeface="Tahoma" pitchFamily="34" charset="0"/>
            </a:endParaRPr>
          </a:p>
        </p:txBody>
      </p:sp>
      <p:sp>
        <p:nvSpPr>
          <p:cNvPr id="6" name="Rectangle 2"/>
          <p:cNvSpPr>
            <a:spLocks noChangeArrowheads="1"/>
          </p:cNvSpPr>
          <p:nvPr/>
        </p:nvSpPr>
        <p:spPr bwMode="auto">
          <a:xfrm>
            <a:off x="0" y="6248400"/>
            <a:ext cx="9144000" cy="609600"/>
          </a:xfrm>
          <a:prstGeom prst="rect">
            <a:avLst/>
          </a:prstGeom>
          <a:gradFill rotWithShape="1">
            <a:gsLst>
              <a:gs pos="0">
                <a:srgbClr val="E8F0E8"/>
              </a:gs>
              <a:gs pos="100000">
                <a:schemeClr val="bg1"/>
              </a:gs>
            </a:gsLst>
            <a:lin ang="5400000" scaled="1"/>
          </a:gradFill>
          <a:ln w="9525">
            <a:noFill/>
            <a:miter lim="800000"/>
            <a:headEnd/>
            <a:tailEnd/>
          </a:ln>
          <a:effectLst/>
        </p:spPr>
        <p:txBody>
          <a:bodyPr wrap="none" anchor="ctr"/>
          <a:lstStyle/>
          <a:p>
            <a:endParaRPr lang="en-US"/>
          </a:p>
        </p:txBody>
      </p:sp>
      <p:sp>
        <p:nvSpPr>
          <p:cNvPr id="8" name="Rectangle 6"/>
          <p:cNvSpPr>
            <a:spLocks noChangeArrowheads="1"/>
          </p:cNvSpPr>
          <p:nvPr/>
        </p:nvSpPr>
        <p:spPr bwMode="auto">
          <a:xfrm>
            <a:off x="228600" y="3124200"/>
            <a:ext cx="8458200" cy="830997"/>
          </a:xfrm>
          <a:prstGeom prst="rect">
            <a:avLst/>
          </a:prstGeom>
          <a:noFill/>
          <a:ln w="9525" algn="ctr">
            <a:noFill/>
            <a:miter lim="800000"/>
            <a:headEnd/>
            <a:tailEnd/>
          </a:ln>
          <a:effectLst/>
        </p:spPr>
        <p:txBody>
          <a:bodyPr wrap="square">
            <a:spAutoFit/>
          </a:bodyPr>
          <a:lstStyle/>
          <a:p>
            <a:pPr algn="ctr">
              <a:buFontTx/>
              <a:buNone/>
            </a:pPr>
            <a:r>
              <a:rPr lang="he-IL" b="1" u="sng" dirty="0"/>
              <a:t>אבטחת איכות </a:t>
            </a:r>
            <a:r>
              <a:rPr lang="he-IL" dirty="0"/>
              <a:t>היא מכלול הפעילויות </a:t>
            </a:r>
            <a:r>
              <a:rPr lang="he-IL" b="1" u="sng" dirty="0"/>
              <a:t>המתוכננות</a:t>
            </a:r>
            <a:r>
              <a:rPr lang="he-IL" dirty="0"/>
              <a:t> והמערכתיות שמטרתן להבטיח שתהליכי הפיתוח, התכנון והניהול של הפרויקט יובילו למוצר איכותי העומד בדרישות ובתקנים שנקבעו מראש. מתמקדת </a:t>
            </a:r>
            <a:r>
              <a:rPr lang="he-IL" b="1" u="sng" dirty="0"/>
              <a:t>במניעה</a:t>
            </a:r>
            <a:r>
              <a:rPr lang="he-IL" dirty="0"/>
              <a:t> של בעיות במהלך מחזור חיי הפיתוח, תוך שימוש בשיטות עבודה מוסדרות, סטנדרטים, נהלים, ובדיקות תהליך.</a:t>
            </a:r>
            <a:endParaRPr lang="he-IL" i="1" dirty="0"/>
          </a:p>
        </p:txBody>
      </p:sp>
    </p:spTree>
    <p:extLst>
      <p:ext uri="{BB962C8B-B14F-4D97-AF65-F5344CB8AC3E}">
        <p14:creationId xmlns:p14="http://schemas.microsoft.com/office/powerpoint/2010/main" val="242321475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0"/>
          </a:spcBef>
          <a:spcAft>
            <a:spcPct val="0"/>
          </a:spcAft>
          <a:buClrTx/>
          <a:buSzTx/>
          <a:buFontTx/>
          <a:buAutoNum type="arabicPeriod"/>
          <a:tabLst/>
          <a:defRPr kumimoji="0" lang="en-US" sz="1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0"/>
          </a:spcBef>
          <a:spcAft>
            <a:spcPct val="0"/>
          </a:spcAft>
          <a:buClrTx/>
          <a:buSzTx/>
          <a:buFontTx/>
          <a:buAutoNum type="arabicPeriod"/>
          <a:tabLst/>
          <a:defRPr kumimoji="0" lang="en-US" sz="1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8929</TotalTime>
  <Words>2745</Words>
  <Application>Microsoft Office PowerPoint</Application>
  <PresentationFormat>‫הצגה על המסך (4:3)</PresentationFormat>
  <Paragraphs>294</Paragraphs>
  <Slides>28</Slides>
  <Notes>2</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28</vt:i4>
      </vt:variant>
    </vt:vector>
  </HeadingPairs>
  <TitlesOfParts>
    <vt:vector size="36" baseType="lpstr">
      <vt:lpstr>Arial</vt:lpstr>
      <vt:lpstr>Calibri</vt:lpstr>
      <vt:lpstr>Open Sans</vt:lpstr>
      <vt:lpstr>Poppins</vt:lpstr>
      <vt:lpstr>Poppins SemiBold</vt:lpstr>
      <vt:lpstr>Tahoma</vt:lpstr>
      <vt:lpstr>Wingdings</vt:lpstr>
      <vt:lpstr>Default Design</vt:lpstr>
      <vt:lpstr>נושא המפגש:  ניהול איכות בניהול פרויקטים אבטחת איכות ובקרת איכות  מפגש מספר 6 - 5/4/2025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Ronen Benvenisti</dc:creator>
  <cp:lastModifiedBy>Ronen Benvenisti</cp:lastModifiedBy>
  <cp:revision>301</cp:revision>
  <cp:lastPrinted>1601-01-01T00:00:00Z</cp:lastPrinted>
  <dcterms:created xsi:type="dcterms:W3CDTF">2011-12-01T20:18:57Z</dcterms:created>
  <dcterms:modified xsi:type="dcterms:W3CDTF">2025-04-05T15:33:25Z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