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6" r:id="rId2"/>
    <p:sldId id="620" r:id="rId3"/>
    <p:sldId id="456" r:id="rId4"/>
    <p:sldId id="639" r:id="rId5"/>
    <p:sldId id="256" r:id="rId6"/>
    <p:sldId id="268" r:id="rId7"/>
    <p:sldId id="271" r:id="rId8"/>
    <p:sldId id="272" r:id="rId9"/>
    <p:sldId id="269" r:id="rId10"/>
    <p:sldId id="260" r:id="rId11"/>
    <p:sldId id="273" r:id="rId12"/>
    <p:sldId id="261" r:id="rId13"/>
    <p:sldId id="644" r:id="rId14"/>
    <p:sldId id="264" r:id="rId15"/>
    <p:sldId id="259" r:id="rId16"/>
    <p:sldId id="265" r:id="rId17"/>
    <p:sldId id="266" r:id="rId18"/>
    <p:sldId id="64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Char char="•"/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buChar char="•"/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buChar char="•"/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buChar char="•"/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buChar char="•"/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ten" initials="" lastIdx="1" clrIdx="0"/>
  <p:cmAuthor id="1" name="Marten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33"/>
    <a:srgbClr val="FF99CC"/>
    <a:srgbClr val="B4E6CD"/>
    <a:srgbClr val="FFFFFF"/>
    <a:srgbClr val="F2A148"/>
    <a:srgbClr val="74C0C6"/>
    <a:srgbClr val="E8F0E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0" autoAdjust="0"/>
    <p:restoredTop sz="94648" autoAdjust="0"/>
  </p:normalViewPr>
  <p:slideViewPr>
    <p:cSldViewPr>
      <p:cViewPr varScale="1">
        <p:scale>
          <a:sx n="121" d="100"/>
          <a:sy n="121" d="100"/>
        </p:scale>
        <p:origin x="13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C9C86-FD42-44FC-BD4B-630FB7C50325}" type="datetimeFigureOut">
              <a:rPr lang="en-US" smtClean="0"/>
              <a:pPr/>
              <a:t>4/27/25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FF04A-E393-471B-B978-3DB71F424E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C327D-F235-424B-9039-F5021648EA8D}" type="datetimeFigureOut">
              <a:rPr lang="en-US" smtClean="0"/>
              <a:pPr/>
              <a:t>4/27/25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82FC8-15F3-4806-8E00-33A304003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8b8b5c8a4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8b8b5c8a4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658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D4D987-9A7A-416A-89B8-6AB249F98B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8B1B7-DF7A-4305-8E4A-A018FF6C93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4523F-9B9C-41A0-A2B8-B61B7CFCF2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526583" y="1072400"/>
            <a:ext cx="2570700" cy="32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526608" y="4553333"/>
            <a:ext cx="25707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701525" y="1072400"/>
            <a:ext cx="4522200" cy="47132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-3" y="0"/>
            <a:ext cx="170400" cy="6858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" name="Google Shape;13;p2"/>
          <p:cNvGrpSpPr/>
          <p:nvPr/>
        </p:nvGrpSpPr>
        <p:grpSpPr>
          <a:xfrm>
            <a:off x="713226" y="95072"/>
            <a:ext cx="3711077" cy="6667928"/>
            <a:chOff x="713225" y="71304"/>
            <a:chExt cx="3711077" cy="5000946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13225" y="4462150"/>
              <a:ext cx="893227" cy="610100"/>
              <a:chOff x="2969550" y="392000"/>
              <a:chExt cx="893227" cy="610100"/>
            </a:xfrm>
          </p:grpSpPr>
          <p:sp>
            <p:nvSpPr>
              <p:cNvPr id="15" name="Google Shape;15;p2"/>
              <p:cNvSpPr/>
              <p:nvPr/>
            </p:nvSpPr>
            <p:spPr>
              <a:xfrm rot="10800000" flipH="1">
                <a:off x="2969550" y="392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 flipH="1">
                <a:off x="3248692" y="392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 flipH="1">
                <a:off x="3527834" y="392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 flipH="1">
                <a:off x="3806977" y="392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 flipH="1">
                <a:off x="2969550" y="660025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 flipH="1">
                <a:off x="3248692" y="660025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10800000" flipH="1">
                <a:off x="3527834" y="660025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 flipH="1">
                <a:off x="3806977" y="660025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 flipH="1">
                <a:off x="2969550" y="946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10800000" flipH="1">
                <a:off x="3248692" y="946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10800000" flipH="1">
                <a:off x="3527834" y="946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10800000" flipH="1">
                <a:off x="3806977" y="946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rot="5400000">
              <a:off x="3951781" y="-66275"/>
              <a:ext cx="334942" cy="610100"/>
              <a:chOff x="376650" y="567400"/>
              <a:chExt cx="334942" cy="610100"/>
            </a:xfrm>
          </p:grpSpPr>
          <p:sp>
            <p:nvSpPr>
              <p:cNvPr id="28" name="Google Shape;28;p2"/>
              <p:cNvSpPr/>
              <p:nvPr/>
            </p:nvSpPr>
            <p:spPr>
              <a:xfrm rot="10800000" flipH="1">
                <a:off x="376650" y="5674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10800000" flipH="1">
                <a:off x="655792" y="5674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10800000" flipH="1">
                <a:off x="376650" y="835425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10800000" flipH="1">
                <a:off x="655792" y="835425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10800000" flipH="1">
                <a:off x="376650" y="11214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10800000" flipH="1">
                <a:off x="655792" y="11214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4" name="Google Shape;34;p2"/>
          <p:cNvGrpSpPr/>
          <p:nvPr/>
        </p:nvGrpSpPr>
        <p:grpSpPr>
          <a:xfrm>
            <a:off x="8481088" y="329203"/>
            <a:ext cx="1110816" cy="1481088"/>
            <a:chOff x="-503525" y="921325"/>
            <a:chExt cx="1357800" cy="1357800"/>
          </a:xfrm>
        </p:grpSpPr>
        <p:cxnSp>
          <p:nvCxnSpPr>
            <p:cNvPr id="35" name="Google Shape;35;p2"/>
            <p:cNvCxnSpPr/>
            <p:nvPr/>
          </p:nvCxnSpPr>
          <p:spPr>
            <a:xfrm>
              <a:off x="175388" y="921325"/>
              <a:ext cx="0" cy="135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-304676" y="1120174"/>
              <a:ext cx="960000" cy="96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 flipH="1">
              <a:off x="-304549" y="1120174"/>
              <a:ext cx="960000" cy="96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-503525" y="1600238"/>
              <a:ext cx="1357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3330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CDB01-0D03-4300-8347-DEA10DA98B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9E385-3D5E-4DA0-917A-E141E0D803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B6ED0-1CA4-41B0-B15C-00011B282B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3E884-72BA-468C-A649-FF37BD22E2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BFF8B0-395B-4904-ADDF-CF6195F60F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9B064-F3A9-4F7C-81F1-47B1393DD2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47BBA-53A1-402D-A4F7-3942C2503B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55168-9D41-4C8F-ADD6-530ABC5816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400"/>
            </a:lvl1pPr>
          </a:lstStyle>
          <a:p>
            <a:fld id="{69BD3A30-F27D-42C5-8AC7-B8FE470DF98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8"/>
          <p:cNvSpPr txBox="1">
            <a:spLocks noGrp="1"/>
          </p:cNvSpPr>
          <p:nvPr>
            <p:ph type="ctrTitle"/>
          </p:nvPr>
        </p:nvSpPr>
        <p:spPr>
          <a:xfrm>
            <a:off x="1441433" y="1645495"/>
            <a:ext cx="6261135" cy="24177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/>
          <a:p>
            <a:pPr algn="ctr" defTabSz="685800" rtl="1" fontAlgn="auto">
              <a:defRPr/>
            </a:pP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קורס ניהול פרויקטים - </a:t>
            </a:r>
            <a:b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 ניהול משברים וקונפליקט בפרויקט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מפגש מספר 8 - 27/4/2025 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he-IL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28"/>
          <p:cNvSpPr txBox="1">
            <a:spLocks noGrp="1"/>
          </p:cNvSpPr>
          <p:nvPr>
            <p:ph type="subTitle" idx="1"/>
          </p:nvPr>
        </p:nvSpPr>
        <p:spPr>
          <a:xfrm>
            <a:off x="5555556" y="4402078"/>
            <a:ext cx="3588444" cy="1218473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r" defTabSz="514350" rtl="1">
              <a:spcAft>
                <a:spcPts val="338"/>
              </a:spcAft>
              <a:defRPr/>
            </a:pPr>
            <a:r>
              <a:rPr lang="he-IL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Poppins SemiBold"/>
              </a:rPr>
              <a:t>הפקולטה למנהל עסקים | התמחות מערכות מידע</a:t>
            </a:r>
          </a:p>
          <a:p>
            <a:pPr algn="r" defTabSz="514350" rtl="1">
              <a:spcAft>
                <a:spcPts val="338"/>
              </a:spcAft>
              <a:defRPr/>
            </a:pPr>
            <a:r>
              <a:rPr lang="he-IL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Poppins SemiBold"/>
              </a:rPr>
              <a:t>המרצה: רונן בנבניסטי, אפריל  2025 </a:t>
            </a:r>
          </a:p>
          <a:p>
            <a:pPr algn="r" defTabSz="514350" rtl="1">
              <a:spcAft>
                <a:spcPts val="338"/>
              </a:spcAft>
              <a:defRPr/>
            </a:pPr>
            <a:r>
              <a:rPr lang="he-IL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Poppins SemiBold"/>
              </a:rPr>
              <a:t>תשפ״ה, סמסטר: ב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E05AFB93-136D-7D33-15BC-20EE49A4B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33" y="4126783"/>
            <a:ext cx="6261135" cy="18290"/>
          </a:xfrm>
          <a:prstGeom prst="rect">
            <a:avLst/>
          </a:prstGeom>
        </p:spPr>
      </p:pic>
      <p:sp>
        <p:nvSpPr>
          <p:cNvPr id="2" name="Google Shape;573;p28">
            <a:extLst>
              <a:ext uri="{FF2B5EF4-FFF2-40B4-BE49-F238E27FC236}">
                <a16:creationId xmlns:a16="http://schemas.microsoft.com/office/drawing/2014/main" id="{6E7E9558-D5FD-B291-4EC9-32828793097F}"/>
              </a:ext>
            </a:extLst>
          </p:cNvPr>
          <p:cNvSpPr txBox="1">
            <a:spLocks/>
          </p:cNvSpPr>
          <p:nvPr/>
        </p:nvSpPr>
        <p:spPr>
          <a:xfrm>
            <a:off x="2735515" y="4603269"/>
            <a:ext cx="3672968" cy="121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 defTabSz="257175" rtl="1"/>
            <a:r>
              <a:rPr lang="he-IL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ניהול פרויקטים</a:t>
            </a:r>
            <a:endParaRPr lang="en-IL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257175" rtl="1"/>
            <a:r>
              <a:rPr lang="he-IL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Management</a:t>
            </a:r>
            <a:endParaRPr lang="en-IL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0" name="Picture 6" descr="הקריה האקדמית אונו">
            <a:extLst>
              <a:ext uri="{FF2B5EF4-FFF2-40B4-BE49-F238E27FC236}">
                <a16:creationId xmlns:a16="http://schemas.microsoft.com/office/drawing/2014/main" id="{0EB1878B-4021-04DB-ED00-3EFFDAA8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8" y="4306269"/>
            <a:ext cx="1438869" cy="70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18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>
                <a:solidFill>
                  <a:srgbClr val="006600"/>
                </a:solidFill>
              </a:defRPr>
            </a:pPr>
            <a:r>
              <a:rPr sz="4000" dirty="0" err="1">
                <a:solidFill>
                  <a:srgbClr val="FF6600"/>
                </a:solidFill>
              </a:rPr>
              <a:t>תפקיד</a:t>
            </a:r>
            <a:r>
              <a:rPr sz="4000" dirty="0">
                <a:solidFill>
                  <a:srgbClr val="FF6600"/>
                </a:solidFill>
              </a:rPr>
              <a:t> מנהל </a:t>
            </a:r>
            <a:r>
              <a:rPr sz="4000" dirty="0" err="1">
                <a:solidFill>
                  <a:srgbClr val="FF6600"/>
                </a:solidFill>
              </a:rPr>
              <a:t>הפרויקט</a:t>
            </a:r>
            <a:r>
              <a:rPr sz="4000" dirty="0">
                <a:solidFill>
                  <a:srgbClr val="FF6600"/>
                </a:solidFill>
              </a:rPr>
              <a:t> </a:t>
            </a:r>
            <a:r>
              <a:rPr sz="4000" dirty="0" err="1">
                <a:solidFill>
                  <a:srgbClr val="FF6600"/>
                </a:solidFill>
              </a:rPr>
              <a:t>בטיפול</a:t>
            </a:r>
            <a:r>
              <a:rPr sz="4000" dirty="0">
                <a:solidFill>
                  <a:srgbClr val="FF6600"/>
                </a:solidFill>
              </a:rPr>
              <a:t> </a:t>
            </a:r>
            <a:r>
              <a:rPr sz="4000" dirty="0" err="1">
                <a:solidFill>
                  <a:srgbClr val="FF6600"/>
                </a:solidFill>
              </a:rPr>
              <a:t>במשברים</a:t>
            </a:r>
            <a:endParaRPr sz="4000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94" y="1166018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algn="r" rtl="1"/>
            <a:endParaRPr dirty="0"/>
          </a:p>
          <a:p>
            <a:pPr algn="r" rtl="1">
              <a:buFont typeface="Wingdings" panose="05000000000000000000" pitchFamily="2" charset="2"/>
              <a:buChar char="ü"/>
              <a:defRPr sz="2000"/>
            </a:pPr>
            <a:r>
              <a:rPr lang="he-IL" altLang="he-IL" sz="2000" dirty="0"/>
              <a:t>נטילת אחריות כוללת על ניהול פתרון המשבר.</a:t>
            </a:r>
          </a:p>
          <a:p>
            <a:pPr algn="r" rtl="1">
              <a:buFont typeface="Wingdings" panose="05000000000000000000" pitchFamily="2" charset="2"/>
              <a:buChar char="ü"/>
              <a:defRPr sz="2000"/>
            </a:pPr>
            <a:r>
              <a:rPr lang="he-IL" altLang="he-IL" sz="2000" dirty="0"/>
              <a:t>גילוי יוזמה וזיהוי בעיות עוד לפני התפרצותן.</a:t>
            </a:r>
          </a:p>
          <a:p>
            <a:pPr algn="r" rtl="1">
              <a:buFont typeface="Wingdings" panose="05000000000000000000" pitchFamily="2" charset="2"/>
              <a:buChar char="ü"/>
              <a:defRPr sz="2000"/>
            </a:pPr>
            <a:r>
              <a:rPr dirty="0" err="1"/>
              <a:t>זיהוי</a:t>
            </a:r>
            <a:r>
              <a:rPr dirty="0"/>
              <a:t> </a:t>
            </a:r>
            <a:r>
              <a:rPr dirty="0" err="1"/>
              <a:t>מוקדם</a:t>
            </a:r>
            <a:r>
              <a:rPr dirty="0"/>
              <a:t> של </a:t>
            </a:r>
            <a:r>
              <a:rPr dirty="0" err="1"/>
              <a:t>בעיות</a:t>
            </a:r>
            <a:r>
              <a:rPr dirty="0"/>
              <a:t> </a:t>
            </a:r>
            <a:r>
              <a:rPr dirty="0" err="1"/>
              <a:t>קריטיות</a:t>
            </a:r>
            <a:r>
              <a:rPr dirty="0"/>
              <a:t>.</a:t>
            </a:r>
          </a:p>
          <a:p>
            <a:pPr algn="r" rtl="1">
              <a:buFont typeface="Wingdings" panose="05000000000000000000" pitchFamily="2" charset="2"/>
              <a:buChar char="ü"/>
              <a:defRPr sz="2000"/>
            </a:pPr>
            <a:r>
              <a:rPr lang="he-IL" altLang="he-IL" sz="2000" dirty="0"/>
              <a:t>גיוס ותיאום בעלי עניין לפתרון מהיר.</a:t>
            </a:r>
          </a:p>
          <a:p>
            <a:pPr algn="r" rtl="1">
              <a:buFont typeface="Wingdings" panose="05000000000000000000" pitchFamily="2" charset="2"/>
              <a:buChar char="ü"/>
              <a:defRPr sz="2000"/>
            </a:pPr>
            <a:r>
              <a:rPr dirty="0" err="1"/>
              <a:t>תיאום</a:t>
            </a:r>
            <a:r>
              <a:rPr dirty="0"/>
              <a:t> </a:t>
            </a:r>
            <a:r>
              <a:rPr dirty="0" err="1"/>
              <a:t>בין</a:t>
            </a:r>
            <a:r>
              <a:rPr dirty="0"/>
              <a:t> </a:t>
            </a:r>
            <a:r>
              <a:rPr dirty="0" err="1"/>
              <a:t>צוותים</a:t>
            </a:r>
            <a:r>
              <a:rPr dirty="0"/>
              <a:t> </a:t>
            </a:r>
            <a:r>
              <a:rPr dirty="0" err="1"/>
              <a:t>עסקיים</a:t>
            </a:r>
            <a:r>
              <a:rPr dirty="0"/>
              <a:t> </a:t>
            </a:r>
            <a:r>
              <a:rPr dirty="0" err="1"/>
              <a:t>וטכנולוגיים</a:t>
            </a:r>
            <a:r>
              <a:rPr dirty="0"/>
              <a:t>.</a:t>
            </a:r>
          </a:p>
          <a:p>
            <a:pPr algn="r" rtl="1">
              <a:buFont typeface="Wingdings" panose="05000000000000000000" pitchFamily="2" charset="2"/>
              <a:buChar char="ü"/>
              <a:defRPr sz="2000"/>
            </a:pPr>
            <a:r>
              <a:rPr dirty="0" err="1"/>
              <a:t>ניהול</a:t>
            </a:r>
            <a:r>
              <a:rPr dirty="0"/>
              <a:t> </a:t>
            </a:r>
            <a:r>
              <a:rPr dirty="0" err="1"/>
              <a:t>תהליך</a:t>
            </a:r>
            <a:r>
              <a:rPr dirty="0"/>
              <a:t> Change Management</a:t>
            </a:r>
            <a:endParaRPr lang="he-IL" dirty="0"/>
          </a:p>
          <a:p>
            <a:pPr algn="r" rtl="1">
              <a:buFont typeface="Wingdings" panose="05000000000000000000" pitchFamily="2" charset="2"/>
              <a:buChar char="ü"/>
              <a:defRPr sz="2000"/>
            </a:pPr>
            <a:r>
              <a:rPr lang="he-IL" dirty="0"/>
              <a:t>הצגת מצבים טכנולוגיים מורכבים בשפה פשוטה.</a:t>
            </a:r>
          </a:p>
          <a:p>
            <a:pPr algn="r" rtl="1">
              <a:buFont typeface="Wingdings" panose="05000000000000000000" pitchFamily="2" charset="2"/>
              <a:buChar char="ü"/>
              <a:defRPr sz="2000"/>
            </a:pPr>
            <a:r>
              <a:rPr dirty="0" err="1"/>
              <a:t>בניית</a:t>
            </a:r>
            <a:r>
              <a:rPr dirty="0"/>
              <a:t> </a:t>
            </a:r>
            <a:r>
              <a:rPr dirty="0" err="1"/>
              <a:t>תוכנית</a:t>
            </a:r>
            <a:r>
              <a:rPr dirty="0"/>
              <a:t> </a:t>
            </a:r>
            <a:r>
              <a:rPr dirty="0" err="1"/>
              <a:t>גיבוי</a:t>
            </a:r>
            <a:r>
              <a:rPr dirty="0"/>
              <a:t> (Contingency Plan).</a:t>
            </a:r>
            <a:r>
              <a:rPr lang="he-IL" dirty="0"/>
              <a:t> ותכנית ניהול סיכונים</a:t>
            </a:r>
          </a:p>
          <a:p>
            <a:pPr algn="r" rtl="1">
              <a:buFont typeface="Wingdings" panose="05000000000000000000" pitchFamily="2" charset="2"/>
              <a:buChar char="ü"/>
              <a:defRPr sz="2000"/>
            </a:pPr>
            <a:r>
              <a:rPr lang="he-IL" dirty="0"/>
              <a:t>הפעלת תכנית התמודדות עם סיכונים ומשברים שהוכנה מראש</a:t>
            </a:r>
          </a:p>
          <a:p>
            <a:pPr lvl="0" algn="r" rtl="1" fontAlgn="base">
              <a:spcAft>
                <a:spcPct val="0"/>
              </a:spcAft>
              <a:buFont typeface="Wingdings" panose="05000000000000000000" pitchFamily="2" charset="2"/>
              <a:buChar char="ü"/>
              <a:defRPr sz="2000"/>
            </a:pPr>
            <a:r>
              <a:rPr lang="he-IL" altLang="he-IL" sz="2100" dirty="0"/>
              <a:t>ניהול רגשות אישיים ואווירה קבוצתית חיובית.</a:t>
            </a:r>
          </a:p>
          <a:p>
            <a:pPr lvl="0" algn="r" rtl="1" fontAlgn="base">
              <a:spcAft>
                <a:spcPct val="0"/>
              </a:spcAft>
              <a:buFont typeface="Wingdings" panose="05000000000000000000" pitchFamily="2" charset="2"/>
              <a:buChar char="ü"/>
              <a:defRPr sz="2000"/>
            </a:pPr>
            <a:r>
              <a:rPr lang="he-IL" altLang="he-IL" sz="2100" dirty="0"/>
              <a:t>שמירה על תקשורת שוטפת </a:t>
            </a:r>
            <a:r>
              <a:rPr lang="he-IL" sz="2400" dirty="0"/>
              <a:t>עניינית שקופה ולא אישית</a:t>
            </a:r>
            <a:r>
              <a:rPr lang="he-IL" altLang="he-IL" sz="2100" dirty="0"/>
              <a:t> </a:t>
            </a:r>
          </a:p>
          <a:p>
            <a:pPr algn="r" rtl="1" fontAlgn="base">
              <a:spcAft>
                <a:spcPct val="0"/>
              </a:spcAft>
              <a:buFont typeface="Wingdings" panose="05000000000000000000" pitchFamily="2" charset="2"/>
              <a:buChar char="ü"/>
              <a:defRPr sz="2000"/>
            </a:pPr>
            <a:r>
              <a:rPr lang="he-IL" sz="2100" dirty="0"/>
              <a:t>טיפול מהיר </a:t>
            </a:r>
            <a:r>
              <a:rPr lang="he-IL" sz="2100" dirty="0" err="1"/>
              <a:t>ומיידי</a:t>
            </a:r>
            <a:r>
              <a:rPr lang="he-IL" sz="2100" dirty="0"/>
              <a:t> בחריגות והפרות הסכמות.</a:t>
            </a:r>
            <a:endParaRPr lang="he-IL" altLang="he-IL" sz="2100" dirty="0"/>
          </a:p>
          <a:p>
            <a:pPr algn="r" rtl="1" fontAlgn="base">
              <a:spcAft>
                <a:spcPct val="0"/>
              </a:spcAft>
              <a:buFont typeface="Wingdings" panose="05000000000000000000" pitchFamily="2" charset="2"/>
              <a:buChar char="ü"/>
              <a:defRPr sz="2000"/>
            </a:pPr>
            <a:r>
              <a:rPr lang="he-IL" sz="2100" dirty="0"/>
              <a:t>שאיפה לבנות מערכת יחסים ארוכת טווח ולא "ניצחון" קצר טווח</a:t>
            </a:r>
            <a:endParaRPr lang="he-IL" altLang="he-IL" sz="2100" dirty="0"/>
          </a:p>
          <a:p>
            <a:pPr algn="r" rtl="1">
              <a:buFont typeface="Wingdings" panose="05000000000000000000" pitchFamily="2" charset="2"/>
              <a:buChar char="ü"/>
              <a:defRPr sz="2000"/>
            </a:pPr>
            <a:endParaRPr lang="he-IL" sz="2100" dirty="0"/>
          </a:p>
          <a:p>
            <a:pPr marL="0" indent="0" algn="r" rtl="1">
              <a:buNone/>
              <a:defRPr sz="2000"/>
            </a:pPr>
            <a:r>
              <a:rPr lang="he-IL" b="1" u="sng" dirty="0"/>
              <a:t>ובראש ובראשונה הרגעת הרוחות והפגנת שליטה מוחלטת במצב</a:t>
            </a:r>
            <a:endParaRPr b="1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>
                <a:solidFill>
                  <a:srgbClr val="FF6600"/>
                </a:solidFill>
              </a:defRPr>
            </a:pPr>
            <a:r>
              <a:rPr lang="he-IL" dirty="0"/>
              <a:t>עקרונות תקשורת בניהול משברים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19D3CB-30BB-49CA-B823-B8BA2BD88CCD}"/>
              </a:ext>
            </a:extLst>
          </p:cNvPr>
          <p:cNvSpPr txBox="1">
            <a:spLocks/>
          </p:cNvSpPr>
          <p:nvPr/>
        </p:nvSpPr>
        <p:spPr>
          <a:xfrm>
            <a:off x="1704513" y="1253971"/>
            <a:ext cx="5970232" cy="521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rtl="1" fontAlgn="base">
              <a:spcAft>
                <a:spcPct val="0"/>
              </a:spcAft>
              <a:buFont typeface="Wingdings" panose="05000000000000000000" pitchFamily="2" charset="2"/>
              <a:buChar char="ü"/>
              <a:defRPr sz="2000"/>
            </a:pPr>
            <a:r>
              <a:rPr lang="he-IL" altLang="he-IL" sz="2100" dirty="0"/>
              <a:t>הקשבה פעילה ללא שיפוט מוקדם.</a:t>
            </a:r>
          </a:p>
          <a:p>
            <a:pPr lvl="0" algn="r" rtl="1" fontAlgn="base">
              <a:spcAft>
                <a:spcPct val="0"/>
              </a:spcAft>
              <a:buFont typeface="Wingdings" panose="05000000000000000000" pitchFamily="2" charset="2"/>
              <a:buChar char="ü"/>
              <a:defRPr sz="2000"/>
            </a:pPr>
            <a:r>
              <a:rPr lang="he-IL" altLang="he-IL" sz="2100" dirty="0"/>
              <a:t>הפגנת אמפתיה והבנת נקודת מבט של הצד השני.</a:t>
            </a:r>
          </a:p>
          <a:p>
            <a:pPr lvl="0" algn="r" rtl="1" fontAlgn="base">
              <a:spcAft>
                <a:spcPct val="0"/>
              </a:spcAft>
              <a:buFont typeface="Wingdings" panose="05000000000000000000" pitchFamily="2" charset="2"/>
              <a:buChar char="ü"/>
              <a:defRPr sz="2000"/>
            </a:pPr>
            <a:r>
              <a:rPr lang="he-IL" altLang="he-IL" sz="2100" dirty="0"/>
              <a:t>הקפדה על מסרים ברורים, תמציתיים ומדויקים.</a:t>
            </a:r>
          </a:p>
          <a:p>
            <a:pPr lvl="0" algn="r" rtl="1" fontAlgn="base">
              <a:spcAft>
                <a:spcPct val="0"/>
              </a:spcAft>
              <a:buFont typeface="Wingdings" panose="05000000000000000000" pitchFamily="2" charset="2"/>
              <a:buChar char="ü"/>
              <a:defRPr sz="2000"/>
            </a:pPr>
            <a:r>
              <a:rPr lang="he-IL" altLang="he-IL" sz="2100" dirty="0"/>
              <a:t>שמירה על טון ענייני ומכבד.</a:t>
            </a:r>
          </a:p>
          <a:p>
            <a:pPr lvl="0" algn="r" rtl="1" fontAlgn="base">
              <a:spcAft>
                <a:spcPct val="0"/>
              </a:spcAft>
              <a:buFont typeface="Wingdings" panose="05000000000000000000" pitchFamily="2" charset="2"/>
              <a:buChar char="ü"/>
              <a:defRPr sz="2000"/>
            </a:pPr>
            <a:r>
              <a:rPr lang="he-IL" altLang="he-IL" sz="2100" dirty="0"/>
              <a:t>תיעוד תמציתי ש</a:t>
            </a:r>
            <a:r>
              <a:rPr lang="he-IL" altLang="he-IL" sz="2000" dirty="0">
                <a:latin typeface="Arial" panose="020B0604020202020204" pitchFamily="34" charset="0"/>
              </a:rPr>
              <a:t>ל תהליכים והחלטות</a:t>
            </a:r>
          </a:p>
          <a:p>
            <a:pPr algn="r" rtl="1">
              <a:buFont typeface="Wingdings" panose="05000000000000000000" pitchFamily="2" charset="2"/>
              <a:buChar char="ü"/>
              <a:defRPr sz="2000"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51071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>
                <a:solidFill>
                  <a:srgbClr val="FF6600"/>
                </a:solidFill>
              </a:defRPr>
            </a:pPr>
            <a:r>
              <a:rPr dirty="0" err="1"/>
              <a:t>טכניקות</a:t>
            </a:r>
            <a:r>
              <a:rPr dirty="0"/>
              <a:t> </a:t>
            </a:r>
            <a:r>
              <a:rPr dirty="0" err="1"/>
              <a:t>לפתרון</a:t>
            </a:r>
            <a:r>
              <a:rPr dirty="0"/>
              <a:t> </a:t>
            </a:r>
            <a:r>
              <a:rPr dirty="0" err="1"/>
              <a:t>קונפליקטים</a:t>
            </a:r>
            <a:r>
              <a:rPr dirty="0"/>
              <a:t> </a:t>
            </a:r>
            <a:r>
              <a:rPr dirty="0" err="1"/>
              <a:t>בפרויקטים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19D3CB-30BB-49CA-B823-B8BA2BD88CCD}"/>
              </a:ext>
            </a:extLst>
          </p:cNvPr>
          <p:cNvSpPr txBox="1">
            <a:spLocks/>
          </p:cNvSpPr>
          <p:nvPr/>
        </p:nvSpPr>
        <p:spPr>
          <a:xfrm>
            <a:off x="1704513" y="1253971"/>
            <a:ext cx="5970232" cy="5217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Wingdings" panose="05000000000000000000" pitchFamily="2" charset="2"/>
              <a:buChar char="ü"/>
              <a:defRPr sz="2000"/>
            </a:pPr>
            <a:r>
              <a:rPr lang="he-IL" sz="2000" dirty="0"/>
              <a:t>הסכמה מי מנהל את המשבר מכל צד</a:t>
            </a:r>
          </a:p>
          <a:p>
            <a:pPr lvl="0" algn="r" rtl="1" fontAlgn="base">
              <a:spcAft>
                <a:spcPct val="0"/>
              </a:spcAft>
              <a:buFont typeface="Wingdings" panose="05000000000000000000" pitchFamily="2" charset="2"/>
              <a:buChar char="ü"/>
              <a:defRPr sz="2000"/>
            </a:pPr>
            <a:r>
              <a:rPr lang="he-IL" altLang="he-IL" sz="2000" dirty="0"/>
              <a:t>בחירת סגנון פתרון בהתאם לסוג הסכסוך והשלכותיו.</a:t>
            </a:r>
          </a:p>
          <a:p>
            <a:pPr lvl="0" algn="r" rtl="1" fontAlgn="base">
              <a:spcAft>
                <a:spcPct val="0"/>
              </a:spcAft>
              <a:buFont typeface="Wingdings" panose="05000000000000000000" pitchFamily="2" charset="2"/>
              <a:buChar char="ü"/>
              <a:defRPr sz="2000"/>
            </a:pPr>
            <a:r>
              <a:rPr lang="he-IL" altLang="he-IL" sz="2000" dirty="0"/>
              <a:t>מיקוד בבעיה ולא באנשים.</a:t>
            </a:r>
          </a:p>
          <a:p>
            <a:pPr algn="r" rtl="1">
              <a:buFont typeface="Wingdings" panose="05000000000000000000" pitchFamily="2" charset="2"/>
              <a:buChar char="ü"/>
              <a:defRPr sz="2000"/>
            </a:pPr>
            <a:r>
              <a:rPr lang="he-IL" dirty="0"/>
              <a:t>מיקוד באינטרסים ולא בעמדות.</a:t>
            </a:r>
          </a:p>
          <a:p>
            <a:pPr algn="r" rtl="1">
              <a:buFont typeface="Wingdings" panose="05000000000000000000" pitchFamily="2" charset="2"/>
              <a:buChar char="ü"/>
              <a:defRPr sz="2000"/>
            </a:pPr>
            <a:r>
              <a:rPr lang="he-IL" dirty="0"/>
              <a:t>מניעת ויכוחים בלתי פורמליים</a:t>
            </a:r>
          </a:p>
          <a:p>
            <a:pPr lvl="0" algn="r" rtl="1" fontAlgn="base">
              <a:spcAft>
                <a:spcPct val="0"/>
              </a:spcAft>
              <a:buFont typeface="Wingdings" panose="05000000000000000000" pitchFamily="2" charset="2"/>
              <a:buChar char="ü"/>
              <a:defRPr sz="2000"/>
            </a:pPr>
            <a:r>
              <a:rPr lang="he-IL" altLang="he-IL" sz="2000" dirty="0"/>
              <a:t>יצירת מרחב בטוח לדיאלוג פתוח.</a:t>
            </a:r>
          </a:p>
          <a:p>
            <a:pPr lvl="0" algn="r" rtl="1" fontAlgn="base">
              <a:spcAft>
                <a:spcPct val="0"/>
              </a:spcAft>
              <a:buFont typeface="Wingdings" panose="05000000000000000000" pitchFamily="2" charset="2"/>
              <a:buChar char="ü"/>
              <a:defRPr sz="2000"/>
            </a:pPr>
            <a:r>
              <a:rPr lang="he-IL" altLang="he-IL" sz="2000" dirty="0"/>
              <a:t>שאיפה להסכמות ולא לניצחון חד צדדי</a:t>
            </a:r>
          </a:p>
          <a:p>
            <a:pPr algn="r" rtl="1">
              <a:buFont typeface="Wingdings" panose="05000000000000000000" pitchFamily="2" charset="2"/>
              <a:buChar char="ü"/>
              <a:defRPr sz="2000"/>
            </a:pPr>
            <a:r>
              <a:rPr lang="he-IL" dirty="0"/>
              <a:t>דיאלוג ישיר עם הנהלת הלקוח </a:t>
            </a:r>
          </a:p>
          <a:p>
            <a:pPr algn="r" rtl="1">
              <a:buFont typeface="Wingdings" panose="05000000000000000000" pitchFamily="2" charset="2"/>
              <a:buChar char="ü"/>
              <a:defRPr sz="2000"/>
            </a:pPr>
            <a:r>
              <a:rPr lang="he-IL" dirty="0"/>
              <a:t>קיום סדנאות יישור קו ומיפוי פערים</a:t>
            </a:r>
          </a:p>
          <a:p>
            <a:pPr algn="r" rtl="1">
              <a:buFont typeface="Wingdings" panose="05000000000000000000" pitchFamily="2" charset="2"/>
              <a:buChar char="ü"/>
              <a:defRPr sz="2000"/>
            </a:pPr>
            <a:r>
              <a:rPr lang="he-IL" dirty="0"/>
              <a:t>שמירה על הפרדת דיון טכני/עסקי.</a:t>
            </a:r>
          </a:p>
          <a:p>
            <a:pPr algn="r" rtl="1">
              <a:buFont typeface="Wingdings" panose="05000000000000000000" pitchFamily="2" charset="2"/>
              <a:buChar char="ü"/>
              <a:defRPr sz="2000"/>
            </a:pPr>
            <a:r>
              <a:rPr lang="he-IL" sz="2000" dirty="0"/>
              <a:t>יצירת ערוצי תקשורת פתוחים.</a:t>
            </a:r>
          </a:p>
          <a:p>
            <a:pPr algn="r" rtl="1">
              <a:buFont typeface="Wingdings" panose="05000000000000000000" pitchFamily="2" charset="2"/>
              <a:buChar char="ü"/>
              <a:defRPr sz="2000"/>
            </a:pPr>
            <a:r>
              <a:rPr lang="he-IL" sz="2000" dirty="0"/>
              <a:t>שיתוף בעדכונים קריטיים.</a:t>
            </a:r>
          </a:p>
          <a:p>
            <a:pPr algn="r" rtl="1">
              <a:buFont typeface="Wingdings" panose="05000000000000000000" pitchFamily="2" charset="2"/>
              <a:buChar char="ü"/>
              <a:defRPr sz="2000"/>
            </a:pPr>
            <a:r>
              <a:rPr lang="he-IL" sz="2000" dirty="0"/>
              <a:t>יצירה והסכמה על שפה אחידה וברורה.</a:t>
            </a:r>
          </a:p>
          <a:p>
            <a:pPr algn="r" rtl="1">
              <a:buFont typeface="Wingdings" panose="05000000000000000000" pitchFamily="2" charset="2"/>
              <a:buChar char="ü"/>
              <a:defRPr sz="2000"/>
            </a:pPr>
            <a:r>
              <a:rPr lang="he-IL" sz="2000" dirty="0"/>
              <a:t>תיעוד החלטות וסיכומים בפרויקט ו</a:t>
            </a:r>
            <a:r>
              <a:rPr lang="he-IL" dirty="0"/>
              <a:t>הסכמות רשמיות.</a:t>
            </a:r>
          </a:p>
          <a:p>
            <a:pPr algn="r" rtl="1">
              <a:buFont typeface="Wingdings" panose="05000000000000000000" pitchFamily="2" charset="2"/>
              <a:buChar char="ü"/>
              <a:defRPr sz="2000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ü"/>
              <a:defRPr sz="2000"/>
            </a:pPr>
            <a:r>
              <a:rPr lang="he-IL" dirty="0">
                <a:solidFill>
                  <a:srgbClr val="0070C0"/>
                </a:solidFill>
              </a:rPr>
              <a:t>ב</a:t>
            </a:r>
            <a:r>
              <a:rPr lang="he-IL" sz="2000" dirty="0">
                <a:solidFill>
                  <a:srgbClr val="0070C0"/>
                </a:solidFill>
              </a:rPr>
              <a:t>בניית מנגנוני אסקלציה מראש בעת משבר</a:t>
            </a:r>
          </a:p>
          <a:p>
            <a:pPr algn="r" rtl="1">
              <a:buFont typeface="Wingdings" panose="05000000000000000000" pitchFamily="2" charset="2"/>
              <a:buChar char="ü"/>
              <a:defRPr sz="2000"/>
            </a:pPr>
            <a:r>
              <a:rPr lang="he-IL" dirty="0" err="1">
                <a:solidFill>
                  <a:srgbClr val="0070C0"/>
                </a:solidFill>
              </a:rPr>
              <a:t>ניית</a:t>
            </a:r>
            <a:r>
              <a:rPr lang="he-IL" dirty="0">
                <a:solidFill>
                  <a:srgbClr val="0070C0"/>
                </a:solidFill>
              </a:rPr>
              <a:t> מנגנון גישור חיצוני מוסכם מראש בעת הצורך.</a:t>
            </a:r>
          </a:p>
          <a:p>
            <a:pPr algn="r" rtl="1">
              <a:defRPr sz="2000"/>
            </a:pPr>
            <a:endParaRPr lang="he-IL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1371600"/>
            <a:ext cx="9144000" cy="1447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he-IL" sz="3600" dirty="0"/>
              <a:t>אם אפשר מראש לטפל  – בוא נתמקד במניעה</a:t>
            </a:r>
            <a:endParaRPr lang="en-US" sz="3600" dirty="0">
              <a:latin typeface="Tahoma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endParaRPr lang="en-US" sz="1800" dirty="0">
              <a:latin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8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>
              <a:defRPr>
                <a:solidFill>
                  <a:srgbClr val="6600CC"/>
                </a:solidFill>
              </a:defRPr>
            </a:pPr>
            <a:r>
              <a:rPr lang="he-IL" dirty="0"/>
              <a:t>מנגנוני מניעת </a:t>
            </a:r>
            <a:r>
              <a:rPr dirty="0"/>
              <a:t> </a:t>
            </a:r>
            <a:r>
              <a:rPr dirty="0" err="1"/>
              <a:t>קונפליקטים</a:t>
            </a:r>
            <a:r>
              <a:rPr dirty="0"/>
              <a:t> </a:t>
            </a:r>
            <a:r>
              <a:rPr lang="he-IL" dirty="0"/>
              <a:t>מראש </a:t>
            </a:r>
            <a:br>
              <a:rPr lang="he-IL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defRPr sz="2000"/>
            </a:pPr>
            <a:r>
              <a:rPr lang="he-IL" dirty="0"/>
              <a:t>בניית תרחישים מוקדמים לטיפול בעיכובים .</a:t>
            </a:r>
          </a:p>
          <a:p>
            <a:pPr algn="r" rtl="1">
              <a:defRPr sz="2000"/>
            </a:pPr>
            <a:r>
              <a:rPr lang="he-IL" dirty="0"/>
              <a:t>הגדרת בעלי תפקידים ברורים לניהול משברים - </a:t>
            </a:r>
            <a:r>
              <a:rPr lang="he-IL" altLang="he-IL" sz="2000" dirty="0">
                <a:latin typeface="Arial" panose="020B0604020202020204" pitchFamily="34" charset="0"/>
              </a:rPr>
              <a:t>מינוי </a:t>
            </a:r>
            <a:r>
              <a:rPr lang="he-IL" altLang="he-IL" sz="2000" dirty="0"/>
              <a:t>צוותי תגובה ייעודיים ותחומי אחריות.</a:t>
            </a:r>
          </a:p>
          <a:p>
            <a:pPr algn="r" rtl="1">
              <a:defRPr sz="2000"/>
            </a:pPr>
            <a:r>
              <a:rPr lang="he-IL" dirty="0"/>
              <a:t>שימוש ב-</a:t>
            </a:r>
            <a:r>
              <a:rPr lang="en-US" dirty="0"/>
              <a:t>Ticketing </a:t>
            </a:r>
            <a:r>
              <a:rPr lang="he-IL" dirty="0"/>
              <a:t> לניהול חירום - </a:t>
            </a:r>
            <a:r>
              <a:rPr lang="he-IL" altLang="he-IL" sz="2000" dirty="0"/>
              <a:t>ביצוע סימולציות ובדיקות מוכנות מראש</a:t>
            </a:r>
          </a:p>
          <a:p>
            <a:pPr algn="r" rtl="1">
              <a:defRPr sz="2000"/>
            </a:pPr>
            <a:r>
              <a:rPr dirty="0" err="1"/>
              <a:t>הגדרת</a:t>
            </a:r>
            <a:r>
              <a:rPr dirty="0"/>
              <a:t> </a:t>
            </a:r>
            <a:r>
              <a:rPr dirty="0" err="1"/>
              <a:t>תכול</a:t>
            </a:r>
            <a:r>
              <a:rPr lang="he-IL" dirty="0"/>
              <a:t>ת פרויקט מדויקת</a:t>
            </a:r>
            <a:r>
              <a:rPr dirty="0"/>
              <a:t> </a:t>
            </a:r>
            <a:r>
              <a:rPr dirty="0" err="1"/>
              <a:t>מוסכמת</a:t>
            </a:r>
            <a:r>
              <a:rPr dirty="0"/>
              <a:t> </a:t>
            </a:r>
            <a:r>
              <a:rPr dirty="0" err="1"/>
              <a:t>מראש</a:t>
            </a:r>
            <a:r>
              <a:rPr dirty="0"/>
              <a:t>.</a:t>
            </a:r>
            <a:r>
              <a:rPr lang="he-IL" dirty="0"/>
              <a:t>( </a:t>
            </a:r>
            <a:r>
              <a:rPr lang="en-US" dirty="0"/>
              <a:t>DD</a:t>
            </a:r>
            <a:r>
              <a:rPr lang="he-IL" dirty="0"/>
              <a:t> ולא </a:t>
            </a:r>
            <a:r>
              <a:rPr lang="en-US" dirty="0"/>
              <a:t>HLD</a:t>
            </a:r>
            <a:r>
              <a:rPr lang="he-IL" dirty="0"/>
              <a:t>)</a:t>
            </a:r>
            <a:endParaRPr dirty="0"/>
          </a:p>
          <a:p>
            <a:pPr algn="r" rtl="1">
              <a:defRPr sz="2000"/>
            </a:pPr>
            <a:r>
              <a:rPr lang="he-IL" altLang="he-IL" sz="2000" dirty="0"/>
              <a:t>הכנת נהלים לפעולה במצבי חירום.</a:t>
            </a:r>
          </a:p>
          <a:p>
            <a:pPr algn="r" rtl="1">
              <a:defRPr sz="2000"/>
            </a:pPr>
            <a:r>
              <a:rPr dirty="0" err="1"/>
              <a:t>ניהול</a:t>
            </a:r>
            <a:r>
              <a:rPr dirty="0"/>
              <a:t> </a:t>
            </a:r>
            <a:r>
              <a:rPr dirty="0" err="1"/>
              <a:t>שוטף</a:t>
            </a:r>
            <a:r>
              <a:rPr dirty="0"/>
              <a:t> של Change Requests.</a:t>
            </a:r>
          </a:p>
          <a:p>
            <a:pPr algn="r" rtl="1">
              <a:defRPr sz="2000"/>
            </a:pPr>
            <a:r>
              <a:rPr lang="he-IL" dirty="0"/>
              <a:t>ניהול מנהלות וועדות היגוי באופן קבוע ושליחת סיכומים.</a:t>
            </a:r>
          </a:p>
          <a:p>
            <a:pPr algn="r" rtl="1">
              <a:defRPr sz="2000"/>
            </a:pPr>
            <a:r>
              <a:rPr dirty="0" err="1"/>
              <a:t>מענה</a:t>
            </a:r>
            <a:r>
              <a:rPr dirty="0"/>
              <a:t> </a:t>
            </a:r>
            <a:r>
              <a:rPr dirty="0" err="1"/>
              <a:t>מקצועי</a:t>
            </a:r>
            <a:r>
              <a:rPr dirty="0"/>
              <a:t> </a:t>
            </a:r>
            <a:r>
              <a:rPr dirty="0" err="1"/>
              <a:t>מהיר</a:t>
            </a:r>
            <a:r>
              <a:rPr dirty="0"/>
              <a:t> </a:t>
            </a:r>
            <a:r>
              <a:rPr dirty="0" err="1"/>
              <a:t>ומתועד</a:t>
            </a:r>
            <a:r>
              <a:rPr lang="he-IL" dirty="0"/>
              <a:t> לכל פניית לקוח</a:t>
            </a:r>
            <a:r>
              <a:rPr dirty="0"/>
              <a:t>.</a:t>
            </a:r>
          </a:p>
          <a:p>
            <a:pPr algn="r" rtl="1">
              <a:defRPr sz="2000"/>
            </a:pPr>
            <a:r>
              <a:rPr dirty="0" err="1"/>
              <a:t>הדגשת</a:t>
            </a:r>
            <a:r>
              <a:rPr dirty="0"/>
              <a:t> </a:t>
            </a:r>
            <a:r>
              <a:rPr dirty="0" err="1"/>
              <a:t>אינטרסים</a:t>
            </a:r>
            <a:r>
              <a:rPr dirty="0"/>
              <a:t> </a:t>
            </a:r>
            <a:r>
              <a:rPr dirty="0" err="1"/>
              <a:t>משותפים</a:t>
            </a:r>
            <a:r>
              <a:rPr dirty="0"/>
              <a:t>.</a:t>
            </a:r>
            <a:endParaRPr lang="he-IL" dirty="0"/>
          </a:p>
          <a:p>
            <a:pPr lvl="0" algn="r" rtl="1" fontAlgn="base">
              <a:spcAft>
                <a:spcPct val="0"/>
              </a:spcAft>
              <a:defRPr sz="2000"/>
            </a:pPr>
            <a:r>
              <a:rPr lang="he-IL" altLang="he-IL" sz="2000" dirty="0"/>
              <a:t>קביעת ערוצי תקשורת מהירים לשעת משבר.</a:t>
            </a:r>
          </a:p>
          <a:p>
            <a:pPr lvl="0" algn="r" rtl="1" fontAlgn="base">
              <a:spcAft>
                <a:spcPct val="0"/>
              </a:spcAft>
              <a:defRPr sz="2000"/>
            </a:pPr>
            <a:endParaRPr lang="he-IL" altLang="he-IL" sz="2000" dirty="0"/>
          </a:p>
          <a:p>
            <a:pPr algn="r" rtl="1">
              <a:defRPr sz="2000"/>
            </a:pPr>
            <a:endParaRPr lang="he-IL" sz="2000" dirty="0"/>
          </a:p>
          <a:p>
            <a:pPr algn="r" rtl="1">
              <a:defRPr sz="2000"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>
                <a:solidFill>
                  <a:srgbClr val="006600"/>
                </a:solidFill>
              </a:defRPr>
            </a:pPr>
            <a:r>
              <a:rPr dirty="0" err="1"/>
              <a:t>איך</a:t>
            </a:r>
            <a:r>
              <a:rPr dirty="0"/>
              <a:t> </a:t>
            </a:r>
            <a:r>
              <a:rPr dirty="0" err="1"/>
              <a:t>לזהות</a:t>
            </a:r>
            <a:r>
              <a:rPr dirty="0"/>
              <a:t> </a:t>
            </a:r>
            <a:r>
              <a:rPr dirty="0" err="1"/>
              <a:t>משבר</a:t>
            </a:r>
            <a:r>
              <a:rPr dirty="0"/>
              <a:t> </a:t>
            </a:r>
            <a:r>
              <a:rPr dirty="0" err="1"/>
              <a:t>מתקרב</a:t>
            </a:r>
            <a:r>
              <a:rPr dirty="0"/>
              <a:t> </a:t>
            </a:r>
            <a:r>
              <a:rPr dirty="0" err="1"/>
              <a:t>בפרויקט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pPr algn="r" rtl="1"/>
            <a:endParaRPr dirty="0"/>
          </a:p>
          <a:p>
            <a:pPr algn="r" rtl="1">
              <a:defRPr sz="2000"/>
            </a:pPr>
            <a:r>
              <a:rPr dirty="0" err="1"/>
              <a:t>עיכובים</a:t>
            </a:r>
            <a:r>
              <a:rPr dirty="0"/>
              <a:t> </a:t>
            </a:r>
            <a:r>
              <a:rPr dirty="0" err="1"/>
              <a:t>חוזרים</a:t>
            </a:r>
            <a:r>
              <a:rPr dirty="0"/>
              <a:t> </a:t>
            </a:r>
            <a:r>
              <a:rPr lang="he-IL" dirty="0"/>
              <a:t>במימוש רכיבים ומשימות בתכנית העבודה</a:t>
            </a:r>
            <a:r>
              <a:rPr dirty="0"/>
              <a:t>.</a:t>
            </a:r>
          </a:p>
          <a:p>
            <a:pPr algn="r" rtl="1">
              <a:defRPr sz="2000"/>
            </a:pPr>
            <a:r>
              <a:rPr dirty="0" err="1"/>
              <a:t>פגישות</a:t>
            </a:r>
            <a:r>
              <a:rPr dirty="0"/>
              <a:t> </a:t>
            </a:r>
            <a:r>
              <a:rPr dirty="0" err="1"/>
              <a:t>סטטוס</a:t>
            </a:r>
            <a:r>
              <a:rPr dirty="0"/>
              <a:t> </a:t>
            </a:r>
            <a:r>
              <a:rPr dirty="0" err="1"/>
              <a:t>ללא</a:t>
            </a:r>
            <a:r>
              <a:rPr dirty="0"/>
              <a:t> </a:t>
            </a:r>
            <a:r>
              <a:rPr dirty="0" err="1"/>
              <a:t>תוצרים</a:t>
            </a:r>
            <a:r>
              <a:rPr dirty="0"/>
              <a:t> </a:t>
            </a:r>
            <a:r>
              <a:rPr dirty="0" err="1"/>
              <a:t>ממשיים</a:t>
            </a:r>
            <a:r>
              <a:rPr dirty="0"/>
              <a:t>.</a:t>
            </a:r>
            <a:endParaRPr lang="he-IL" dirty="0"/>
          </a:p>
          <a:p>
            <a:pPr algn="r" rtl="1">
              <a:defRPr sz="2000"/>
            </a:pPr>
            <a:r>
              <a:rPr lang="he-IL" dirty="0"/>
              <a:t>אי מימוש סיכומי עבר</a:t>
            </a:r>
            <a:endParaRPr dirty="0"/>
          </a:p>
          <a:p>
            <a:pPr lvl="0" algn="r" rtl="1" fontAlgn="base">
              <a:spcAft>
                <a:spcPct val="0"/>
              </a:spcAft>
              <a:defRPr sz="2000"/>
            </a:pPr>
            <a:r>
              <a:rPr lang="he-IL" altLang="he-IL" sz="2000" dirty="0"/>
              <a:t>שינויים תכופים בדרישות או בסדרי עדיפויות</a:t>
            </a:r>
          </a:p>
          <a:p>
            <a:pPr algn="r" rtl="1">
              <a:defRPr sz="2000"/>
            </a:pPr>
            <a:r>
              <a:rPr dirty="0" err="1"/>
              <a:t>הסתייגות</a:t>
            </a:r>
            <a:r>
              <a:rPr dirty="0"/>
              <a:t> </a:t>
            </a:r>
            <a:r>
              <a:rPr lang="he-IL" dirty="0"/>
              <a:t>וחוסר </a:t>
            </a:r>
            <a:r>
              <a:rPr lang="he-IL" dirty="0" err="1"/>
              <a:t>מחוייבות</a:t>
            </a:r>
            <a:r>
              <a:rPr lang="he-IL" dirty="0"/>
              <a:t> </a:t>
            </a:r>
            <a:r>
              <a:rPr dirty="0" err="1"/>
              <a:t>מצד</a:t>
            </a:r>
            <a:r>
              <a:rPr dirty="0"/>
              <a:t> Key Users</a:t>
            </a:r>
            <a:r>
              <a:rPr lang="he-IL" dirty="0"/>
              <a:t> אצל הלקוח להשלמת משימות</a:t>
            </a:r>
          </a:p>
          <a:p>
            <a:pPr algn="r" rtl="1" fontAlgn="base">
              <a:spcAft>
                <a:spcPct val="0"/>
              </a:spcAft>
              <a:defRPr sz="2000"/>
            </a:pPr>
            <a:r>
              <a:rPr lang="he-IL" altLang="he-IL" sz="2000" dirty="0"/>
              <a:t>היעדר מעורבות פעילה של הלקוח בפרויקט.</a:t>
            </a:r>
          </a:p>
          <a:p>
            <a:pPr lvl="0" algn="r" rtl="1" fontAlgn="base">
              <a:spcAft>
                <a:spcPct val="0"/>
              </a:spcAft>
              <a:defRPr sz="2000"/>
            </a:pPr>
            <a:r>
              <a:rPr lang="he-IL" altLang="he-IL" sz="2000" dirty="0"/>
              <a:t>תחושות תסכול או ירידה במורל בקרב חברי צוות.</a:t>
            </a:r>
          </a:p>
          <a:p>
            <a:pPr lvl="0" algn="r" rtl="1" fontAlgn="base">
              <a:spcAft>
                <a:spcPct val="0"/>
              </a:spcAft>
              <a:defRPr sz="2000"/>
            </a:pPr>
            <a:r>
              <a:rPr lang="he-IL" altLang="he-IL" sz="2000" dirty="0"/>
              <a:t>פערים מתרחבים בין דיווחי סטטוס למציאות.</a:t>
            </a:r>
          </a:p>
          <a:p>
            <a:pPr algn="r" rtl="1">
              <a:defRPr sz="2000"/>
            </a:pPr>
            <a:r>
              <a:rPr lang="he-IL" dirty="0"/>
              <a:t>חשש כבד מצד הלקוח לעלייה לאוויר</a:t>
            </a:r>
          </a:p>
          <a:p>
            <a:pPr algn="r" rtl="1">
              <a:defRPr sz="2000"/>
            </a:pPr>
            <a:endParaRPr lang="he-IL" dirty="0"/>
          </a:p>
          <a:p>
            <a:pPr algn="r" rtl="1">
              <a:defRPr sz="2000"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pPr>
              <a:defRPr>
                <a:solidFill>
                  <a:srgbClr val="3399FF"/>
                </a:solidFill>
              </a:defRPr>
            </a:pPr>
            <a:r>
              <a:rPr dirty="0" err="1"/>
              <a:t>איך</a:t>
            </a:r>
            <a:r>
              <a:rPr dirty="0"/>
              <a:t> </a:t>
            </a:r>
            <a:r>
              <a:rPr dirty="0" err="1"/>
              <a:t>לומדים</a:t>
            </a:r>
            <a:r>
              <a:rPr dirty="0"/>
              <a:t> </a:t>
            </a:r>
            <a:r>
              <a:rPr dirty="0" err="1"/>
              <a:t>ממשברי</a:t>
            </a:r>
            <a:r>
              <a:rPr lang="he-IL" dirty="0"/>
              <a:t> עבר</a:t>
            </a:r>
            <a:br>
              <a:rPr lang="he-IL" dirty="0"/>
            </a:br>
            <a:r>
              <a:rPr dirty="0"/>
              <a:t> –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endParaRPr dirty="0"/>
          </a:p>
          <a:p>
            <a:pPr lvl="0" algn="r" rtl="1" fontAlgn="base">
              <a:spcAft>
                <a:spcPct val="0"/>
              </a:spcAft>
              <a:defRPr sz="2000"/>
            </a:pPr>
            <a:r>
              <a:rPr lang="he-IL" altLang="he-IL" sz="2000" dirty="0"/>
              <a:t>ביצוע סיכום </a:t>
            </a:r>
            <a:r>
              <a:rPr lang="he-IL" altLang="he-IL" sz="2000" dirty="0" err="1"/>
              <a:t>Lessons</a:t>
            </a:r>
            <a:r>
              <a:rPr lang="he-IL" altLang="he-IL" sz="2000" dirty="0"/>
              <a:t> </a:t>
            </a:r>
            <a:r>
              <a:rPr lang="he-IL" altLang="he-IL" sz="2000" dirty="0" err="1"/>
              <a:t>Learned</a:t>
            </a:r>
            <a:r>
              <a:rPr lang="he-IL" altLang="he-IL" sz="2000" dirty="0"/>
              <a:t> בסיום כל פרויקט.</a:t>
            </a:r>
          </a:p>
          <a:p>
            <a:pPr lvl="0" algn="r" rtl="1" fontAlgn="base">
              <a:spcAft>
                <a:spcPct val="0"/>
              </a:spcAft>
              <a:defRPr sz="2000"/>
            </a:pPr>
            <a:r>
              <a:rPr lang="he-IL" altLang="he-IL" sz="2000" dirty="0"/>
              <a:t>ניתוח מה עבד טוב ומה דרוש שיפור.</a:t>
            </a:r>
          </a:p>
          <a:p>
            <a:pPr algn="r" rtl="1">
              <a:defRPr sz="2000"/>
            </a:pPr>
            <a:r>
              <a:rPr lang="he-IL" dirty="0"/>
              <a:t>ניתוח כשלי עבר ותיעוד פתרונות שנמצאו.</a:t>
            </a:r>
          </a:p>
          <a:p>
            <a:pPr lvl="0" algn="r" rtl="1" fontAlgn="base">
              <a:spcAft>
                <a:spcPct val="0"/>
              </a:spcAft>
              <a:defRPr sz="2000"/>
            </a:pPr>
            <a:r>
              <a:rPr lang="he-IL" altLang="he-IL" sz="2000" dirty="0"/>
              <a:t>שיתוף ממצאים עם צוותים ויחידות אחרות בארגון.</a:t>
            </a:r>
          </a:p>
          <a:p>
            <a:pPr lvl="0" algn="r" rtl="1" fontAlgn="base">
              <a:spcAft>
                <a:spcPct val="0"/>
              </a:spcAft>
              <a:defRPr sz="2000"/>
            </a:pPr>
            <a:r>
              <a:rPr lang="he-IL" altLang="he-IL" sz="2000" dirty="0"/>
              <a:t>יצירת מאגר ידע ארגוני למניעת טעויות חוזרות.</a:t>
            </a:r>
          </a:p>
          <a:p>
            <a:pPr lvl="0" algn="r" rtl="1" fontAlgn="base">
              <a:spcAft>
                <a:spcPct val="0"/>
              </a:spcAft>
              <a:defRPr sz="2000"/>
            </a:pPr>
            <a:r>
              <a:rPr lang="he-IL" altLang="he-IL" sz="2000" dirty="0"/>
              <a:t>הפיכת משבר להזדמנות </a:t>
            </a:r>
            <a:r>
              <a:rPr lang="he-IL" altLang="he-IL" sz="2000" dirty="0">
                <a:latin typeface="Arial" panose="020B0604020202020204" pitchFamily="34" charset="0"/>
              </a:rPr>
              <a:t>ללמידה ולשיפור</a:t>
            </a:r>
          </a:p>
          <a:p>
            <a:pPr algn="r" rtl="1">
              <a:defRPr sz="2000"/>
            </a:pPr>
            <a:r>
              <a:rPr dirty="0" err="1"/>
              <a:t>בניית</a:t>
            </a:r>
            <a:r>
              <a:rPr dirty="0"/>
              <a:t> </a:t>
            </a:r>
            <a:r>
              <a:rPr dirty="0" err="1"/>
              <a:t>בסיס</a:t>
            </a:r>
            <a:r>
              <a:rPr dirty="0"/>
              <a:t> </a:t>
            </a:r>
            <a:r>
              <a:rPr dirty="0" err="1"/>
              <a:t>ידע</a:t>
            </a:r>
            <a:r>
              <a:rPr dirty="0"/>
              <a:t> </a:t>
            </a:r>
            <a:r>
              <a:rPr dirty="0" err="1"/>
              <a:t>ארגוני</a:t>
            </a:r>
            <a:r>
              <a:rPr dirty="0"/>
              <a:t>.</a:t>
            </a:r>
          </a:p>
          <a:p>
            <a:pPr algn="r" rtl="1">
              <a:defRPr sz="2000"/>
            </a:pPr>
            <a:r>
              <a:rPr dirty="0" err="1"/>
              <a:t>קיום</a:t>
            </a:r>
            <a:r>
              <a:rPr dirty="0"/>
              <a:t> </a:t>
            </a:r>
            <a:r>
              <a:rPr dirty="0" err="1"/>
              <a:t>ישיבת</a:t>
            </a:r>
            <a:r>
              <a:rPr dirty="0"/>
              <a:t> Lessons Learned</a:t>
            </a:r>
          </a:p>
          <a:p>
            <a:pPr algn="r" rtl="1">
              <a:defRPr sz="2000"/>
            </a:pPr>
            <a:r>
              <a:rPr lang="he-IL" dirty="0"/>
              <a:t>כתיבת </a:t>
            </a:r>
            <a:r>
              <a:rPr dirty="0" err="1"/>
              <a:t>המלצות</a:t>
            </a:r>
            <a:r>
              <a:rPr dirty="0"/>
              <a:t> </a:t>
            </a:r>
            <a:r>
              <a:rPr lang="he-IL" dirty="0"/>
              <a:t>והכנת מצגות </a:t>
            </a:r>
            <a:r>
              <a:rPr dirty="0" err="1"/>
              <a:t>לשיפור</a:t>
            </a:r>
            <a:r>
              <a:rPr dirty="0"/>
              <a:t> </a:t>
            </a:r>
            <a:r>
              <a:rPr lang="he-IL" dirty="0"/>
              <a:t>מתודת ניהול ה</a:t>
            </a:r>
            <a:r>
              <a:rPr sz="2000" dirty="0" err="1"/>
              <a:t>פרויקטי</a:t>
            </a:r>
            <a:r>
              <a:rPr lang="he-IL" sz="2000" dirty="0"/>
              <a:t>ם והכשרות לסגל</a:t>
            </a:r>
          </a:p>
          <a:p>
            <a:pPr algn="r" rtl="1">
              <a:defRPr sz="2000"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>
                <a:solidFill>
                  <a:srgbClr val="66CC00"/>
                </a:solidFill>
              </a:defRPr>
            </a:pPr>
            <a:r>
              <a:rPr dirty="0" err="1"/>
              <a:t>ניהול</a:t>
            </a:r>
            <a:r>
              <a:rPr dirty="0"/>
              <a:t> </a:t>
            </a:r>
            <a:r>
              <a:rPr dirty="0" err="1"/>
              <a:t>רגשות</a:t>
            </a:r>
            <a:r>
              <a:rPr dirty="0"/>
              <a:t> </a:t>
            </a:r>
            <a:r>
              <a:rPr dirty="0" err="1"/>
              <a:t>ולחצים</a:t>
            </a:r>
            <a:r>
              <a:rPr dirty="0"/>
              <a:t> </a:t>
            </a:r>
            <a:r>
              <a:rPr dirty="0" err="1"/>
              <a:t>בפרויקטים</a:t>
            </a:r>
            <a:r>
              <a:rPr dirty="0"/>
              <a:t> </a:t>
            </a:r>
            <a:r>
              <a:rPr lang="he-IL" dirty="0"/>
              <a:t>טכנולוגיים מנהל פרויקט כפסיכולוג הלקוח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endParaRPr dirty="0"/>
          </a:p>
          <a:p>
            <a:pPr algn="r" rtl="1">
              <a:defRPr sz="2000"/>
            </a:pPr>
            <a:r>
              <a:rPr dirty="0" err="1"/>
              <a:t>ניהול</a:t>
            </a:r>
            <a:r>
              <a:rPr dirty="0"/>
              <a:t> </a:t>
            </a:r>
            <a:r>
              <a:rPr dirty="0" err="1"/>
              <a:t>מתחים</a:t>
            </a:r>
            <a:r>
              <a:rPr dirty="0"/>
              <a:t> </a:t>
            </a:r>
            <a:r>
              <a:rPr dirty="0" err="1"/>
              <a:t>בין</a:t>
            </a:r>
            <a:r>
              <a:rPr dirty="0"/>
              <a:t> </a:t>
            </a:r>
            <a:r>
              <a:rPr dirty="0" err="1"/>
              <a:t>צוותי</a:t>
            </a:r>
            <a:r>
              <a:rPr lang="he-IL" dirty="0"/>
              <a:t>ם </a:t>
            </a:r>
            <a:r>
              <a:rPr lang="he-IL" dirty="0" err="1"/>
              <a:t>טכנלוגיים</a:t>
            </a:r>
            <a:r>
              <a:rPr lang="he-IL" dirty="0"/>
              <a:t> מצד הספק לאנשי </a:t>
            </a:r>
            <a:r>
              <a:rPr dirty="0"/>
              <a:t>עסקי</a:t>
            </a:r>
            <a:r>
              <a:rPr lang="he-IL" dirty="0"/>
              <a:t>ם אצל הלקוח</a:t>
            </a:r>
            <a:endParaRPr dirty="0"/>
          </a:p>
          <a:p>
            <a:pPr algn="r" rtl="1">
              <a:defRPr sz="2000"/>
            </a:pPr>
            <a:r>
              <a:rPr lang="he-IL" dirty="0"/>
              <a:t>יצירת שיח פתוח ורגוע בסביבת עבודה לחוצה.</a:t>
            </a:r>
          </a:p>
          <a:p>
            <a:pPr algn="r" rtl="1">
              <a:defRPr sz="2000"/>
            </a:pPr>
            <a:r>
              <a:rPr lang="he-IL" dirty="0"/>
              <a:t>ניהול </a:t>
            </a:r>
            <a:r>
              <a:rPr dirty="0" err="1"/>
              <a:t>התמודדות</a:t>
            </a:r>
            <a:r>
              <a:rPr dirty="0"/>
              <a:t> </a:t>
            </a:r>
            <a:r>
              <a:rPr lang="he-IL" dirty="0"/>
              <a:t>ותמיכה בעת </a:t>
            </a:r>
            <a:r>
              <a:rPr dirty="0" err="1"/>
              <a:t>כישלונות</a:t>
            </a:r>
            <a:r>
              <a:rPr dirty="0"/>
              <a:t> </a:t>
            </a:r>
            <a:r>
              <a:rPr lang="he-IL" dirty="0"/>
              <a:t>ועייפות </a:t>
            </a:r>
            <a:r>
              <a:rPr dirty="0" err="1"/>
              <a:t>בבדיקות</a:t>
            </a:r>
            <a:r>
              <a:rPr lang="he-IL" dirty="0"/>
              <a:t> קבלה של הלקוח</a:t>
            </a:r>
            <a:r>
              <a:rPr dirty="0"/>
              <a:t>.</a:t>
            </a:r>
          </a:p>
          <a:p>
            <a:pPr algn="r" rtl="1">
              <a:defRPr sz="2000"/>
            </a:pPr>
            <a:r>
              <a:rPr dirty="0" err="1"/>
              <a:t>התמודדות</a:t>
            </a:r>
            <a:r>
              <a:rPr dirty="0"/>
              <a:t> </a:t>
            </a:r>
            <a:r>
              <a:rPr dirty="0" err="1"/>
              <a:t>עם</a:t>
            </a:r>
            <a:r>
              <a:rPr dirty="0"/>
              <a:t> </a:t>
            </a:r>
            <a:r>
              <a:rPr dirty="0" err="1"/>
              <a:t>לחצים</a:t>
            </a:r>
            <a:r>
              <a:rPr dirty="0"/>
              <a:t> </a:t>
            </a:r>
            <a:r>
              <a:rPr lang="he-IL" dirty="0"/>
              <a:t>ועומסים </a:t>
            </a:r>
            <a:r>
              <a:rPr dirty="0" err="1"/>
              <a:t>בעליי</a:t>
            </a:r>
            <a:r>
              <a:rPr lang="he-IL" dirty="0"/>
              <a:t>ה</a:t>
            </a:r>
            <a:r>
              <a:rPr dirty="0"/>
              <a:t> </a:t>
            </a:r>
            <a:r>
              <a:rPr dirty="0" err="1"/>
              <a:t>לאוויר</a:t>
            </a:r>
            <a:r>
              <a:rPr dirty="0"/>
              <a:t>.</a:t>
            </a:r>
          </a:p>
          <a:p>
            <a:pPr algn="r" rtl="1">
              <a:defRPr sz="2000"/>
            </a:pPr>
            <a:r>
              <a:rPr lang="he-IL" dirty="0"/>
              <a:t>ציון ו</a:t>
            </a:r>
            <a:r>
              <a:rPr dirty="0" err="1"/>
              <a:t>חיזוק</a:t>
            </a:r>
            <a:r>
              <a:rPr dirty="0"/>
              <a:t> </a:t>
            </a:r>
            <a:r>
              <a:rPr dirty="0" err="1"/>
              <a:t>תחושת</a:t>
            </a:r>
            <a:r>
              <a:rPr dirty="0"/>
              <a:t> </a:t>
            </a:r>
            <a:r>
              <a:rPr dirty="0" err="1"/>
              <a:t>הצלחה</a:t>
            </a:r>
            <a:r>
              <a:rPr dirty="0"/>
              <a:t> </a:t>
            </a:r>
            <a:endParaRPr lang="he-IL" dirty="0"/>
          </a:p>
          <a:p>
            <a:pPr algn="r" rtl="1">
              <a:defRPr sz="2000"/>
            </a:pPr>
            <a:r>
              <a:rPr lang="he-IL" dirty="0"/>
              <a:t>ציון התגברות על </a:t>
            </a:r>
            <a:r>
              <a:rPr dirty="0" err="1"/>
              <a:t>משברי</a:t>
            </a:r>
            <a:r>
              <a:rPr lang="he-IL" dirty="0"/>
              <a:t> עבר</a:t>
            </a:r>
          </a:p>
          <a:p>
            <a:pPr algn="r" rtl="1">
              <a:defRPr sz="2000"/>
            </a:pPr>
            <a:r>
              <a:rPr lang="he-IL" dirty="0"/>
              <a:t>הפקת אירועי גיבוש משני הצדדים – "קבלת שבת" בחמישי ב 1600 ,  ארוחת בוקר כל שבועיים יחד</a:t>
            </a:r>
          </a:p>
          <a:p>
            <a:pPr algn="r" rtl="1">
              <a:defRPr sz="2000"/>
            </a:pPr>
            <a:endParaRPr lang="he-IL" dirty="0"/>
          </a:p>
          <a:p>
            <a:pPr marL="0" indent="0" algn="ctr" rtl="1">
              <a:buNone/>
              <a:defRPr sz="2000"/>
            </a:pPr>
            <a:r>
              <a:rPr lang="he-IL" b="1" u="sng" dirty="0"/>
              <a:t>מנהיגת מנהיגת מנהיגות </a:t>
            </a:r>
            <a:endParaRPr b="1" u="sng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1371600"/>
            <a:ext cx="9144000" cy="1447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he-IL" sz="4400" dirty="0">
                <a:latin typeface="Tahoma" pitchFamily="34" charset="0"/>
              </a:rPr>
              <a:t>תודה</a:t>
            </a:r>
            <a:endParaRPr lang="en-US" sz="4400" dirty="0">
              <a:latin typeface="Tahoma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endParaRPr lang="en-US" sz="1800" dirty="0">
              <a:latin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3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he-IL" sz="6600" dirty="0">
                <a:latin typeface="Tahoma" pitchFamily="34" charset="0"/>
              </a:rPr>
              <a:t>מה נלמד ?</a:t>
            </a:r>
            <a:endParaRPr lang="en-US" sz="6600" dirty="0">
              <a:latin typeface="Tahoma" pitchFamily="34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56208" y="1905000"/>
            <a:ext cx="8458200" cy="449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533400" indent="-533400">
              <a:buFont typeface="+mj-lt"/>
              <a:buAutoNum type="arabicPeriod"/>
            </a:pPr>
            <a:r>
              <a:rPr lang="en-US" sz="2800" dirty="0"/>
              <a:t>Project Management Introduction and </a:t>
            </a:r>
            <a:r>
              <a:rPr lang="en-US" sz="2800" dirty="0">
                <a:latin typeface="Tahoma" pitchFamily="34" charset="0"/>
              </a:rPr>
              <a:t>Definitions</a:t>
            </a:r>
            <a:endParaRPr lang="en-US" sz="2800" dirty="0"/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The Project Manager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Project Cycle Management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Project Planning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Project timeline and </a:t>
            </a:r>
            <a:r>
              <a:rPr lang="en-US" sz="2800" dirty="0">
                <a:latin typeface="Tahoma" pitchFamily="34" charset="0"/>
              </a:rPr>
              <a:t>Schedules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Project Risk Management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Quality Management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Communication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Crisis and Conflict Management- </a:t>
            </a:r>
            <a:r>
              <a:rPr lang="en-US" sz="2800" b="1" u="sng" dirty="0">
                <a:solidFill>
                  <a:srgbClr val="0070C0"/>
                </a:solidFill>
              </a:rPr>
              <a:t>Resolution</a:t>
            </a:r>
            <a:r>
              <a:rPr lang="en-US" sz="2800" dirty="0"/>
              <a:t> 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1371600"/>
            <a:ext cx="9144000" cy="1447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4000" dirty="0"/>
              <a:t>Crisis and Conflict Management</a:t>
            </a:r>
            <a:endParaRPr lang="en-US" sz="4000" dirty="0">
              <a:latin typeface="Tahoma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endParaRPr lang="en-US" sz="1800" dirty="0">
              <a:latin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8600" y="3124200"/>
            <a:ext cx="8458200" cy="28007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/>
              <a:t>Leadership is tested not in calm waters, but in storms</a:t>
            </a:r>
            <a:endParaRPr lang="he-IL" dirty="0"/>
          </a:p>
          <a:p>
            <a:pPr algn="ctr">
              <a:buFontTx/>
              <a:buNone/>
            </a:pPr>
            <a:endParaRPr lang="en-US" dirty="0"/>
          </a:p>
          <a:p>
            <a:pPr algn="ctr">
              <a:buFontTx/>
              <a:buNone/>
            </a:pPr>
            <a:r>
              <a:rPr lang="en-US" dirty="0"/>
              <a:t>The greatest risk in a project is not having conflicts — it's ignoring them</a:t>
            </a:r>
          </a:p>
          <a:p>
            <a:pPr algn="ctr">
              <a:buFontTx/>
              <a:buNone/>
            </a:pPr>
            <a:endParaRPr lang="he-IL" dirty="0"/>
          </a:p>
          <a:p>
            <a:pPr algn="ctr">
              <a:buFontTx/>
              <a:buNone/>
            </a:pPr>
            <a:r>
              <a:rPr lang="en-US" dirty="0"/>
              <a:t>Managing conflicts is not about avoiding storms — it's about steering through them</a:t>
            </a:r>
            <a:endParaRPr lang="he-IL" i="1" dirty="0"/>
          </a:p>
          <a:p>
            <a:pPr algn="ctr">
              <a:buFontTx/>
              <a:buNone/>
            </a:pPr>
            <a:endParaRPr lang="en-US" i="1" dirty="0"/>
          </a:p>
          <a:p>
            <a:pPr algn="r">
              <a:buFontTx/>
              <a:buNone/>
            </a:pPr>
            <a:r>
              <a:rPr lang="he-IL" dirty="0">
                <a:solidFill>
                  <a:srgbClr val="0070C0"/>
                </a:solidFill>
              </a:rPr>
              <a:t>משברים אינם שוברי פרויקטים — הם בוחני מנהיגות</a:t>
            </a:r>
          </a:p>
          <a:p>
            <a:pPr algn="r">
              <a:buFontTx/>
              <a:buNone/>
            </a:pPr>
            <a:endParaRPr lang="he-IL" dirty="0">
              <a:solidFill>
                <a:srgbClr val="0070C0"/>
              </a:solidFill>
            </a:endParaRPr>
          </a:p>
          <a:p>
            <a:pPr algn="r">
              <a:buFontTx/>
              <a:buNone/>
            </a:pPr>
            <a:r>
              <a:rPr lang="he-IL" dirty="0">
                <a:solidFill>
                  <a:srgbClr val="0070C0"/>
                </a:solidFill>
              </a:rPr>
              <a:t>פרויקט טוב הוא לא זה שלא חווה בעיות, אלא זה שמנהל הפרויקט התמודד איתן נכון</a:t>
            </a:r>
          </a:p>
          <a:p>
            <a:pPr algn="r">
              <a:buFontTx/>
              <a:buNone/>
            </a:pPr>
            <a:endParaRPr lang="he-IL" dirty="0">
              <a:solidFill>
                <a:srgbClr val="0070C0"/>
              </a:solidFill>
            </a:endParaRPr>
          </a:p>
          <a:p>
            <a:pPr marL="342900" indent="-342900">
              <a:buFontTx/>
              <a:buNone/>
            </a:pPr>
            <a:endParaRPr lang="en-US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rtl="1">
              <a:buFontTx/>
              <a:buNone/>
            </a:pPr>
            <a:r>
              <a:rPr lang="he-IL" sz="3200" b="1" u="sng" dirty="0"/>
              <a:t>על מה נדבר היום ?</a:t>
            </a:r>
            <a:endParaRPr lang="en-US" sz="3200" b="1" u="sng" dirty="0"/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228600" y="609600"/>
            <a:ext cx="8458200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endParaRPr lang="en-US" sz="2400" u="sng" dirty="0"/>
          </a:p>
          <a:p>
            <a:pPr marL="914400" lvl="1" indent="-457200"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2400" dirty="0"/>
              <a:t>מהו משבר ומהו </a:t>
            </a:r>
            <a:r>
              <a:rPr lang="he-IL" sz="2400" dirty="0" err="1"/>
              <a:t>קופליקט</a:t>
            </a:r>
            <a:r>
              <a:rPr lang="he-IL" sz="2400" dirty="0"/>
              <a:t> בפרויקט ?</a:t>
            </a:r>
          </a:p>
          <a:p>
            <a:pPr marL="914400" lvl="1" indent="-457200"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2400" dirty="0"/>
              <a:t>גורמים למשברים </a:t>
            </a:r>
            <a:r>
              <a:rPr lang="he-IL" sz="2400" dirty="0" err="1"/>
              <a:t>וקופליקטים</a:t>
            </a:r>
            <a:r>
              <a:rPr lang="he-IL" sz="2400" dirty="0"/>
              <a:t> </a:t>
            </a:r>
          </a:p>
          <a:p>
            <a:pPr marL="914400" lvl="1" indent="-457200"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2400" dirty="0"/>
              <a:t>דוגמאות למשברים </a:t>
            </a:r>
            <a:r>
              <a:rPr lang="he-IL" sz="2400" dirty="0" err="1"/>
              <a:t>וקופליקטים</a:t>
            </a:r>
            <a:r>
              <a:rPr lang="he-IL" sz="2400" dirty="0"/>
              <a:t> בתעשיית המחשוב </a:t>
            </a:r>
          </a:p>
          <a:p>
            <a:pPr marL="914400" lvl="1" indent="-457200"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2400" dirty="0"/>
              <a:t>תפקיד מנהל הפרויקט בטיפול במשבר </a:t>
            </a:r>
          </a:p>
          <a:p>
            <a:pPr marL="914400" lvl="1" indent="-457200"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2400" dirty="0"/>
              <a:t>עקרונות בתקשורת בניהול משברים </a:t>
            </a:r>
            <a:endParaRPr lang="en-US" sz="2400" dirty="0"/>
          </a:p>
          <a:p>
            <a:pPr marL="914400" lvl="1" indent="-457200"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2400" dirty="0"/>
              <a:t>טכניקות בניהול משברים </a:t>
            </a:r>
            <a:endParaRPr lang="en-US" sz="2400" dirty="0"/>
          </a:p>
          <a:p>
            <a:pPr marL="914400" lvl="1" indent="-457200"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2400" dirty="0"/>
              <a:t>מניעה מראש ותכנון בניהול סכסוכים משברים וקונפליקטים</a:t>
            </a:r>
          </a:p>
          <a:p>
            <a:pPr marL="914400" lvl="1" indent="-457200" algn="just" rtl="1">
              <a:lnSpc>
                <a:spcPct val="150000"/>
              </a:lnSpc>
            </a:pPr>
            <a:endParaRPr lang="en-US" sz="2400" dirty="0"/>
          </a:p>
          <a:p>
            <a:pPr algn="r" rtl="1">
              <a:buNone/>
            </a:pP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284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>
              <a:defRPr>
                <a:solidFill>
                  <a:srgbClr val="003366"/>
                </a:solidFill>
              </a:defRPr>
            </a:pPr>
            <a:r>
              <a:rPr dirty="0" err="1"/>
              <a:t>מהו</a:t>
            </a:r>
            <a:r>
              <a:rPr dirty="0"/>
              <a:t> </a:t>
            </a:r>
            <a:r>
              <a:rPr dirty="0" err="1"/>
              <a:t>משבר</a:t>
            </a:r>
            <a:r>
              <a:rPr dirty="0"/>
              <a:t> </a:t>
            </a:r>
            <a:r>
              <a:rPr dirty="0" err="1"/>
              <a:t>ומהו</a:t>
            </a:r>
            <a:r>
              <a:rPr dirty="0"/>
              <a:t> </a:t>
            </a:r>
            <a:r>
              <a:rPr dirty="0" err="1"/>
              <a:t>קונפליקט</a:t>
            </a:r>
            <a:r>
              <a:rPr dirty="0"/>
              <a:t> </a:t>
            </a:r>
            <a:r>
              <a:rPr dirty="0" err="1"/>
              <a:t>בפרויקט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  <a:defRPr sz="2000"/>
            </a:pPr>
            <a:r>
              <a:rPr b="1" u="sng" dirty="0" err="1"/>
              <a:t>משבר</a:t>
            </a:r>
            <a:endParaRPr lang="he-IL" b="1" u="sng" dirty="0"/>
          </a:p>
          <a:p>
            <a:pPr algn="r" rtl="1">
              <a:defRPr sz="2000"/>
            </a:pPr>
            <a:r>
              <a:rPr dirty="0"/>
              <a:t> </a:t>
            </a:r>
            <a:r>
              <a:rPr lang="he-IL" dirty="0"/>
              <a:t> </a:t>
            </a:r>
            <a:r>
              <a:rPr lang="he-IL" altLang="he-IL" sz="2000" dirty="0">
                <a:latin typeface="Arial" panose="020B0604020202020204" pitchFamily="34" charset="0"/>
              </a:rPr>
              <a:t>אירוע פתאומי או מתמשך המאיים על הצלחת הפרויקט.</a:t>
            </a:r>
          </a:p>
          <a:p>
            <a:pPr algn="r" rtl="1">
              <a:defRPr sz="2000"/>
            </a:pPr>
            <a:r>
              <a:rPr lang="he-IL" sz="2000" dirty="0">
                <a:latin typeface="Arial" panose="020B0604020202020204" pitchFamily="34" charset="0"/>
              </a:rPr>
              <a:t>כי</a:t>
            </a:r>
            <a:r>
              <a:rPr sz="2000" dirty="0" err="1">
                <a:latin typeface="Arial" panose="020B0604020202020204" pitchFamily="34" charset="0"/>
              </a:rPr>
              <a:t>שלון</a:t>
            </a:r>
            <a:r>
              <a:rPr sz="2000" dirty="0">
                <a:latin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</a:rPr>
              <a:t>בעמידה</a:t>
            </a:r>
            <a:r>
              <a:rPr sz="2000" dirty="0">
                <a:latin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</a:rPr>
              <a:t>באבני</a:t>
            </a:r>
            <a:r>
              <a:rPr sz="2000" dirty="0">
                <a:latin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</a:rPr>
              <a:t>דרך</a:t>
            </a:r>
            <a:r>
              <a:rPr sz="2000" dirty="0">
                <a:latin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</a:rPr>
              <a:t>קריטיות</a:t>
            </a:r>
            <a:r>
              <a:rPr sz="2000" dirty="0">
                <a:latin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</a:rPr>
              <a:t>בפרויק</a:t>
            </a:r>
            <a:r>
              <a:rPr lang="he-IL" sz="2000" dirty="0">
                <a:latin typeface="Arial" panose="020B0604020202020204" pitchFamily="34" charset="0"/>
              </a:rPr>
              <a:t>ט</a:t>
            </a:r>
            <a:r>
              <a:rPr sz="2000" dirty="0">
                <a:latin typeface="Arial" panose="020B0604020202020204" pitchFamily="34" charset="0"/>
              </a:rPr>
              <a:t>.</a:t>
            </a:r>
            <a:endParaRPr lang="he-IL" sz="2000" dirty="0">
              <a:latin typeface="Arial" panose="020B0604020202020204" pitchFamily="34" charset="0"/>
            </a:endParaRPr>
          </a:p>
          <a:p>
            <a:pPr marL="0" indent="0" algn="r" rtl="1">
              <a:buNone/>
              <a:defRPr sz="2000"/>
            </a:pPr>
            <a:endParaRPr sz="2000" dirty="0">
              <a:latin typeface="Arial" panose="020B0604020202020204" pitchFamily="34" charset="0"/>
            </a:endParaRPr>
          </a:p>
          <a:p>
            <a:pPr marL="0" indent="0" algn="r" rtl="1">
              <a:buNone/>
              <a:defRPr sz="2000"/>
            </a:pPr>
            <a:r>
              <a:rPr b="1" u="sng" dirty="0" err="1"/>
              <a:t>קונפליקט</a:t>
            </a:r>
            <a:r>
              <a:rPr dirty="0"/>
              <a:t> </a:t>
            </a:r>
            <a:endParaRPr lang="he-IL" dirty="0"/>
          </a:p>
          <a:p>
            <a:pPr algn="r" rtl="1">
              <a:defRPr sz="2000"/>
            </a:pPr>
            <a:r>
              <a:rPr dirty="0" err="1"/>
              <a:t>חילוקי</a:t>
            </a:r>
            <a:r>
              <a:rPr dirty="0"/>
              <a:t> </a:t>
            </a:r>
            <a:r>
              <a:rPr dirty="0" err="1"/>
              <a:t>דעות</a:t>
            </a:r>
            <a:r>
              <a:rPr dirty="0"/>
              <a:t> </a:t>
            </a:r>
            <a:r>
              <a:rPr dirty="0" err="1"/>
              <a:t>בין</a:t>
            </a:r>
            <a:r>
              <a:rPr dirty="0"/>
              <a:t> </a:t>
            </a:r>
            <a:r>
              <a:rPr dirty="0" err="1"/>
              <a:t>ספק</a:t>
            </a:r>
            <a:r>
              <a:rPr dirty="0"/>
              <a:t> </a:t>
            </a:r>
            <a:r>
              <a:rPr dirty="0" err="1"/>
              <a:t>ללקוח</a:t>
            </a:r>
            <a:r>
              <a:rPr dirty="0"/>
              <a:t> </a:t>
            </a:r>
            <a:r>
              <a:rPr dirty="0" err="1"/>
              <a:t>או</a:t>
            </a:r>
            <a:r>
              <a:rPr dirty="0"/>
              <a:t> </a:t>
            </a:r>
            <a:r>
              <a:rPr dirty="0" err="1"/>
              <a:t>בין</a:t>
            </a:r>
            <a:r>
              <a:rPr dirty="0"/>
              <a:t> </a:t>
            </a:r>
            <a:r>
              <a:rPr dirty="0" err="1"/>
              <a:t>צוותים</a:t>
            </a:r>
            <a:r>
              <a:rPr lang="he-IL" dirty="0"/>
              <a:t> באשר לסוגיה מקצועית, טכנולוגית או עסקית</a:t>
            </a:r>
            <a:r>
              <a:rPr dirty="0"/>
              <a:t>.</a:t>
            </a:r>
            <a:endParaRPr lang="he-IL" dirty="0"/>
          </a:p>
          <a:p>
            <a:pPr marL="0" indent="0" algn="r" rtl="1">
              <a:buNone/>
              <a:defRPr sz="2000"/>
            </a:pPr>
            <a:endParaRPr lang="he-IL" altLang="he-IL" sz="2000" dirty="0">
              <a:latin typeface="Arial" panose="020B0604020202020204" pitchFamily="34" charset="0"/>
            </a:endParaRPr>
          </a:p>
          <a:p>
            <a:pPr algn="r" rtl="1">
              <a:defRPr sz="2000"/>
            </a:pPr>
            <a:endParaRPr lang="he-IL" dirty="0"/>
          </a:p>
          <a:p>
            <a:pPr algn="r" rtl="1">
              <a:defRPr sz="2000"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>
              <a:defRPr>
                <a:solidFill>
                  <a:srgbClr val="003366"/>
                </a:solidFill>
              </a:defRPr>
            </a:pPr>
            <a:r>
              <a:rPr lang="he-IL" dirty="0">
                <a:solidFill>
                  <a:srgbClr val="003366"/>
                </a:solidFill>
                <a:cs typeface="+mn-cs"/>
              </a:rPr>
              <a:t>גורמים</a:t>
            </a:r>
            <a:r>
              <a:rPr dirty="0">
                <a:solidFill>
                  <a:srgbClr val="003366"/>
                </a:solidFill>
                <a:cs typeface="+mn-cs"/>
              </a:rPr>
              <a:t> </a:t>
            </a:r>
            <a:r>
              <a:rPr lang="he-IL" dirty="0">
                <a:solidFill>
                  <a:srgbClr val="003366"/>
                </a:solidFill>
                <a:cs typeface="+mn-cs"/>
              </a:rPr>
              <a:t>ל</a:t>
            </a:r>
            <a:r>
              <a:rPr dirty="0" err="1">
                <a:solidFill>
                  <a:srgbClr val="003366"/>
                </a:solidFill>
                <a:cs typeface="+mn-cs"/>
              </a:rPr>
              <a:t>משבר</a:t>
            </a:r>
            <a:r>
              <a:rPr lang="he-IL" dirty="0">
                <a:solidFill>
                  <a:srgbClr val="003366"/>
                </a:solidFill>
                <a:cs typeface="+mn-cs"/>
              </a:rPr>
              <a:t>ים /</a:t>
            </a:r>
            <a:r>
              <a:rPr dirty="0" err="1">
                <a:solidFill>
                  <a:srgbClr val="003366"/>
                </a:solidFill>
                <a:cs typeface="+mn-cs"/>
              </a:rPr>
              <a:t>קונפליקט</a:t>
            </a:r>
            <a:r>
              <a:rPr lang="he-IL" dirty="0">
                <a:solidFill>
                  <a:srgbClr val="003366"/>
                </a:solidFill>
                <a:cs typeface="+mn-cs"/>
              </a:rPr>
              <a:t>ים 1/3</a:t>
            </a:r>
            <a:endParaRPr dirty="0">
              <a:solidFill>
                <a:srgbClr val="003366"/>
              </a:soli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r" rtl="1">
              <a:buNone/>
              <a:defRPr sz="2000"/>
            </a:pPr>
            <a:r>
              <a:rPr lang="he-IL" altLang="he-IL" sz="2000" b="1" u="sng" dirty="0"/>
              <a:t>פערים ביחס ל 4 הפקטורים - </a:t>
            </a:r>
          </a:p>
          <a:p>
            <a:pPr marL="457200" lvl="1" indent="-457200" algn="r" rtl="1">
              <a:buFont typeface="+mj-lt"/>
              <a:buAutoNum type="arabicPeriod"/>
              <a:defRPr sz="2000"/>
            </a:pPr>
            <a:r>
              <a:rPr lang="he-IL" altLang="he-IL" sz="2000" dirty="0"/>
              <a:t>גלישה תקציבית</a:t>
            </a:r>
          </a:p>
          <a:p>
            <a:pPr marL="457200" lvl="1" indent="-457200" algn="r" rtl="1">
              <a:buFont typeface="+mj-lt"/>
              <a:buAutoNum type="arabicPeriod"/>
              <a:defRPr sz="2000"/>
            </a:pPr>
            <a:r>
              <a:rPr lang="he-IL" altLang="he-IL" sz="2000" dirty="0"/>
              <a:t>איחור בזמנים ואי עמידה באבני דרך</a:t>
            </a:r>
          </a:p>
          <a:p>
            <a:pPr marL="457200" lvl="1" indent="-457200" algn="r" rtl="1">
              <a:buFont typeface="+mj-lt"/>
              <a:buAutoNum type="arabicPeriod"/>
              <a:defRPr sz="2000"/>
            </a:pPr>
            <a:r>
              <a:rPr lang="he-IL" altLang="he-IL" sz="2000" dirty="0"/>
              <a:t>אי התאמה בין הציפיות לתוצרים בפועל מבחינה איכות </a:t>
            </a:r>
          </a:p>
          <a:p>
            <a:pPr marL="457200" lvl="1" indent="-457200" algn="r" rtl="1">
              <a:buFont typeface="+mj-lt"/>
              <a:buAutoNum type="arabicPeriod"/>
              <a:defRPr sz="2000"/>
            </a:pPr>
            <a:r>
              <a:rPr lang="he-IL" altLang="he-IL" sz="2000" dirty="0"/>
              <a:t>אי התאמה בין הציפיות לתוצרים בפועל מבחינה תכולה</a:t>
            </a:r>
          </a:p>
          <a:p>
            <a:pPr marL="457200" lvl="1" indent="-457200" algn="r" rtl="1">
              <a:buFont typeface="+mj-lt"/>
              <a:buAutoNum type="arabicPeriod"/>
              <a:defRPr sz="2000"/>
            </a:pPr>
            <a:r>
              <a:rPr lang="he-IL" altLang="he-IL" sz="2000" dirty="0"/>
              <a:t>בעיות איכות במערכת: באגים קריטיים או ביצועים נמוכים.</a:t>
            </a:r>
          </a:p>
          <a:p>
            <a:pPr marL="342900" lvl="1" indent="-342900" algn="r" rtl="1">
              <a:buFont typeface="Arial"/>
              <a:buChar char="•"/>
              <a:defRPr sz="2000"/>
            </a:pPr>
            <a:endParaRPr lang="he-IL" altLang="he-IL" sz="2000" dirty="0"/>
          </a:p>
          <a:p>
            <a:pPr marL="342900" lvl="1" indent="-342900" algn="r" rtl="1">
              <a:buFont typeface="Arial"/>
              <a:buChar char="•"/>
              <a:defRPr sz="2000"/>
            </a:pPr>
            <a:endParaRPr lang="he-IL" altLang="he-IL" sz="2000" dirty="0"/>
          </a:p>
          <a:p>
            <a:pPr algn="r" rtl="1">
              <a:defRPr sz="2000"/>
            </a:pPr>
            <a:endParaRPr lang="he-IL" altLang="he-IL" sz="1600" dirty="0">
              <a:latin typeface="Arial" panose="020B0604020202020204" pitchFamily="34" charset="0"/>
            </a:endParaRPr>
          </a:p>
          <a:p>
            <a:pPr algn="r" rtl="1">
              <a:defRPr sz="2000"/>
            </a:pPr>
            <a:endParaRPr lang="he-IL" dirty="0"/>
          </a:p>
          <a:p>
            <a:pPr algn="r" rtl="1">
              <a:defRPr sz="2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556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>
              <a:defRPr>
                <a:solidFill>
                  <a:srgbClr val="003366"/>
                </a:solidFill>
              </a:defRPr>
            </a:pPr>
            <a:r>
              <a:rPr lang="he-IL" dirty="0">
                <a:solidFill>
                  <a:srgbClr val="003366"/>
                </a:solidFill>
              </a:rPr>
              <a:t>גורמים</a:t>
            </a:r>
            <a:r>
              <a:rPr dirty="0">
                <a:solidFill>
                  <a:srgbClr val="003366"/>
                </a:solidFill>
              </a:rPr>
              <a:t> </a:t>
            </a:r>
            <a:r>
              <a:rPr lang="he-IL" dirty="0">
                <a:solidFill>
                  <a:srgbClr val="003366"/>
                </a:solidFill>
              </a:rPr>
              <a:t>ל</a:t>
            </a:r>
            <a:r>
              <a:rPr dirty="0" err="1">
                <a:solidFill>
                  <a:srgbClr val="003366"/>
                </a:solidFill>
              </a:rPr>
              <a:t>משבר</a:t>
            </a:r>
            <a:r>
              <a:rPr lang="he-IL" dirty="0">
                <a:solidFill>
                  <a:srgbClr val="003366"/>
                </a:solidFill>
              </a:rPr>
              <a:t>ים /</a:t>
            </a:r>
            <a:r>
              <a:rPr dirty="0" err="1">
                <a:solidFill>
                  <a:srgbClr val="003366"/>
                </a:solidFill>
              </a:rPr>
              <a:t>קונפליקט</a:t>
            </a:r>
            <a:r>
              <a:rPr lang="he-IL" dirty="0">
                <a:solidFill>
                  <a:srgbClr val="003366"/>
                </a:solidFill>
              </a:rPr>
              <a:t>ים 2/3 </a:t>
            </a:r>
            <a:endParaRPr dirty="0">
              <a:solidFill>
                <a:srgbClr val="0033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r" rtl="1">
              <a:buNone/>
              <a:defRPr sz="2000"/>
            </a:pPr>
            <a:r>
              <a:rPr lang="he-IL" altLang="he-IL" sz="2000" b="1" u="sng" dirty="0"/>
              <a:t>הגורם האנושי</a:t>
            </a:r>
          </a:p>
          <a:p>
            <a:pPr marL="342900" lvl="1" indent="-342900" algn="r" rtl="1">
              <a:buFont typeface="Arial"/>
              <a:buChar char="•"/>
              <a:defRPr sz="2000"/>
            </a:pPr>
            <a:r>
              <a:rPr lang="he-IL" altLang="he-IL" sz="2000" dirty="0"/>
              <a:t>סוגיות איוש והחלפת אנשי מפתח מצד הספק</a:t>
            </a:r>
          </a:p>
          <a:p>
            <a:pPr marL="342900" lvl="1" indent="-342900" algn="r" rtl="1">
              <a:buFont typeface="Arial"/>
              <a:buChar char="•"/>
              <a:defRPr sz="2000"/>
            </a:pPr>
            <a:r>
              <a:rPr lang="he-IL" altLang="he-IL" sz="2000" dirty="0"/>
              <a:t>סוגיות איוש והחלפת אנשי מפתח מצד הלקוח : ספונסר, מנהל פרויקט</a:t>
            </a:r>
          </a:p>
          <a:p>
            <a:pPr marL="342900" lvl="1" indent="-342900" algn="r" rtl="1" fontAlgn="base">
              <a:spcAft>
                <a:spcPct val="0"/>
              </a:spcAft>
              <a:buFont typeface="Arial"/>
              <a:buChar char="•"/>
              <a:defRPr sz="2000"/>
            </a:pPr>
            <a:r>
              <a:rPr lang="he-IL" altLang="he-IL" sz="2000" dirty="0"/>
              <a:t>חוסר שביעות רצון מצד הלקוח או המשתמשים.</a:t>
            </a:r>
          </a:p>
          <a:p>
            <a:pPr marL="342900" lvl="1" indent="-342900" algn="r" rtl="1" fontAlgn="base">
              <a:spcAft>
                <a:spcPct val="0"/>
              </a:spcAft>
              <a:buFont typeface="Arial"/>
              <a:buChar char="•"/>
              <a:defRPr sz="2000"/>
            </a:pPr>
            <a:r>
              <a:rPr lang="he-IL" altLang="he-IL" sz="2000" dirty="0"/>
              <a:t>תקשורת לקויה בתוך צוות הפרויקט או מול לקוחות</a:t>
            </a:r>
          </a:p>
          <a:p>
            <a:pPr marL="342900" lvl="1" indent="-342900" algn="r" rtl="1" fontAlgn="base">
              <a:spcAft>
                <a:spcPct val="0"/>
              </a:spcAft>
              <a:buFont typeface="Arial"/>
              <a:buChar char="•"/>
              <a:defRPr sz="2000"/>
            </a:pPr>
            <a:r>
              <a:rPr lang="he-IL" dirty="0"/>
              <a:t>תרבות ארגונית שונה בין צוותי עבודה שונים</a:t>
            </a:r>
          </a:p>
          <a:p>
            <a:pPr marL="342900" lvl="1" indent="-342900" algn="r" rtl="1" fontAlgn="base">
              <a:spcAft>
                <a:spcPct val="0"/>
              </a:spcAft>
              <a:buFont typeface="Arial"/>
              <a:buChar char="•"/>
              <a:defRPr sz="2000"/>
            </a:pPr>
            <a:r>
              <a:rPr lang="he-IL" dirty="0"/>
              <a:t>פערי שפה בין טכנולוגיה לעסקי - אי תיאום ציפיות טכנולוגיה מול צורך עסקי</a:t>
            </a:r>
          </a:p>
          <a:p>
            <a:pPr marL="342900" lvl="1" indent="-342900" algn="r" rtl="1" fontAlgn="base">
              <a:spcAft>
                <a:spcPct val="0"/>
              </a:spcAft>
              <a:buFont typeface="Arial"/>
              <a:buChar char="•"/>
              <a:defRPr sz="2000"/>
            </a:pPr>
            <a:r>
              <a:rPr lang="he-IL" dirty="0"/>
              <a:t>חוסר הבנת לקוח מגבלות מוצרי מדף מול </a:t>
            </a:r>
            <a:r>
              <a:rPr lang="en-US" dirty="0"/>
              <a:t>Tailor Made </a:t>
            </a:r>
            <a:r>
              <a:rPr lang="he-IL" dirty="0"/>
              <a:t> </a:t>
            </a:r>
            <a:endParaRPr lang="he-IL" altLang="he-IL" sz="1600" dirty="0">
              <a:latin typeface="Arial" panose="020B0604020202020204" pitchFamily="34" charset="0"/>
            </a:endParaRPr>
          </a:p>
          <a:p>
            <a:pPr marL="342900" lvl="1" indent="-342900" algn="r" rtl="1" fontAlgn="base">
              <a:spcAft>
                <a:spcPct val="0"/>
              </a:spcAft>
              <a:buFont typeface="Arial"/>
              <a:buChar char="•"/>
              <a:defRPr sz="2000"/>
            </a:pPr>
            <a:endParaRPr lang="he-IL" dirty="0"/>
          </a:p>
          <a:p>
            <a:pPr marL="342900" lvl="1" indent="-342900" algn="r" rtl="1" fontAlgn="base">
              <a:spcAft>
                <a:spcPct val="0"/>
              </a:spcAft>
              <a:buFont typeface="Arial"/>
              <a:buChar char="•"/>
              <a:defRPr sz="2000"/>
            </a:pPr>
            <a:endParaRPr lang="he-IL" altLang="he-IL" sz="2000" dirty="0"/>
          </a:p>
          <a:p>
            <a:pPr marL="342900" lvl="1" indent="-342900" algn="r" rtl="1">
              <a:buFont typeface="Arial"/>
              <a:buChar char="•"/>
              <a:defRPr sz="2000"/>
            </a:pPr>
            <a:endParaRPr lang="he-IL" altLang="he-IL" sz="2000" dirty="0"/>
          </a:p>
          <a:p>
            <a:pPr algn="r" rtl="1">
              <a:defRPr sz="2000"/>
            </a:pPr>
            <a:endParaRPr lang="he-IL" altLang="he-IL" sz="1600" dirty="0">
              <a:latin typeface="Arial" panose="020B0604020202020204" pitchFamily="34" charset="0"/>
            </a:endParaRPr>
          </a:p>
          <a:p>
            <a:pPr algn="r" rtl="1">
              <a:defRPr sz="2000"/>
            </a:pPr>
            <a:endParaRPr lang="he-IL" dirty="0"/>
          </a:p>
          <a:p>
            <a:pPr algn="r" rtl="1">
              <a:defRPr sz="2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613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>
              <a:defRPr>
                <a:solidFill>
                  <a:srgbClr val="003366"/>
                </a:solidFill>
              </a:defRPr>
            </a:pPr>
            <a:r>
              <a:rPr lang="he-IL" dirty="0">
                <a:solidFill>
                  <a:srgbClr val="003366"/>
                </a:solidFill>
              </a:rPr>
              <a:t>גורמים</a:t>
            </a:r>
            <a:r>
              <a:rPr dirty="0">
                <a:solidFill>
                  <a:srgbClr val="003366"/>
                </a:solidFill>
              </a:rPr>
              <a:t> </a:t>
            </a:r>
            <a:r>
              <a:rPr lang="he-IL" dirty="0">
                <a:solidFill>
                  <a:srgbClr val="003366"/>
                </a:solidFill>
              </a:rPr>
              <a:t>ל</a:t>
            </a:r>
            <a:r>
              <a:rPr dirty="0" err="1">
                <a:solidFill>
                  <a:srgbClr val="003366"/>
                </a:solidFill>
              </a:rPr>
              <a:t>משבר</a:t>
            </a:r>
            <a:r>
              <a:rPr lang="he-IL" dirty="0">
                <a:solidFill>
                  <a:srgbClr val="003366"/>
                </a:solidFill>
              </a:rPr>
              <a:t>ים /</a:t>
            </a:r>
            <a:r>
              <a:rPr dirty="0" err="1">
                <a:solidFill>
                  <a:srgbClr val="003366"/>
                </a:solidFill>
              </a:rPr>
              <a:t>קונפליקט</a:t>
            </a:r>
            <a:r>
              <a:rPr lang="he-IL" dirty="0">
                <a:solidFill>
                  <a:srgbClr val="003366"/>
                </a:solidFill>
              </a:rPr>
              <a:t>ים 3/3 </a:t>
            </a:r>
            <a:endParaRPr dirty="0">
              <a:solidFill>
                <a:srgbClr val="0033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 algn="r" rtl="1">
              <a:buNone/>
              <a:defRPr sz="2000"/>
            </a:pPr>
            <a:r>
              <a:rPr lang="he-IL" altLang="he-IL" sz="2000" b="1" u="sng" dirty="0"/>
              <a:t>אחר</a:t>
            </a:r>
          </a:p>
          <a:p>
            <a:pPr marL="342900" lvl="1" indent="-342900" algn="r" rtl="1">
              <a:buFont typeface="Arial"/>
              <a:buChar char="•"/>
              <a:defRPr sz="2000"/>
            </a:pPr>
            <a:r>
              <a:rPr lang="he-IL" altLang="he-IL" sz="2000" dirty="0"/>
              <a:t>שינוי דרישות מערכת, </a:t>
            </a:r>
            <a:r>
              <a:rPr lang="he-IL" dirty="0"/>
              <a:t>הגדרת דרישות פונקציונליות</a:t>
            </a:r>
            <a:endParaRPr lang="he-IL" altLang="he-IL" sz="2000" dirty="0"/>
          </a:p>
          <a:p>
            <a:pPr algn="r" rtl="1">
              <a:defRPr sz="2000"/>
            </a:pPr>
            <a:r>
              <a:rPr lang="he-IL" dirty="0"/>
              <a:t>. שינוי אסטרטגי של הלקוח במהלך הפרויקט. (רכישות – מיזוגים )</a:t>
            </a:r>
          </a:p>
          <a:p>
            <a:pPr algn="r" rtl="1">
              <a:defRPr sz="2000"/>
            </a:pPr>
            <a:r>
              <a:rPr lang="he-IL" dirty="0"/>
              <a:t>החלפות מנכל , סמנכל כספים אצל הלקוח</a:t>
            </a:r>
          </a:p>
          <a:p>
            <a:pPr marL="342900" lvl="1" indent="-342900" algn="r" rtl="1">
              <a:buFont typeface="Arial"/>
              <a:buChar char="•"/>
              <a:defRPr sz="2000"/>
            </a:pPr>
            <a:endParaRPr lang="he-IL" altLang="he-IL" sz="2000" dirty="0"/>
          </a:p>
          <a:p>
            <a:pPr algn="r" rtl="1">
              <a:defRPr sz="2000"/>
            </a:pPr>
            <a:endParaRPr lang="he-IL" altLang="he-IL" sz="1600" dirty="0">
              <a:latin typeface="Arial" panose="020B0604020202020204" pitchFamily="34" charset="0"/>
            </a:endParaRPr>
          </a:p>
          <a:p>
            <a:pPr algn="r" rtl="1">
              <a:defRPr sz="2000"/>
            </a:pPr>
            <a:endParaRPr lang="he-IL" dirty="0"/>
          </a:p>
          <a:p>
            <a:pPr algn="r" rtl="1">
              <a:defRPr sz="2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136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1">
              <a:defRPr>
                <a:solidFill>
                  <a:srgbClr val="003366"/>
                </a:solidFill>
              </a:defRPr>
            </a:pPr>
            <a:r>
              <a:rPr sz="3600" dirty="0" err="1">
                <a:solidFill>
                  <a:srgbClr val="003366"/>
                </a:solidFill>
              </a:rPr>
              <a:t>משבר</a:t>
            </a:r>
            <a:r>
              <a:rPr lang="he-IL" sz="3600" dirty="0">
                <a:solidFill>
                  <a:srgbClr val="003366"/>
                </a:solidFill>
              </a:rPr>
              <a:t>ים  - </a:t>
            </a:r>
            <a:r>
              <a:rPr sz="3600" dirty="0" err="1">
                <a:solidFill>
                  <a:srgbClr val="003366"/>
                </a:solidFill>
              </a:rPr>
              <a:t>קונפליקט</a:t>
            </a:r>
            <a:r>
              <a:rPr lang="he-IL" sz="3600" dirty="0">
                <a:solidFill>
                  <a:srgbClr val="003366"/>
                </a:solidFill>
              </a:rPr>
              <a:t>ים :</a:t>
            </a:r>
            <a:br>
              <a:rPr lang="en-US" sz="3600" dirty="0">
                <a:solidFill>
                  <a:srgbClr val="003366"/>
                </a:solidFill>
              </a:rPr>
            </a:br>
            <a:r>
              <a:rPr lang="en-US" sz="3600" dirty="0">
                <a:solidFill>
                  <a:srgbClr val="003366"/>
                </a:solidFill>
              </a:rPr>
              <a:t> </a:t>
            </a:r>
            <a:r>
              <a:rPr lang="he-IL" sz="3600" dirty="0">
                <a:solidFill>
                  <a:srgbClr val="003366"/>
                </a:solidFill>
              </a:rPr>
              <a:t>דוגמאות</a:t>
            </a:r>
            <a:r>
              <a:rPr lang="he-IL" altLang="he-IL" sz="3600" dirty="0">
                <a:solidFill>
                  <a:srgbClr val="003366"/>
                </a:solidFill>
              </a:rPr>
              <a:t> </a:t>
            </a:r>
            <a:r>
              <a:rPr lang="he-IL" altLang="he-IL" sz="3600" dirty="0" err="1">
                <a:solidFill>
                  <a:srgbClr val="003366"/>
                </a:solidFill>
              </a:rPr>
              <a:t>מפרוקטי</a:t>
            </a:r>
            <a:r>
              <a:rPr lang="he-IL" altLang="he-IL" sz="3600" dirty="0">
                <a:solidFill>
                  <a:srgbClr val="003366"/>
                </a:solidFill>
              </a:rPr>
              <a:t> מערכות מידע </a:t>
            </a:r>
            <a:endParaRPr sz="3600" dirty="0">
              <a:solidFill>
                <a:srgbClr val="0033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ü"/>
              <a:defRPr sz="2000"/>
            </a:pPr>
            <a:r>
              <a:rPr lang="he-IL" dirty="0">
                <a:solidFill>
                  <a:srgbClr val="00B050"/>
                </a:solidFill>
              </a:rPr>
              <a:t>עיכובים באינטגרציה וממשקים בין </a:t>
            </a:r>
            <a:r>
              <a:rPr lang="en-US" dirty="0">
                <a:solidFill>
                  <a:srgbClr val="00B050"/>
                </a:solidFill>
              </a:rPr>
              <a:t> ERP  </a:t>
            </a:r>
            <a:r>
              <a:rPr lang="he-IL" dirty="0">
                <a:solidFill>
                  <a:srgbClr val="00B050"/>
                </a:solidFill>
              </a:rPr>
              <a:t>ל-</a:t>
            </a:r>
            <a:r>
              <a:rPr lang="en-US" dirty="0">
                <a:solidFill>
                  <a:srgbClr val="00B050"/>
                </a:solidFill>
              </a:rPr>
              <a:t>CRM </a:t>
            </a:r>
          </a:p>
          <a:p>
            <a:pPr algn="r" rtl="1">
              <a:buFont typeface="Wingdings" panose="05000000000000000000" pitchFamily="2" charset="2"/>
              <a:buChar char="ü"/>
              <a:defRPr sz="2000"/>
            </a:pPr>
            <a:r>
              <a:rPr lang="he-IL" altLang="he-IL" sz="2000" dirty="0">
                <a:solidFill>
                  <a:srgbClr val="00B050"/>
                </a:solidFill>
              </a:rPr>
              <a:t>איחורים </a:t>
            </a:r>
            <a:r>
              <a:rPr lang="he-IL" altLang="he-IL" sz="2000" dirty="0">
                <a:solidFill>
                  <a:srgbClr val="00B050"/>
                </a:solidFill>
                <a:latin typeface="Arial" panose="020B0604020202020204" pitchFamily="34" charset="0"/>
              </a:rPr>
              <a:t>בלוח זמנים עקב עיכובים בהעמדת תשית ענן מתאימה.</a:t>
            </a:r>
          </a:p>
          <a:p>
            <a:pPr algn="r" rtl="1">
              <a:buFont typeface="Wingdings" panose="05000000000000000000" pitchFamily="2" charset="2"/>
              <a:buChar char="ü"/>
              <a:defRPr sz="2000"/>
            </a:pPr>
            <a:r>
              <a:rPr lang="he-IL" altLang="he-IL" sz="2000" dirty="0">
                <a:solidFill>
                  <a:srgbClr val="00B050"/>
                </a:solidFill>
                <a:latin typeface="Arial" panose="020B0604020202020204" pitchFamily="34" charset="0"/>
              </a:rPr>
              <a:t>בעיות ביצוא נתונים להסבה ממערכת ישנה</a:t>
            </a:r>
          </a:p>
          <a:p>
            <a:pPr algn="r" rtl="1">
              <a:buFont typeface="Wingdings" panose="05000000000000000000" pitchFamily="2" charset="2"/>
              <a:buChar char="ü"/>
              <a:defRPr sz="2000"/>
            </a:pPr>
            <a:r>
              <a:rPr lang="he-IL" dirty="0">
                <a:solidFill>
                  <a:srgbClr val="00B050"/>
                </a:solidFill>
              </a:rPr>
              <a:t>בעיות איכות  ביצועים במערכות </a:t>
            </a:r>
            <a:r>
              <a:rPr lang="en-US" dirty="0">
                <a:solidFill>
                  <a:srgbClr val="00B050"/>
                </a:solidFill>
              </a:rPr>
              <a:t> Portal  </a:t>
            </a:r>
            <a:r>
              <a:rPr lang="he-IL" dirty="0">
                <a:solidFill>
                  <a:srgbClr val="00B050"/>
                </a:solidFill>
              </a:rPr>
              <a:t>או </a:t>
            </a:r>
            <a:r>
              <a:rPr lang="en-US" dirty="0">
                <a:solidFill>
                  <a:srgbClr val="00B050"/>
                </a:solidFill>
              </a:rPr>
              <a:t>Commerce</a:t>
            </a:r>
          </a:p>
          <a:p>
            <a:pPr algn="r" rtl="1">
              <a:buFont typeface="Wingdings" panose="05000000000000000000" pitchFamily="2" charset="2"/>
              <a:buChar char="ü"/>
              <a:defRPr sz="2000"/>
            </a:pPr>
            <a:r>
              <a:rPr lang="he-IL" dirty="0"/>
              <a:t>דרישות עסקיות משתנות </a:t>
            </a:r>
            <a:r>
              <a:rPr lang="he-IL" dirty="0" err="1"/>
              <a:t>בפרויקטי</a:t>
            </a:r>
            <a:r>
              <a:rPr lang="he-IL" dirty="0"/>
              <a:t> </a:t>
            </a:r>
            <a:r>
              <a:rPr lang="en-US" dirty="0"/>
              <a:t>BI.</a:t>
            </a:r>
          </a:p>
          <a:p>
            <a:pPr marL="342900" lvl="1" indent="-342900" algn="r" rtl="1">
              <a:buFont typeface="Wingdings" panose="05000000000000000000" pitchFamily="2" charset="2"/>
              <a:buChar char="ü"/>
              <a:defRPr sz="2000"/>
            </a:pPr>
            <a:r>
              <a:rPr sz="2000" dirty="0" err="1"/>
              <a:t>בעיית</a:t>
            </a:r>
            <a:r>
              <a:rPr sz="2000" dirty="0"/>
              <a:t> </a:t>
            </a:r>
            <a:r>
              <a:rPr lang="he-IL" sz="2000" dirty="0"/>
              <a:t>ממשק משתמש</a:t>
            </a:r>
            <a:r>
              <a:rPr sz="2000" dirty="0"/>
              <a:t> ב</a:t>
            </a:r>
            <a:r>
              <a:rPr lang="he-IL" sz="2000" dirty="0"/>
              <a:t> - </a:t>
            </a:r>
            <a:r>
              <a:rPr sz="2000" dirty="0"/>
              <a:t>CRM</a:t>
            </a:r>
            <a:r>
              <a:rPr lang="he-IL" sz="2000" dirty="0"/>
              <a:t> .</a:t>
            </a:r>
            <a:endParaRPr sz="2000" dirty="0"/>
          </a:p>
          <a:p>
            <a:pPr marL="342900" lvl="1" indent="-342900" algn="r" rtl="1">
              <a:buFont typeface="Wingdings" panose="05000000000000000000" pitchFamily="2" charset="2"/>
              <a:buChar char="ü"/>
              <a:defRPr sz="2000"/>
            </a:pPr>
            <a:r>
              <a:rPr sz="2000" dirty="0" err="1"/>
              <a:t>אי</a:t>
            </a:r>
            <a:r>
              <a:rPr sz="2000" dirty="0"/>
              <a:t> </a:t>
            </a:r>
            <a:r>
              <a:rPr sz="2000" dirty="0" err="1"/>
              <a:t>הסכמה</a:t>
            </a:r>
            <a:r>
              <a:rPr sz="2000" dirty="0"/>
              <a:t> </a:t>
            </a:r>
            <a:r>
              <a:rPr sz="2000" dirty="0" err="1"/>
              <a:t>על</a:t>
            </a:r>
            <a:r>
              <a:rPr sz="2000" dirty="0"/>
              <a:t> </a:t>
            </a:r>
            <a:r>
              <a:rPr sz="2000" dirty="0" err="1"/>
              <a:t>תכולת</a:t>
            </a:r>
            <a:r>
              <a:rPr sz="2000" dirty="0"/>
              <a:t> </a:t>
            </a:r>
            <a:r>
              <a:rPr sz="2000" dirty="0" err="1"/>
              <a:t>גרסה</a:t>
            </a:r>
            <a:r>
              <a:rPr sz="2000" dirty="0"/>
              <a:t> </a:t>
            </a:r>
            <a:r>
              <a:rPr sz="2000" dirty="0" err="1"/>
              <a:t>בפרויקט</a:t>
            </a:r>
            <a:r>
              <a:rPr sz="2000" dirty="0"/>
              <a:t> Tailor Made.</a:t>
            </a:r>
          </a:p>
          <a:p>
            <a:pPr marL="342900" lvl="1" indent="-342900" algn="r" rtl="1">
              <a:buFont typeface="Wingdings" panose="05000000000000000000" pitchFamily="2" charset="2"/>
              <a:buChar char="ü"/>
              <a:defRPr sz="2000"/>
            </a:pPr>
            <a:r>
              <a:rPr sz="2000" dirty="0" err="1">
                <a:solidFill>
                  <a:srgbClr val="7030A0"/>
                </a:solidFill>
              </a:rPr>
              <a:t>התנגדות</a:t>
            </a:r>
            <a:r>
              <a:rPr sz="2000" dirty="0">
                <a:solidFill>
                  <a:srgbClr val="7030A0"/>
                </a:solidFill>
              </a:rPr>
              <a:t> </a:t>
            </a:r>
            <a:r>
              <a:rPr sz="2000" dirty="0" err="1">
                <a:solidFill>
                  <a:srgbClr val="7030A0"/>
                </a:solidFill>
              </a:rPr>
              <a:t>משתמשים</a:t>
            </a:r>
            <a:r>
              <a:rPr sz="2000" dirty="0">
                <a:solidFill>
                  <a:srgbClr val="7030A0"/>
                </a:solidFill>
              </a:rPr>
              <a:t> </a:t>
            </a:r>
            <a:r>
              <a:rPr sz="2000" dirty="0" err="1">
                <a:solidFill>
                  <a:srgbClr val="7030A0"/>
                </a:solidFill>
              </a:rPr>
              <a:t>בפרויקטי</a:t>
            </a:r>
            <a:r>
              <a:rPr sz="2000" dirty="0">
                <a:solidFill>
                  <a:srgbClr val="7030A0"/>
                </a:solidFill>
              </a:rPr>
              <a:t> Digital/Portal</a:t>
            </a:r>
            <a:endParaRPr lang="he-IL" sz="2000" dirty="0">
              <a:solidFill>
                <a:srgbClr val="7030A0"/>
              </a:solidFill>
            </a:endParaRPr>
          </a:p>
          <a:p>
            <a:pPr marL="342900" lvl="1" indent="-342900" algn="r" rtl="1">
              <a:buFont typeface="Wingdings" panose="05000000000000000000" pitchFamily="2" charset="2"/>
              <a:buChar char="ü"/>
              <a:defRPr sz="2000"/>
            </a:pPr>
            <a:r>
              <a:rPr lang="he-IL" altLang="he-IL" sz="2000" dirty="0">
                <a:solidFill>
                  <a:srgbClr val="7030A0"/>
                </a:solidFill>
              </a:rPr>
              <a:t>התנגדות של משתמשים להטמעת </a:t>
            </a:r>
            <a:r>
              <a:rPr lang="he-IL" altLang="he-IL" sz="1600" dirty="0">
                <a:solidFill>
                  <a:srgbClr val="7030A0"/>
                </a:solidFill>
                <a:latin typeface="Arial" panose="020B0604020202020204" pitchFamily="34" charset="0"/>
              </a:rPr>
              <a:t>מערכת חדשה.</a:t>
            </a:r>
          </a:p>
          <a:p>
            <a:pPr algn="r" rtl="1">
              <a:buFont typeface="Wingdings" panose="05000000000000000000" pitchFamily="2" charset="2"/>
              <a:buChar char="ü"/>
              <a:defRPr sz="2000"/>
            </a:pPr>
            <a:r>
              <a:rPr lang="he-IL" dirty="0">
                <a:solidFill>
                  <a:srgbClr val="0070C0"/>
                </a:solidFill>
              </a:rPr>
              <a:t>חריגות תקציב עקב פיתוחים מותאמים למוצר מדף.</a:t>
            </a:r>
          </a:p>
          <a:p>
            <a:pPr lvl="0" algn="r" rtl="1" fontAlgn="base">
              <a:spcAft>
                <a:spcPct val="0"/>
              </a:spcAft>
              <a:buFont typeface="Wingdings" panose="05000000000000000000" pitchFamily="2" charset="2"/>
              <a:buChar char="ü"/>
              <a:defRPr sz="2000"/>
            </a:pPr>
            <a:r>
              <a:rPr lang="he-IL" altLang="he-IL" sz="2000" dirty="0">
                <a:solidFill>
                  <a:srgbClr val="0070C0"/>
                </a:solidFill>
              </a:rPr>
              <a:t>חריגות תקציב משמעותיות כתוצאה משינויי תכולה או תכנון לקוי.</a:t>
            </a:r>
          </a:p>
          <a:p>
            <a:pPr algn="r" rtl="1">
              <a:buFont typeface="Wingdings" panose="05000000000000000000" pitchFamily="2" charset="2"/>
              <a:buChar char="ü"/>
              <a:defRPr sz="2000"/>
            </a:pPr>
            <a:endParaRPr lang="he-IL" dirty="0">
              <a:solidFill>
                <a:srgbClr val="0070C0"/>
              </a:solidFill>
            </a:endParaRPr>
          </a:p>
          <a:p>
            <a:pPr algn="r" rtl="1">
              <a:buFont typeface="Wingdings" panose="05000000000000000000" pitchFamily="2" charset="2"/>
              <a:buChar char="ü"/>
              <a:defRPr sz="2000"/>
            </a:pPr>
            <a:endParaRPr lang="he-IL" dirty="0"/>
          </a:p>
          <a:p>
            <a:pPr lvl="1" algn="r" rtl="1">
              <a:defRPr sz="2000"/>
            </a:pPr>
            <a:endParaRPr lang="he-IL" altLang="he-IL" sz="1600" dirty="0">
              <a:latin typeface="Arial" panose="020B0604020202020204" pitchFamily="34" charset="0"/>
            </a:endParaRPr>
          </a:p>
          <a:p>
            <a:pPr algn="r" rtl="1">
              <a:defRPr sz="2000"/>
            </a:pPr>
            <a:endParaRPr lang="he-IL" dirty="0"/>
          </a:p>
          <a:p>
            <a:pPr algn="r" rtl="1">
              <a:defRPr sz="20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70542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AutoNum type="arabicPeriod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AutoNum type="arabicPeriod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8757</TotalTime>
  <Words>1049</Words>
  <Application>Microsoft Macintosh PowerPoint</Application>
  <PresentationFormat>On-screen Show (4:3)</PresentationFormat>
  <Paragraphs>178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Open Sans</vt:lpstr>
      <vt:lpstr>Poppins</vt:lpstr>
      <vt:lpstr>Tahoma</vt:lpstr>
      <vt:lpstr>Wingdings</vt:lpstr>
      <vt:lpstr>Default Design</vt:lpstr>
      <vt:lpstr>:  קורס ניהול פרויקטים -   ניהול משברים וקונפליקט בפרויקט  מפגש מספר 8 - 27/4/2025   </vt:lpstr>
      <vt:lpstr>PowerPoint Presentation</vt:lpstr>
      <vt:lpstr>PowerPoint Presentation</vt:lpstr>
      <vt:lpstr>PowerPoint Presentation</vt:lpstr>
      <vt:lpstr>מהו משבר ומהו קונפליקט בפרויקט?</vt:lpstr>
      <vt:lpstr>גורמים למשברים /קונפליקטים 1/3</vt:lpstr>
      <vt:lpstr>גורמים למשברים /קונפליקטים 2/3 </vt:lpstr>
      <vt:lpstr>גורמים למשברים /קונפליקטים 3/3 </vt:lpstr>
      <vt:lpstr>משברים  - קונפליקטים :  דוגמאות מפרוקטי מערכות מידע </vt:lpstr>
      <vt:lpstr>תפקיד מנהל הפרויקט בטיפול במשברים</vt:lpstr>
      <vt:lpstr>עקרונות תקשורת בניהול משברים</vt:lpstr>
      <vt:lpstr>טכניקות לפתרון קונפליקטים בפרויקטים</vt:lpstr>
      <vt:lpstr>PowerPoint Presentation</vt:lpstr>
      <vt:lpstr>מנגנוני מניעת  קונפליקטים מראש  </vt:lpstr>
      <vt:lpstr>איך לזהות משבר מתקרב בפרויקט</vt:lpstr>
      <vt:lpstr>איך לומדים ממשברי עבר  – Lessons Learned</vt:lpstr>
      <vt:lpstr>ניהול רגשות ולחצים בפרויקטים טכנולוגיים מנהל פרויקט כפסיכולוג הלקוח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Ronen Benvenisti</dc:creator>
  <cp:lastModifiedBy>רונן בנבניסטי</cp:lastModifiedBy>
  <cp:revision>305</cp:revision>
  <cp:lastPrinted>1601-01-01T00:00:00Z</cp:lastPrinted>
  <dcterms:created xsi:type="dcterms:W3CDTF">2011-12-01T20:18:57Z</dcterms:created>
  <dcterms:modified xsi:type="dcterms:W3CDTF">2025-04-27T07:41:55Z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