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1" r:id="rId3"/>
    <p:sldId id="272" r:id="rId4"/>
    <p:sldId id="274" r:id="rId5"/>
    <p:sldId id="263" r:id="rId6"/>
    <p:sldId id="275" r:id="rId7"/>
    <p:sldId id="265" r:id="rId8"/>
    <p:sldId id="276" r:id="rId9"/>
    <p:sldId id="264" r:id="rId10"/>
    <p:sldId id="278" r:id="rId11"/>
    <p:sldId id="267" r:id="rId12"/>
    <p:sldId id="279" r:id="rId13"/>
    <p:sldId id="266" r:id="rId14"/>
    <p:sldId id="280" r:id="rId15"/>
    <p:sldId id="268" r:id="rId16"/>
    <p:sldId id="281" r:id="rId17"/>
    <p:sldId id="269" r:id="rId18"/>
    <p:sldId id="260" r:id="rId19"/>
    <p:sldId id="282" r:id="rId20"/>
    <p:sldId id="283" r:id="rId2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088"/>
    <a:srgbClr val="D8AE98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1506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BBFAB-410A-4786-8610-BD6774C44D78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FBF60-F2BD-4747-986B-83124A98D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2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FBF60-F2BD-4747-986B-83124A98DC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9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563D-F059-46B6-AC89-D7F11ED5B555}" type="datetime1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68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3894-8799-4B51-8934-4D45C394B288}" type="datetime1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06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DE14-C125-4B6A-9D28-2DB88AFD2F37}" type="datetime1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24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750A-34EA-4F57-90A9-37C804A0CDEB}" type="datetime1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4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A51-4A20-42BD-A972-970EE8344781}" type="datetime1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7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073-A896-44BB-A57A-157778148C2E}" type="datetime1">
              <a:rPr lang="pt-BR" smtClean="0"/>
              <a:t>10/07/2024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93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486F-DF6A-4860-A078-DBF5FDB9CE3F}" type="datetime1">
              <a:rPr lang="pt-BR" smtClean="0"/>
              <a:t>10/07/2024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2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1535-AF5A-4D54-946A-9858B35DF5CE}" type="datetime1">
              <a:rPr lang="pt-BR" smtClean="0"/>
              <a:t>10/07/2024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50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CB11-11EF-4F4A-AA35-FCFF12D4347D}" type="datetime1">
              <a:rPr lang="pt-BR" smtClean="0"/>
              <a:t>10/07/2024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51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AF42-A50A-4774-8E1B-1EC7B622F0EF}" type="datetime1">
              <a:rPr lang="pt-BR" smtClean="0"/>
              <a:t>10/07/2024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61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EAD7-2434-4245-A6C7-62AF66A38484}" type="datetime1">
              <a:rPr lang="pt-BR" smtClean="0"/>
              <a:t>10/07/2024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22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8EDF-1244-484C-9FE0-37143FED292C}" type="datetime1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02C4-EFDB-4DB6-82AF-7878ABDAF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38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7C9C905-4F9B-49DC-990B-7E254DD38DA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FC49EE1-6F6F-401B-8ABF-A2AA9C75F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/>
        </p:blipFill>
        <p:spPr>
          <a:xfrm>
            <a:off x="0" y="2949122"/>
            <a:ext cx="9601200" cy="73156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921887A-C7C5-46F4-9F67-1D7C759D07AB}"/>
              </a:ext>
            </a:extLst>
          </p:cNvPr>
          <p:cNvSpPr txBox="1"/>
          <p:nvPr/>
        </p:nvSpPr>
        <p:spPr>
          <a:xfrm>
            <a:off x="0" y="674548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GUIA PARA GANHAR MASSA</a:t>
            </a:r>
          </a:p>
          <a:p>
            <a:pPr algn="ctr"/>
            <a:r>
              <a:rPr lang="pt-BR" sz="4400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MUSCULAR DE FORMA RÁPIDA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8D1257-E34F-453D-96B7-C0988924D650}"/>
              </a:ext>
            </a:extLst>
          </p:cNvPr>
          <p:cNvSpPr/>
          <p:nvPr/>
        </p:nvSpPr>
        <p:spPr>
          <a:xfrm>
            <a:off x="1567543" y="10589102"/>
            <a:ext cx="6466114" cy="12017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189B0E-DC57-41EB-968F-728584DBBB45}"/>
              </a:ext>
            </a:extLst>
          </p:cNvPr>
          <p:cNvSpPr txBox="1"/>
          <p:nvPr/>
        </p:nvSpPr>
        <p:spPr>
          <a:xfrm>
            <a:off x="1763485" y="10728328"/>
            <a:ext cx="6074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</a:rPr>
              <a:t>ITAMAR BERNARDO</a:t>
            </a:r>
          </a:p>
        </p:txBody>
      </p:sp>
    </p:spTree>
    <p:extLst>
      <p:ext uri="{BB962C8B-B14F-4D97-AF65-F5344CB8AC3E}">
        <p14:creationId xmlns:p14="http://schemas.microsoft.com/office/powerpoint/2010/main" val="229262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63706B52-FA6C-4B07-9319-58BE900257D3}"/>
              </a:ext>
            </a:extLst>
          </p:cNvPr>
          <p:cNvSpPr txBox="1"/>
          <p:nvPr/>
        </p:nvSpPr>
        <p:spPr>
          <a:xfrm>
            <a:off x="643349" y="653143"/>
            <a:ext cx="913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DICAS DE NUTRIÇÃO</a:t>
            </a:r>
          </a:p>
        </p:txBody>
      </p:sp>
      <p:sp>
        <p:nvSpPr>
          <p:cNvPr id="3" name="texto_corrido">
            <a:extLst>
              <a:ext uri="{FF2B5EF4-FFF2-40B4-BE49-F238E27FC236}">
                <a16:creationId xmlns:a16="http://schemas.microsoft.com/office/drawing/2014/main" id="{E08AE48B-560A-4848-884B-94B7583A8708}"/>
              </a:ext>
            </a:extLst>
          </p:cNvPr>
          <p:cNvSpPr txBox="1"/>
          <p:nvPr/>
        </p:nvSpPr>
        <p:spPr>
          <a:xfrm>
            <a:off x="470264" y="2294708"/>
            <a:ext cx="862148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nutrição desempenha um papel crucial no ganho de massa muscular. É necessário consumir mais calorias do que se gasta, focando em alimentos ricos em nutrientes.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Macros e Calorias: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Proteínas: Essenciais para a reparação e crescimento muscular. Recomendação: 1,6 a 2,2g por kg de peso corporal.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Carboidratos: Fonte principal de energia. Recomendação: 4 a 7g por kg de peso corporal.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Gorduras: Importantes para a produção hormonal. Recomendação: 0,8 a 1g por kg de peso corporal.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Alimentos Essenciais: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Proteínas Magras: Frango, peixe, ovos, leite, tofu.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Carboidratos Complexos: Aveia, batata doce, arroz integral, </a:t>
            </a:r>
            <a:r>
              <a:rPr lang="pt-BR" sz="2400" dirty="0" err="1"/>
              <a:t>quinoa</a:t>
            </a:r>
            <a:r>
              <a:rPr lang="pt-BR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Gorduras Saudáveis: Abacate, nozes, azeite de oliva, óleo de coco.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Vegetais e Frutas: Ricos em vitaminas, minerais e fibras.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551EF0-BECC-4F7F-907C-E67D3CB50AC2}"/>
              </a:ext>
            </a:extLst>
          </p:cNvPr>
          <p:cNvSpPr/>
          <p:nvPr/>
        </p:nvSpPr>
        <p:spPr>
          <a:xfrm rot="16200000" flipV="1">
            <a:off x="-221645" y="691911"/>
            <a:ext cx="1556903" cy="1730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8015E4-9345-46F8-B7A9-86607411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EDC3DE-2E96-4DBB-8CE8-6745DED8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53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1A5389-BAAA-4E6B-985E-9996401C7FE8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BA1813B3-0F42-462E-AB87-59CEF99D4FBA}"/>
              </a:ext>
            </a:extLst>
          </p:cNvPr>
          <p:cNvSpPr txBox="1"/>
          <p:nvPr/>
        </p:nvSpPr>
        <p:spPr>
          <a:xfrm>
            <a:off x="235132" y="6370747"/>
            <a:ext cx="9130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SUPLEMENTAÇÃO</a:t>
            </a:r>
            <a:endParaRPr lang="pt-BR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526D8E9-D956-45B1-B169-9339B8EC4556}"/>
              </a:ext>
            </a:extLst>
          </p:cNvPr>
          <p:cNvSpPr txBox="1"/>
          <p:nvPr/>
        </p:nvSpPr>
        <p:spPr>
          <a:xfrm>
            <a:off x="235132" y="2461260"/>
            <a:ext cx="9130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600" b="1" dirty="0">
                <a:ln>
                  <a:solidFill>
                    <a:schemeClr val="bg1"/>
                  </a:solidFill>
                </a:ln>
                <a:noFill/>
                <a:latin typeface="+mj-lt"/>
              </a:rPr>
              <a:t>05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AE26C1-694B-4CF6-A10C-9287D0F4AF18}"/>
              </a:ext>
            </a:extLst>
          </p:cNvPr>
          <p:cNvSpPr/>
          <p:nvPr/>
        </p:nvSpPr>
        <p:spPr>
          <a:xfrm>
            <a:off x="502920" y="8753336"/>
            <a:ext cx="859536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6686EB-7011-4C7E-AB33-12A3E069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CF9D45-BC00-4D9B-BA50-DC97582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8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63706B52-FA6C-4B07-9319-58BE900257D3}"/>
              </a:ext>
            </a:extLst>
          </p:cNvPr>
          <p:cNvSpPr txBox="1"/>
          <p:nvPr/>
        </p:nvSpPr>
        <p:spPr>
          <a:xfrm>
            <a:off x="643349" y="653143"/>
            <a:ext cx="913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SUPLEMENTAÇÃO</a:t>
            </a:r>
          </a:p>
        </p:txBody>
      </p:sp>
      <p:sp>
        <p:nvSpPr>
          <p:cNvPr id="3" name="texto_corrido">
            <a:extLst>
              <a:ext uri="{FF2B5EF4-FFF2-40B4-BE49-F238E27FC236}">
                <a16:creationId xmlns:a16="http://schemas.microsoft.com/office/drawing/2014/main" id="{E08AE48B-560A-4848-884B-94B7583A8708}"/>
              </a:ext>
            </a:extLst>
          </p:cNvPr>
          <p:cNvSpPr txBox="1"/>
          <p:nvPr/>
        </p:nvSpPr>
        <p:spPr>
          <a:xfrm>
            <a:off x="470264" y="2294708"/>
            <a:ext cx="86214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Suplementos podem ser úteis, mas não são obrigatórios. Os mais comuns incluem: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Whey </a:t>
            </a:r>
            <a:r>
              <a:rPr lang="pt-BR" sz="2400" b="1" dirty="0" err="1"/>
              <a:t>Protein</a:t>
            </a:r>
            <a:r>
              <a:rPr lang="pt-BR" sz="2400" b="1" dirty="0"/>
              <a:t>: </a:t>
            </a:r>
            <a:r>
              <a:rPr lang="pt-BR" sz="2400" dirty="0"/>
              <a:t>Suplemento proteico para ajudar a atingir as necessidades diárias.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Creatina:</a:t>
            </a:r>
            <a:r>
              <a:rPr lang="pt-BR" sz="2400" dirty="0"/>
              <a:t> Ajuda a aumentar a força e o volume muscular.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 err="1"/>
              <a:t>BCAAs</a:t>
            </a:r>
            <a:r>
              <a:rPr lang="pt-BR" sz="2400" b="1" dirty="0"/>
              <a:t>:</a:t>
            </a:r>
            <a:r>
              <a:rPr lang="pt-BR" sz="2400" dirty="0"/>
              <a:t> Aminoácidos de cadeia ramificada que ajudam na recuperação muscular.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Multivitamínico:</a:t>
            </a:r>
            <a:r>
              <a:rPr lang="pt-BR" sz="2400" dirty="0"/>
              <a:t> Para garantir a ingestão adequada de vitaminas e minerais.</a:t>
            </a:r>
          </a:p>
          <a:p>
            <a:pPr algn="just"/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551EF0-BECC-4F7F-907C-E67D3CB50AC2}"/>
              </a:ext>
            </a:extLst>
          </p:cNvPr>
          <p:cNvSpPr/>
          <p:nvPr/>
        </p:nvSpPr>
        <p:spPr>
          <a:xfrm rot="16200000" flipV="1">
            <a:off x="-221645" y="691911"/>
            <a:ext cx="1556903" cy="1730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40492A-D45B-45DA-87A9-4DC23323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FFC0E-D3E0-46C8-BDAB-365502FF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41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1A5389-BAAA-4E6B-985E-9996401C7FE8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BA1813B3-0F42-462E-AB87-59CEF99D4FBA}"/>
              </a:ext>
            </a:extLst>
          </p:cNvPr>
          <p:cNvSpPr txBox="1"/>
          <p:nvPr/>
        </p:nvSpPr>
        <p:spPr>
          <a:xfrm>
            <a:off x="235132" y="6370747"/>
            <a:ext cx="9130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DESCANSO E RECUPERAÇÃO</a:t>
            </a:r>
            <a:endParaRPr lang="pt-BR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526D8E9-D956-45B1-B169-9339B8EC4556}"/>
              </a:ext>
            </a:extLst>
          </p:cNvPr>
          <p:cNvSpPr txBox="1"/>
          <p:nvPr/>
        </p:nvSpPr>
        <p:spPr>
          <a:xfrm>
            <a:off x="235132" y="2461260"/>
            <a:ext cx="9130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600" b="1" dirty="0">
                <a:ln>
                  <a:solidFill>
                    <a:schemeClr val="bg1"/>
                  </a:solidFill>
                </a:ln>
                <a:noFill/>
                <a:latin typeface="+mj-lt"/>
              </a:rPr>
              <a:t>06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AE26C1-694B-4CF6-A10C-9287D0F4AF18}"/>
              </a:ext>
            </a:extLst>
          </p:cNvPr>
          <p:cNvSpPr/>
          <p:nvPr/>
        </p:nvSpPr>
        <p:spPr>
          <a:xfrm>
            <a:off x="502920" y="8753336"/>
            <a:ext cx="859536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5005B3-A61D-41D6-BABD-26BF78ED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8F3476-F3A6-401C-AE27-C6743DF3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6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63706B52-FA6C-4B07-9319-58BE900257D3}"/>
              </a:ext>
            </a:extLst>
          </p:cNvPr>
          <p:cNvSpPr txBox="1"/>
          <p:nvPr/>
        </p:nvSpPr>
        <p:spPr>
          <a:xfrm>
            <a:off x="643349" y="653143"/>
            <a:ext cx="913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DESCANSO E RECUPERAÇÃO</a:t>
            </a:r>
          </a:p>
        </p:txBody>
      </p:sp>
      <p:sp>
        <p:nvSpPr>
          <p:cNvPr id="3" name="texto_corrido">
            <a:extLst>
              <a:ext uri="{FF2B5EF4-FFF2-40B4-BE49-F238E27FC236}">
                <a16:creationId xmlns:a16="http://schemas.microsoft.com/office/drawing/2014/main" id="{E08AE48B-560A-4848-884B-94B7583A8708}"/>
              </a:ext>
            </a:extLst>
          </p:cNvPr>
          <p:cNvSpPr txBox="1"/>
          <p:nvPr/>
        </p:nvSpPr>
        <p:spPr>
          <a:xfrm>
            <a:off x="470264" y="2294708"/>
            <a:ext cx="8621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descanso é tão importante quanto o treino e a nutrição.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Dormir Bem:</a:t>
            </a:r>
            <a:r>
              <a:rPr lang="pt-BR" sz="2400" dirty="0"/>
              <a:t> 7 a 9 horas de sono por noite.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Dias de Descanso:</a:t>
            </a:r>
            <a:r>
              <a:rPr lang="pt-BR" sz="2400" dirty="0"/>
              <a:t> Importante para a recuperação muscular.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Alongamento e Mobilidade:</a:t>
            </a:r>
            <a:r>
              <a:rPr lang="pt-BR" sz="2400" dirty="0"/>
              <a:t> Ajuda a prevenir lesões e melhorar a performance.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551EF0-BECC-4F7F-907C-E67D3CB50AC2}"/>
              </a:ext>
            </a:extLst>
          </p:cNvPr>
          <p:cNvSpPr/>
          <p:nvPr/>
        </p:nvSpPr>
        <p:spPr>
          <a:xfrm rot="16200000" flipV="1">
            <a:off x="-221645" y="691911"/>
            <a:ext cx="1556903" cy="1730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CCC1C7-8BA7-417D-97BE-71393EE8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D22607-0958-442F-873F-A1C12A33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7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1A5389-BAAA-4E6B-985E-9996401C7FE8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BA1813B3-0F42-462E-AB87-59CEF99D4FBA}"/>
              </a:ext>
            </a:extLst>
          </p:cNvPr>
          <p:cNvSpPr txBox="1"/>
          <p:nvPr/>
        </p:nvSpPr>
        <p:spPr>
          <a:xfrm>
            <a:off x="235132" y="6370747"/>
            <a:ext cx="9130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ERROS COMUNS</a:t>
            </a:r>
            <a:endParaRPr lang="pt-BR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526D8E9-D956-45B1-B169-9339B8EC4556}"/>
              </a:ext>
            </a:extLst>
          </p:cNvPr>
          <p:cNvSpPr txBox="1"/>
          <p:nvPr/>
        </p:nvSpPr>
        <p:spPr>
          <a:xfrm>
            <a:off x="235132" y="2461260"/>
            <a:ext cx="9130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600" b="1" dirty="0">
                <a:ln>
                  <a:solidFill>
                    <a:schemeClr val="bg1"/>
                  </a:solidFill>
                </a:ln>
                <a:noFill/>
                <a:latin typeface="+mj-lt"/>
              </a:rPr>
              <a:t>07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AE26C1-694B-4CF6-A10C-9287D0F4AF18}"/>
              </a:ext>
            </a:extLst>
          </p:cNvPr>
          <p:cNvSpPr/>
          <p:nvPr/>
        </p:nvSpPr>
        <p:spPr>
          <a:xfrm>
            <a:off x="502920" y="7682181"/>
            <a:ext cx="859536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6CCAF5-D860-4CBD-9B5B-FBDB613C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83909-C545-48F1-A9FD-2EB4143E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25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63706B52-FA6C-4B07-9319-58BE900257D3}"/>
              </a:ext>
            </a:extLst>
          </p:cNvPr>
          <p:cNvSpPr txBox="1"/>
          <p:nvPr/>
        </p:nvSpPr>
        <p:spPr>
          <a:xfrm>
            <a:off x="643349" y="653143"/>
            <a:ext cx="913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ERROS COMUNS</a:t>
            </a:r>
          </a:p>
        </p:txBody>
      </p:sp>
      <p:sp>
        <p:nvSpPr>
          <p:cNvPr id="3" name="texto_corrido">
            <a:extLst>
              <a:ext uri="{FF2B5EF4-FFF2-40B4-BE49-F238E27FC236}">
                <a16:creationId xmlns:a16="http://schemas.microsoft.com/office/drawing/2014/main" id="{E08AE48B-560A-4848-884B-94B7583A8708}"/>
              </a:ext>
            </a:extLst>
          </p:cNvPr>
          <p:cNvSpPr txBox="1"/>
          <p:nvPr/>
        </p:nvSpPr>
        <p:spPr>
          <a:xfrm>
            <a:off x="470264" y="2294708"/>
            <a:ext cx="8621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Evite os seguintes erros para maximizar seus ganhos: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Treinar Demais (</a:t>
            </a:r>
            <a:r>
              <a:rPr lang="pt-BR" sz="2400" b="1" dirty="0" err="1"/>
              <a:t>Overtraining</a:t>
            </a:r>
            <a:r>
              <a:rPr lang="pt-BR" sz="2400" b="1" dirty="0"/>
              <a:t>):</a:t>
            </a:r>
            <a:r>
              <a:rPr lang="pt-BR" sz="2400" dirty="0"/>
              <a:t> Pode levar a lesões e atrasar a recuperação.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Dieta Inadequada:</a:t>
            </a:r>
            <a:r>
              <a:rPr lang="pt-BR" sz="2400" dirty="0"/>
              <a:t> Falta de calorias ou nutrientes necessários.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Negligenciar o Descanso:</a:t>
            </a:r>
            <a:r>
              <a:rPr lang="pt-BR" sz="2400" dirty="0"/>
              <a:t> Pode comprometer os resultados.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Falta de Consistência:</a:t>
            </a:r>
            <a:r>
              <a:rPr lang="pt-BR" sz="2400" dirty="0"/>
              <a:t> A regularidade é a chave para o sucesso.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551EF0-BECC-4F7F-907C-E67D3CB50AC2}"/>
              </a:ext>
            </a:extLst>
          </p:cNvPr>
          <p:cNvSpPr/>
          <p:nvPr/>
        </p:nvSpPr>
        <p:spPr>
          <a:xfrm rot="16200000" flipV="1">
            <a:off x="-221645" y="691911"/>
            <a:ext cx="1556903" cy="1730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92B9E-7886-4EAD-960A-5C8A8644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1A4A52-43F7-4354-8D24-520672E1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76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1A5389-BAAA-4E6B-985E-9996401C7FE8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BA1813B3-0F42-462E-AB87-59CEF99D4FBA}"/>
              </a:ext>
            </a:extLst>
          </p:cNvPr>
          <p:cNvSpPr txBox="1"/>
          <p:nvPr/>
        </p:nvSpPr>
        <p:spPr>
          <a:xfrm>
            <a:off x="235132" y="6370747"/>
            <a:ext cx="9130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CONCLUSÃO</a:t>
            </a:r>
            <a:endParaRPr lang="pt-BR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526D8E9-D956-45B1-B169-9339B8EC4556}"/>
              </a:ext>
            </a:extLst>
          </p:cNvPr>
          <p:cNvSpPr txBox="1"/>
          <p:nvPr/>
        </p:nvSpPr>
        <p:spPr>
          <a:xfrm>
            <a:off x="235132" y="2461260"/>
            <a:ext cx="9130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600" b="1" dirty="0">
                <a:ln>
                  <a:solidFill>
                    <a:schemeClr val="bg1"/>
                  </a:solidFill>
                </a:ln>
                <a:noFill/>
                <a:latin typeface="+mj-lt"/>
              </a:rPr>
              <a:t>08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AE26C1-694B-4CF6-A10C-9287D0F4AF18}"/>
              </a:ext>
            </a:extLst>
          </p:cNvPr>
          <p:cNvSpPr/>
          <p:nvPr/>
        </p:nvSpPr>
        <p:spPr>
          <a:xfrm>
            <a:off x="502920" y="7682181"/>
            <a:ext cx="859536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0A4892-B081-4390-934C-0FA2D0B2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4890F6-BD8A-4E66-AF82-A3BCCDC4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63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63706B52-FA6C-4B07-9319-58BE900257D3}"/>
              </a:ext>
            </a:extLst>
          </p:cNvPr>
          <p:cNvSpPr txBox="1"/>
          <p:nvPr/>
        </p:nvSpPr>
        <p:spPr>
          <a:xfrm>
            <a:off x="643349" y="653143"/>
            <a:ext cx="913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+mj-lt"/>
              </a:rPr>
              <a:t>CONCLUSÃO</a:t>
            </a:r>
          </a:p>
        </p:txBody>
      </p:sp>
      <p:sp>
        <p:nvSpPr>
          <p:cNvPr id="3" name="texto_corrido">
            <a:extLst>
              <a:ext uri="{FF2B5EF4-FFF2-40B4-BE49-F238E27FC236}">
                <a16:creationId xmlns:a16="http://schemas.microsoft.com/office/drawing/2014/main" id="{E08AE48B-560A-4848-884B-94B7583A8708}"/>
              </a:ext>
            </a:extLst>
          </p:cNvPr>
          <p:cNvSpPr txBox="1"/>
          <p:nvPr/>
        </p:nvSpPr>
        <p:spPr>
          <a:xfrm>
            <a:off x="470265" y="2294708"/>
            <a:ext cx="8673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Ganhar massa muscular requer dedicação, planejamento e paciência. Com um treino bem estruturado, uma dieta equilibrada e descanso adequado, você estará no caminho certo para alcançar seus objetivos de musculação.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551EF0-BECC-4F7F-907C-E67D3CB50AC2}"/>
              </a:ext>
            </a:extLst>
          </p:cNvPr>
          <p:cNvSpPr/>
          <p:nvPr/>
        </p:nvSpPr>
        <p:spPr>
          <a:xfrm rot="16200000" flipV="1">
            <a:off x="-221645" y="691911"/>
            <a:ext cx="1556903" cy="1730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F452C2-E7A8-48BF-BBED-C1C5EE61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A22FE9-8C07-4B3B-A14D-4F0AA0A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74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1A5389-BAAA-4E6B-985E-9996401C7FE8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BA1813B3-0F42-462E-AB87-59CEF99D4FBA}"/>
              </a:ext>
            </a:extLst>
          </p:cNvPr>
          <p:cNvSpPr txBox="1"/>
          <p:nvPr/>
        </p:nvSpPr>
        <p:spPr>
          <a:xfrm>
            <a:off x="235132" y="6370747"/>
            <a:ext cx="9130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AGRADECIMENTOS</a:t>
            </a:r>
            <a:endParaRPr lang="pt-BR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526D8E9-D956-45B1-B169-9339B8EC4556}"/>
              </a:ext>
            </a:extLst>
          </p:cNvPr>
          <p:cNvSpPr txBox="1"/>
          <p:nvPr/>
        </p:nvSpPr>
        <p:spPr>
          <a:xfrm>
            <a:off x="235132" y="2461260"/>
            <a:ext cx="9130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600" b="1" dirty="0">
                <a:ln>
                  <a:solidFill>
                    <a:schemeClr val="bg1"/>
                  </a:solidFill>
                </a:ln>
                <a:noFill/>
                <a:latin typeface="+mj-lt"/>
              </a:rPr>
              <a:t>09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AE26C1-694B-4CF6-A10C-9287D0F4AF18}"/>
              </a:ext>
            </a:extLst>
          </p:cNvPr>
          <p:cNvSpPr/>
          <p:nvPr/>
        </p:nvSpPr>
        <p:spPr>
          <a:xfrm>
            <a:off x="502920" y="7682181"/>
            <a:ext cx="859536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0A4892-B081-4390-934C-0FA2D0B2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4890F6-BD8A-4E66-AF82-A3BCCDC4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66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6CBBFC89-0A53-495E-9713-AB49AAEDFA44}"/>
              </a:ext>
            </a:extLst>
          </p:cNvPr>
          <p:cNvSpPr txBox="1"/>
          <p:nvPr/>
        </p:nvSpPr>
        <p:spPr>
          <a:xfrm>
            <a:off x="274322" y="653143"/>
            <a:ext cx="913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+mj-lt"/>
              </a:rPr>
              <a:t>Sumário</a:t>
            </a:r>
          </a:p>
        </p:txBody>
      </p:sp>
      <p:sp>
        <p:nvSpPr>
          <p:cNvPr id="3" name="texto_corrido">
            <a:extLst>
              <a:ext uri="{FF2B5EF4-FFF2-40B4-BE49-F238E27FC236}">
                <a16:creationId xmlns:a16="http://schemas.microsoft.com/office/drawing/2014/main" id="{CFC47810-3C5E-421E-9C18-1182C9A372AC}"/>
              </a:ext>
            </a:extLst>
          </p:cNvPr>
          <p:cNvSpPr txBox="1"/>
          <p:nvPr/>
        </p:nvSpPr>
        <p:spPr>
          <a:xfrm>
            <a:off x="274322" y="2268582"/>
            <a:ext cx="9130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Introdução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Fundamentos do Treinamento de Força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Planejamento de Treino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400" dirty="0"/>
              <a:t>Exercícios Básicos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400" dirty="0"/>
              <a:t>Divisão de Treino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Dicas de Nutrição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400" dirty="0"/>
              <a:t>Macros e Calorias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400" dirty="0"/>
              <a:t>Alimentos Essenciais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Suplementação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Descanso e Recuperação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Erros Comuns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Conclusão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C216AA-61AC-4230-AEDD-19C779E6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A98FD2-D21C-407E-9AE5-D13E6BE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2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63706B52-FA6C-4B07-9319-58BE900257D3}"/>
              </a:ext>
            </a:extLst>
          </p:cNvPr>
          <p:cNvSpPr txBox="1"/>
          <p:nvPr/>
        </p:nvSpPr>
        <p:spPr>
          <a:xfrm>
            <a:off x="643349" y="653143"/>
            <a:ext cx="913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+mj-lt"/>
              </a:rPr>
              <a:t>AGRADECIMENTOS</a:t>
            </a:r>
          </a:p>
        </p:txBody>
      </p:sp>
      <p:sp>
        <p:nvSpPr>
          <p:cNvPr id="3" name="texto_corrido">
            <a:extLst>
              <a:ext uri="{FF2B5EF4-FFF2-40B4-BE49-F238E27FC236}">
                <a16:creationId xmlns:a16="http://schemas.microsoft.com/office/drawing/2014/main" id="{E08AE48B-560A-4848-884B-94B7583A8708}"/>
              </a:ext>
            </a:extLst>
          </p:cNvPr>
          <p:cNvSpPr txBox="1"/>
          <p:nvPr/>
        </p:nvSpPr>
        <p:spPr>
          <a:xfrm>
            <a:off x="470265" y="2294708"/>
            <a:ext cx="8673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Obrigado por chegar até aqui. Juntos faremos a difícil tarefa de ganhar massa mais leve e tranquila.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551EF0-BECC-4F7F-907C-E67D3CB50AC2}"/>
              </a:ext>
            </a:extLst>
          </p:cNvPr>
          <p:cNvSpPr/>
          <p:nvPr/>
        </p:nvSpPr>
        <p:spPr>
          <a:xfrm rot="16200000" flipV="1">
            <a:off x="-221645" y="691911"/>
            <a:ext cx="1556903" cy="1730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F452C2-E7A8-48BF-BBED-C1C5EE61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A22FE9-8C07-4B3B-A14D-4F0AA0A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5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1A5389-BAAA-4E6B-985E-9996401C7FE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BA1813B3-0F42-462E-AB87-59CEF99D4FBA}"/>
              </a:ext>
            </a:extLst>
          </p:cNvPr>
          <p:cNvSpPr txBox="1"/>
          <p:nvPr/>
        </p:nvSpPr>
        <p:spPr>
          <a:xfrm>
            <a:off x="235132" y="6370747"/>
            <a:ext cx="9130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INTRODUÇÃO</a:t>
            </a:r>
            <a:endParaRPr lang="pt-BR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526D8E9-D956-45B1-B169-9339B8EC4556}"/>
              </a:ext>
            </a:extLst>
          </p:cNvPr>
          <p:cNvSpPr txBox="1"/>
          <p:nvPr/>
        </p:nvSpPr>
        <p:spPr>
          <a:xfrm>
            <a:off x="235132" y="2461260"/>
            <a:ext cx="9130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600" b="1" dirty="0">
                <a:ln>
                  <a:solidFill>
                    <a:schemeClr val="bg1"/>
                  </a:solidFill>
                </a:ln>
                <a:noFill/>
                <a:latin typeface="+mj-lt"/>
              </a:rPr>
              <a:t>01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AE26C1-694B-4CF6-A10C-9287D0F4AF18}"/>
              </a:ext>
            </a:extLst>
          </p:cNvPr>
          <p:cNvSpPr/>
          <p:nvPr/>
        </p:nvSpPr>
        <p:spPr>
          <a:xfrm>
            <a:off x="502920" y="7682182"/>
            <a:ext cx="859536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4C587AD-01DE-4C71-9AFF-2D3DC0CA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0B7E069-20BA-4E07-BFB6-DB00523E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31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63706B52-FA6C-4B07-9319-58BE900257D3}"/>
              </a:ext>
            </a:extLst>
          </p:cNvPr>
          <p:cNvSpPr txBox="1"/>
          <p:nvPr/>
        </p:nvSpPr>
        <p:spPr>
          <a:xfrm>
            <a:off x="643349" y="653143"/>
            <a:ext cx="913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INTRODUÇÃO</a:t>
            </a:r>
          </a:p>
        </p:txBody>
      </p:sp>
      <p:sp>
        <p:nvSpPr>
          <p:cNvPr id="3" name="texto_corrido">
            <a:extLst>
              <a:ext uri="{FF2B5EF4-FFF2-40B4-BE49-F238E27FC236}">
                <a16:creationId xmlns:a16="http://schemas.microsoft.com/office/drawing/2014/main" id="{E08AE48B-560A-4848-884B-94B7583A8708}"/>
              </a:ext>
            </a:extLst>
          </p:cNvPr>
          <p:cNvSpPr txBox="1"/>
          <p:nvPr/>
        </p:nvSpPr>
        <p:spPr>
          <a:xfrm>
            <a:off x="470264" y="2294708"/>
            <a:ext cx="8621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Ganhar massa muscular é um objetivo comum para muitos entusiastas de fitness. Este ebook fornece dicas valiosas de treino e nutrição para ajudar você a alcançar seus objetivos de forma eficiente e saudável.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551EF0-BECC-4F7F-907C-E67D3CB50AC2}"/>
              </a:ext>
            </a:extLst>
          </p:cNvPr>
          <p:cNvSpPr/>
          <p:nvPr/>
        </p:nvSpPr>
        <p:spPr>
          <a:xfrm rot="16200000" flipV="1">
            <a:off x="-221645" y="691911"/>
            <a:ext cx="1556903" cy="1730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7B873-FD41-42D2-866A-3D294AE0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5CA7D0-388F-4FDD-9A75-7B4D020D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4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1A5389-BAAA-4E6B-985E-9996401C7FE8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BA1813B3-0F42-462E-AB87-59CEF99D4FBA}"/>
              </a:ext>
            </a:extLst>
          </p:cNvPr>
          <p:cNvSpPr txBox="1"/>
          <p:nvPr/>
        </p:nvSpPr>
        <p:spPr>
          <a:xfrm>
            <a:off x="235132" y="6370747"/>
            <a:ext cx="9130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FUNDAMENTOS DO TREINAMENTO DE FORÇA</a:t>
            </a:r>
            <a:endParaRPr lang="pt-BR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526D8E9-D956-45B1-B169-9339B8EC4556}"/>
              </a:ext>
            </a:extLst>
          </p:cNvPr>
          <p:cNvSpPr txBox="1"/>
          <p:nvPr/>
        </p:nvSpPr>
        <p:spPr>
          <a:xfrm>
            <a:off x="235132" y="2461260"/>
            <a:ext cx="9130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600" b="1" dirty="0">
                <a:ln>
                  <a:solidFill>
                    <a:schemeClr val="bg1"/>
                  </a:solidFill>
                </a:ln>
                <a:noFill/>
                <a:latin typeface="+mj-lt"/>
              </a:rPr>
              <a:t>02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AE26C1-694B-4CF6-A10C-9287D0F4AF18}"/>
              </a:ext>
            </a:extLst>
          </p:cNvPr>
          <p:cNvSpPr/>
          <p:nvPr/>
        </p:nvSpPr>
        <p:spPr>
          <a:xfrm>
            <a:off x="502920" y="8753336"/>
            <a:ext cx="859536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18426C-71C1-40BB-8D01-8EEA292E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AD619-EFFF-47D9-997A-1FF13524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00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63706B52-FA6C-4B07-9319-58BE900257D3}"/>
              </a:ext>
            </a:extLst>
          </p:cNvPr>
          <p:cNvSpPr txBox="1"/>
          <p:nvPr/>
        </p:nvSpPr>
        <p:spPr>
          <a:xfrm>
            <a:off x="643349" y="653143"/>
            <a:ext cx="9130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FUNDAMENTOS DO TREINAMENTO DE FORÇA</a:t>
            </a:r>
          </a:p>
        </p:txBody>
      </p:sp>
      <p:sp>
        <p:nvSpPr>
          <p:cNvPr id="3" name="texto_corrido">
            <a:extLst>
              <a:ext uri="{FF2B5EF4-FFF2-40B4-BE49-F238E27FC236}">
                <a16:creationId xmlns:a16="http://schemas.microsoft.com/office/drawing/2014/main" id="{E08AE48B-560A-4848-884B-94B7583A8708}"/>
              </a:ext>
            </a:extLst>
          </p:cNvPr>
          <p:cNvSpPr txBox="1"/>
          <p:nvPr/>
        </p:nvSpPr>
        <p:spPr>
          <a:xfrm>
            <a:off x="470264" y="2294708"/>
            <a:ext cx="86214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Para ganhar massa muscular, o treinamento de força é essencial. O treinamento de força, também conhecido como musculação, ajuda a estimular o crescimento muscular através da sobrecarga progressiva.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Princípios Básicos: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Sobrecarga Progressiva: Aumentar gradualmente o peso ou a intensidade dos exercícios.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Volume de Treino: Quantidade total de trabalho realizado (séries x repetições).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Frequência: Quantidade de vezes que um grupo muscular é treinado por semana.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551EF0-BECC-4F7F-907C-E67D3CB50AC2}"/>
              </a:ext>
            </a:extLst>
          </p:cNvPr>
          <p:cNvSpPr/>
          <p:nvPr/>
        </p:nvSpPr>
        <p:spPr>
          <a:xfrm rot="16200000" flipV="1">
            <a:off x="-221645" y="691911"/>
            <a:ext cx="1556903" cy="1730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730D2A-63D8-495B-9C1E-51C17B8A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92F62-F63C-4BA7-8244-FE1FC834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3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1A5389-BAAA-4E6B-985E-9996401C7FE8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BA1813B3-0F42-462E-AB87-59CEF99D4FBA}"/>
              </a:ext>
            </a:extLst>
          </p:cNvPr>
          <p:cNvSpPr txBox="1"/>
          <p:nvPr/>
        </p:nvSpPr>
        <p:spPr>
          <a:xfrm>
            <a:off x="235132" y="6370747"/>
            <a:ext cx="9130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PLANEJAMENTO DE TREINO</a:t>
            </a:r>
            <a:endParaRPr lang="pt-BR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526D8E9-D956-45B1-B169-9339B8EC4556}"/>
              </a:ext>
            </a:extLst>
          </p:cNvPr>
          <p:cNvSpPr txBox="1"/>
          <p:nvPr/>
        </p:nvSpPr>
        <p:spPr>
          <a:xfrm>
            <a:off x="235132" y="2461260"/>
            <a:ext cx="9130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600" b="1" dirty="0">
                <a:ln>
                  <a:solidFill>
                    <a:schemeClr val="bg1"/>
                  </a:solidFill>
                </a:ln>
                <a:noFill/>
                <a:latin typeface="+mj-lt"/>
              </a:rPr>
              <a:t>03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AE26C1-694B-4CF6-A10C-9287D0F4AF18}"/>
              </a:ext>
            </a:extLst>
          </p:cNvPr>
          <p:cNvSpPr/>
          <p:nvPr/>
        </p:nvSpPr>
        <p:spPr>
          <a:xfrm>
            <a:off x="502920" y="8753336"/>
            <a:ext cx="859536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8759D4-6505-4EB6-99F6-4D57A2CE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0930ED-0549-49FB-8C1F-00BF1050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45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63706B52-FA6C-4B07-9319-58BE900257D3}"/>
              </a:ext>
            </a:extLst>
          </p:cNvPr>
          <p:cNvSpPr txBox="1"/>
          <p:nvPr/>
        </p:nvSpPr>
        <p:spPr>
          <a:xfrm>
            <a:off x="643349" y="653143"/>
            <a:ext cx="913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PLANEJAMENTO DE TREINO</a:t>
            </a:r>
          </a:p>
        </p:txBody>
      </p:sp>
      <p:sp>
        <p:nvSpPr>
          <p:cNvPr id="3" name="texto_corrido">
            <a:extLst>
              <a:ext uri="{FF2B5EF4-FFF2-40B4-BE49-F238E27FC236}">
                <a16:creationId xmlns:a16="http://schemas.microsoft.com/office/drawing/2014/main" id="{E08AE48B-560A-4848-884B-94B7583A8708}"/>
              </a:ext>
            </a:extLst>
          </p:cNvPr>
          <p:cNvSpPr txBox="1"/>
          <p:nvPr/>
        </p:nvSpPr>
        <p:spPr>
          <a:xfrm>
            <a:off x="470264" y="2294708"/>
            <a:ext cx="862148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 bom planejamento de treino deve incluir uma combinação de exercícios compostos e isolados, com foco nos principais grupos musculares.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Exercícios Básicos: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Agachamento: Excelente para pernas e glúteos.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Levantamento Terra: Trabalha costas, pernas e core.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Supino: Focado em peito, ombros e tríceps.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Desenvolvimento Militar: Trabalha os ombros e tríceps.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Remada Curvada: Focado nas costas e bíceps.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Divisão de Treino: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Divisão de Corpo Inteiro (Full </a:t>
            </a:r>
            <a:r>
              <a:rPr lang="pt-BR" sz="2400" dirty="0" err="1"/>
              <a:t>Body</a:t>
            </a:r>
            <a:r>
              <a:rPr lang="pt-BR" sz="2400" dirty="0"/>
              <a:t>): Treina todos os grupos musculares em um único dia, geralmente 3 vezes por semana.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Divisão AB: Alterna entre grupos musculares superiores e inferiores, geralmente 4 vezes por semana.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Divisão </a:t>
            </a:r>
            <a:r>
              <a:rPr lang="pt-BR" sz="2400" dirty="0" err="1"/>
              <a:t>Push</a:t>
            </a:r>
            <a:r>
              <a:rPr lang="pt-BR" sz="2400" dirty="0"/>
              <a:t>/</a:t>
            </a:r>
            <a:r>
              <a:rPr lang="pt-BR" sz="2400" dirty="0" err="1"/>
              <a:t>Pull</a:t>
            </a:r>
            <a:r>
              <a:rPr lang="pt-BR" sz="2400" dirty="0"/>
              <a:t>/</a:t>
            </a:r>
            <a:r>
              <a:rPr lang="pt-BR" sz="2400" dirty="0" err="1"/>
              <a:t>Legs</a:t>
            </a:r>
            <a:r>
              <a:rPr lang="pt-BR" sz="2400" dirty="0"/>
              <a:t>: Treina movimentos de empurrar, puxar e pernas em dias separados, geralmente 6 vezes por semana.</a:t>
            </a:r>
          </a:p>
          <a:p>
            <a:pPr algn="just"/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551EF0-BECC-4F7F-907C-E67D3CB50AC2}"/>
              </a:ext>
            </a:extLst>
          </p:cNvPr>
          <p:cNvSpPr/>
          <p:nvPr/>
        </p:nvSpPr>
        <p:spPr>
          <a:xfrm rot="16200000" flipV="1">
            <a:off x="-221645" y="691911"/>
            <a:ext cx="1556903" cy="1730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8CA4AF-98C4-44C2-AF18-E0117B67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0D7B41-FACC-4446-80DF-ED653C51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19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1A5389-BAAA-4E6B-985E-9996401C7FE8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BA1813B3-0F42-462E-AB87-59CEF99D4FBA}"/>
              </a:ext>
            </a:extLst>
          </p:cNvPr>
          <p:cNvSpPr txBox="1"/>
          <p:nvPr/>
        </p:nvSpPr>
        <p:spPr>
          <a:xfrm>
            <a:off x="235132" y="6370747"/>
            <a:ext cx="9130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DICAS DE NUTRIÇÃO</a:t>
            </a:r>
            <a:endParaRPr lang="pt-BR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526D8E9-D956-45B1-B169-9339B8EC4556}"/>
              </a:ext>
            </a:extLst>
          </p:cNvPr>
          <p:cNvSpPr txBox="1"/>
          <p:nvPr/>
        </p:nvSpPr>
        <p:spPr>
          <a:xfrm>
            <a:off x="235132" y="2461260"/>
            <a:ext cx="9130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600" b="1" dirty="0">
                <a:ln>
                  <a:solidFill>
                    <a:schemeClr val="bg1"/>
                  </a:solidFill>
                </a:ln>
                <a:noFill/>
                <a:latin typeface="+mj-lt"/>
              </a:rPr>
              <a:t>04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AE26C1-694B-4CF6-A10C-9287D0F4AF18}"/>
              </a:ext>
            </a:extLst>
          </p:cNvPr>
          <p:cNvSpPr/>
          <p:nvPr/>
        </p:nvSpPr>
        <p:spPr>
          <a:xfrm>
            <a:off x="502920" y="7708307"/>
            <a:ext cx="859536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B1AF2D-971F-4522-92A0-C7C51E1F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GANHAR MASSA MUSCULAR DE FORMA RÁPIDA - ITAMAR BERNARDO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0B0E2-A71F-4231-8CA4-0C70741A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2C4-EFDB-4DB6-82AF-7878ABDAF02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352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938</Words>
  <Application>Microsoft Office PowerPoint</Application>
  <PresentationFormat>Papel A3 (297 x 420 mm)</PresentationFormat>
  <Paragraphs>130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itamar bernardo</dc:creator>
  <cp:lastModifiedBy>itamar bernardo</cp:lastModifiedBy>
  <cp:revision>11</cp:revision>
  <dcterms:created xsi:type="dcterms:W3CDTF">2024-07-09T21:56:42Z</dcterms:created>
  <dcterms:modified xsi:type="dcterms:W3CDTF">2024-07-11T03:01:20Z</dcterms:modified>
</cp:coreProperties>
</file>