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70" r:id="rId9"/>
    <p:sldId id="271" r:id="rId10"/>
    <p:sldId id="260" r:id="rId11"/>
    <p:sldId id="262" r:id="rId12"/>
    <p:sldId id="263" r:id="rId13"/>
    <p:sldId id="264" r:id="rId14"/>
    <p:sldId id="272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7" autoAdjust="0"/>
    <p:restoredTop sz="72344" autoAdjust="0"/>
  </p:normalViewPr>
  <p:slideViewPr>
    <p:cSldViewPr snapToGrid="0">
      <p:cViewPr varScale="1">
        <p:scale>
          <a:sx n="62" d="100"/>
          <a:sy n="62" d="100"/>
        </p:scale>
        <p:origin x="93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6FCB3AB-8800-4905-8D89-8457C306F9E9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EA079EF-75A6-43C3-AEFD-84009CC07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253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התקני </a:t>
            </a:r>
            <a:r>
              <a:rPr lang="en-US" dirty="0"/>
              <a:t>IOT </a:t>
            </a:r>
            <a:r>
              <a:rPr lang="he-IL" dirty="0"/>
              <a:t> הם למעשה מחשבים זעירים שמחוברים למכשירים או חפצים ויכולים להרחיב את הפונקציונאליות שלהם ע"י חיבור שלהם לרשת.</a:t>
            </a:r>
          </a:p>
          <a:p>
            <a:r>
              <a:rPr lang="he-IL" dirty="0"/>
              <a:t>דוגמא למכשירים כאלה אפשר למצוא כבר היום לדוגמא בבתים חכמים.</a:t>
            </a:r>
          </a:p>
          <a:p>
            <a:r>
              <a:rPr lang="he-IL" dirty="0"/>
              <a:t>למשל- נוכל לקחת דוד חשמלי לחימום מים ולחבר אותו </a:t>
            </a:r>
            <a:r>
              <a:rPr lang="he-IL" dirty="0" err="1"/>
              <a:t>לסמארטפון</a:t>
            </a:r>
            <a:r>
              <a:rPr lang="he-IL" baseline="0" dirty="0"/>
              <a:t> כדי להפעיל אותו לפני שאנחנו מגיעים לבית.</a:t>
            </a:r>
          </a:p>
          <a:p>
            <a:r>
              <a:rPr lang="he-IL" baseline="0" dirty="0"/>
              <a:t>ברמה התעשייתית- אפשר לרשת שדה של תבואה במדי לחות שימדדו את רמת היובש בקרקע. ולבצע השקיה </a:t>
            </a:r>
            <a:r>
              <a:rPr lang="he-IL" baseline="0" dirty="0" err="1"/>
              <a:t>אוטומאטית</a:t>
            </a:r>
            <a:r>
              <a:rPr lang="he-IL" baseline="0" dirty="0"/>
              <a:t> רק של האזורים היבשים.</a:t>
            </a:r>
          </a:p>
          <a:p>
            <a:r>
              <a:rPr lang="he-IL" baseline="0" dirty="0"/>
              <a:t>כך נוכל לחסוך גם במים וגם בעלויות.</a:t>
            </a:r>
          </a:p>
          <a:p>
            <a:r>
              <a:rPr lang="he-IL" baseline="0" dirty="0"/>
              <a:t>-נציין שעלות התקן כזה יכולה גם לעלות דולרים בודדים וזה איכות היתרונות הגדולים שלו.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79EF-75A6-43C3-AEFD-84009CC0780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5989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*האתגר המרכזי הוא </a:t>
            </a:r>
            <a:r>
              <a:rPr lang="he-IL" dirty="0" err="1"/>
              <a:t>הג'נריות</a:t>
            </a:r>
            <a:r>
              <a:rPr lang="he-IL" dirty="0"/>
              <a:t> של הפרוטוקול.</a:t>
            </a:r>
          </a:p>
          <a:p>
            <a:r>
              <a:rPr lang="he-IL" dirty="0"/>
              <a:t>*פרוטוקולים מתוחכמים של דחיסה לסוגי מידע שונים כבר קיימים ואנחנו לא מתכוונים להמציא את הגלגל.</a:t>
            </a:r>
          </a:p>
          <a:p>
            <a:endParaRPr lang="he-IL" dirty="0"/>
          </a:p>
          <a:p>
            <a:r>
              <a:rPr lang="he-IL" dirty="0"/>
              <a:t>*טיפול בנתונים שלא יודעים את הסוג שלהם זה לא דבר שמובן מאליו- האם מדובר על קובץ וידאו? תמונה? </a:t>
            </a:r>
            <a:r>
              <a:rPr lang="he-IL" dirty="0" err="1"/>
              <a:t>טקטס</a:t>
            </a:r>
            <a:r>
              <a:rPr lang="he-IL" dirty="0"/>
              <a:t>? </a:t>
            </a:r>
          </a:p>
          <a:p>
            <a:r>
              <a:rPr lang="he-IL" dirty="0"/>
              <a:t>*התקנים שונים משתמשים בחיישנים שונים.</a:t>
            </a:r>
          </a:p>
          <a:p>
            <a:r>
              <a:rPr lang="he-IL" dirty="0"/>
              <a:t>*זיהוי המידע הרלוונטי- </a:t>
            </a:r>
            <a:r>
              <a:rPr lang="he-IL" dirty="0" err="1"/>
              <a:t>מכייון</a:t>
            </a:r>
            <a:r>
              <a:rPr lang="he-IL" dirty="0"/>
              <a:t> שמהחיישן של ההתקן מתקבל הרבה מידע גולמי. נצטרך להחליט איזה מידע מעניין אותנו מתוך כל הבלגאן.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79EF-75A6-43C3-AEFD-84009CC07802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9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חלק מהפרוטוקול כולל הטמעה ראשונית של ההתקן.</a:t>
            </a:r>
          </a:p>
          <a:p>
            <a:r>
              <a:rPr lang="he-IL" dirty="0"/>
              <a:t>ההטמעה תוכל לתת לפרוטוקול את המידע הדרוש לעיבוד הנתונים בצורה "אישית" עבורו. ותמנע עבודה שחורה של התאמת הפרוטוקול ע"י הלקוחות שירצו להשתמש בו.</a:t>
            </a:r>
          </a:p>
          <a:p>
            <a:r>
              <a:rPr lang="he-IL" dirty="0"/>
              <a:t>*ההטמעה תדרוש מאתנו גם לפתח </a:t>
            </a:r>
            <a:r>
              <a:rPr lang="en-US" dirty="0"/>
              <a:t>API</a:t>
            </a:r>
            <a:r>
              <a:rPr lang="he-IL" dirty="0"/>
              <a:t> כך שהלקוח יוכל </a:t>
            </a:r>
            <a:r>
              <a:rPr lang="he-IL" dirty="0" err="1"/>
              <a:t>לתהאים</a:t>
            </a:r>
            <a:r>
              <a:rPr lang="he-IL" dirty="0"/>
              <a:t> את הפרוטוקול לדרישותיו בצורה שקופה עד כמה שאפשר.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79EF-75A6-43C3-AEFD-84009CC07802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296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*</a:t>
            </a:r>
            <a:r>
              <a:rPr lang="he-IL" dirty="0" err="1"/>
              <a:t>הגירסא</a:t>
            </a:r>
            <a:r>
              <a:rPr lang="he-IL" dirty="0"/>
              <a:t> הראשונית כוללת את השלד של הפרוטוקול.</a:t>
            </a:r>
          </a:p>
          <a:p>
            <a:r>
              <a:rPr lang="he-IL" dirty="0"/>
              <a:t>הוא מאד מודולרי ועושה שימוש בממשקים עבור סוג התקן.</a:t>
            </a:r>
          </a:p>
          <a:p>
            <a:r>
              <a:rPr lang="he-IL" dirty="0"/>
              <a:t>*בנוסף לשלד- </a:t>
            </a:r>
            <a:r>
              <a:rPr lang="he-IL" dirty="0" err="1"/>
              <a:t>הגירסא</a:t>
            </a:r>
            <a:r>
              <a:rPr lang="he-IL" dirty="0"/>
              <a:t> הראשונית כוללת גם סימולציה של קבלת נתונים מהתקן </a:t>
            </a:r>
            <a:r>
              <a:rPr lang="en-US" dirty="0"/>
              <a:t>Tensiometer </a:t>
            </a:r>
            <a:r>
              <a:rPr lang="he-IL" dirty="0"/>
              <a:t> ויצירת ממשק עבורו. שזהו בעצם תהליך ההטמעה.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79EF-75A6-43C3-AEFD-84009CC07802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2238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 1 </a:t>
            </a:r>
            <a:r>
              <a:rPr lang="he-IL" dirty="0"/>
              <a:t> הוא בעצם התקן שיכול להיות כל סוג של התקן.</a:t>
            </a:r>
          </a:p>
          <a:p>
            <a:r>
              <a:rPr lang="he-IL" dirty="0"/>
              <a:t>ההתקן יורש מממשק של מכשיר בשם </a:t>
            </a:r>
            <a:r>
              <a:rPr lang="he-IL" dirty="0" err="1"/>
              <a:t>טנסיומטר</a:t>
            </a:r>
            <a:r>
              <a:rPr lang="he-IL" dirty="0"/>
              <a:t> וכך הפרוטוקול יודע להתממשק </a:t>
            </a:r>
            <a:r>
              <a:rPr lang="he-IL" dirty="0" err="1"/>
              <a:t>איתו</a:t>
            </a:r>
            <a:r>
              <a:rPr lang="he-IL" dirty="0"/>
              <a:t>.</a:t>
            </a:r>
          </a:p>
          <a:p>
            <a:r>
              <a:rPr lang="he-IL" dirty="0"/>
              <a:t>-</a:t>
            </a:r>
            <a:r>
              <a:rPr lang="en-US" dirty="0" err="1"/>
              <a:t>getReady</a:t>
            </a:r>
            <a:r>
              <a:rPr lang="he-IL" dirty="0"/>
              <a:t> היא הפקודה שמפעילה את ההתקן.</a:t>
            </a:r>
          </a:p>
          <a:p>
            <a:r>
              <a:rPr lang="he-IL" dirty="0"/>
              <a:t>-ניתן לראות שהפרוטוקול זיהה שמדובר במכשיר מסוג </a:t>
            </a:r>
            <a:r>
              <a:rPr lang="he-IL" dirty="0" err="1"/>
              <a:t>טנסיומטר</a:t>
            </a:r>
            <a:r>
              <a:rPr lang="he-IL" dirty="0"/>
              <a:t> והוא יודע לשלוף מתוך המכשיר את ההגדרות והנתונים שלו.</a:t>
            </a:r>
          </a:p>
          <a:p>
            <a:r>
              <a:rPr lang="he-IL" dirty="0"/>
              <a:t>-מי שמטמיע את ההתקן צריך רק ליצור ממשק עבורו. תהליך שיהיה פשוט </a:t>
            </a:r>
            <a:r>
              <a:rPr lang="he-IL" dirty="0" err="1"/>
              <a:t>ואינטואטיבי</a:t>
            </a:r>
            <a:r>
              <a:rPr lang="he-IL" dirty="0"/>
              <a:t> </a:t>
            </a:r>
            <a:r>
              <a:rPr lang="he-IL" dirty="0" err="1"/>
              <a:t>בגירסא</a:t>
            </a:r>
            <a:r>
              <a:rPr lang="he-IL" dirty="0"/>
              <a:t> הסופית.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79EF-75A6-43C3-AEFD-84009CC07802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95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פיתוח אלגוריתם- נצטרך לפתח אלגוריתם שידע לזהות מתוך כל הנתונים המתקבלים מהחיישן שמחובר להתקן, אילו נתונים מעניינים אותנו ואילו לא.</a:t>
            </a:r>
          </a:p>
          <a:p>
            <a:r>
              <a:rPr lang="he-IL" dirty="0"/>
              <a:t>חיבור חיישן- כרגע אנחנו עובדים עם נתוני דמה, השלב הבא הוא לחבר התקן </a:t>
            </a:r>
            <a:r>
              <a:rPr lang="he-IL" dirty="0" err="1"/>
              <a:t>אמיתי</a:t>
            </a:r>
            <a:r>
              <a:rPr lang="he-IL" dirty="0"/>
              <a:t> שיתקשר עם הפרוטוקול.</a:t>
            </a:r>
          </a:p>
          <a:p>
            <a:r>
              <a:rPr lang="he-IL" dirty="0"/>
              <a:t>הטמעה- אחרי שזיהינו וקיבלנו בהצלחה את הנתונים מהחיישן נדחוס אותם בעזרת פרוטוקול דחיסה מתאים שכבר קיים בשוק.</a:t>
            </a:r>
          </a:p>
          <a:p>
            <a:endParaRPr lang="he-IL" dirty="0"/>
          </a:p>
          <a:p>
            <a:r>
              <a:rPr lang="he-IL" dirty="0"/>
              <a:t>בשלב הסופי נשלח את כל הנתונים לענן ונעבד אותם שם לשימוש הלקוח.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79EF-75A6-43C3-AEFD-84009CC07802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316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79EF-75A6-43C3-AEFD-84009CC07802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58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*להתקנים</a:t>
            </a:r>
            <a:r>
              <a:rPr lang="he-IL" baseline="0" dirty="0"/>
              <a:t> החכמים יש פוטנציאל גדול אבל הם מוגבלים מהרבה בחינות.</a:t>
            </a:r>
          </a:p>
          <a:p>
            <a:r>
              <a:rPr lang="he-IL" baseline="0" dirty="0"/>
              <a:t>*לא ניתן לבצע בהם פעולות מסובכות מדי.</a:t>
            </a:r>
          </a:p>
          <a:p>
            <a:r>
              <a:rPr lang="he-IL" baseline="0" dirty="0"/>
              <a:t>*לא תמיד נוכל לחבר את ההתקנים למקור חשמלי קבוע והם יאלצו לפעול על סוללה.</a:t>
            </a:r>
          </a:p>
          <a:p>
            <a:r>
              <a:rPr lang="he-IL" baseline="0" dirty="0"/>
              <a:t>*הרוחב פס שלנו תמיד יהיה מוגבל ברמה כלשהי ובמצב שיש לנו מערך של כמה מכשירים כאלה- לפעמים אפילו עשרות. אנחנו עלולים להיות בבעיה.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79EF-75A6-43C3-AEFD-84009CC0780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42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הדחיסה שאנו מדברים עליה, </a:t>
            </a:r>
            <a:r>
              <a:rPr lang="he-IL" baseline="0" dirty="0"/>
              <a:t>היא לא דחיסה במובן הרגיל שלה אלא בעצם צמצום של הנתונים שהתקן מעבד כך שרק המידע הרלוונטי יגיע אל "הלקוח".</a:t>
            </a:r>
          </a:p>
          <a:p>
            <a:endParaRPr lang="he-IL" baseline="0" dirty="0"/>
          </a:p>
          <a:p>
            <a:r>
              <a:rPr lang="he-IL" dirty="0"/>
              <a:t>צמצום מידע גולמי- צמצום של המידע הדרוש</a:t>
            </a:r>
            <a:r>
              <a:rPr lang="he-IL" baseline="0" dirty="0"/>
              <a:t> לעיבוד עוד לפני שאנו מעבדים אותו, צריך לשאול את השאלה האם המידע הזה בכלל מעניין אותי.</a:t>
            </a:r>
          </a:p>
          <a:p>
            <a:r>
              <a:rPr lang="he-IL" dirty="0"/>
              <a:t>עיבוד</a:t>
            </a:r>
            <a:r>
              <a:rPr lang="he-IL" baseline="0" dirty="0"/>
              <a:t> המידע- נעבד את המידע בהתקן ונסדר אותו בצורה שהמשתמש יוכל לעשות בו שימוש.</a:t>
            </a:r>
          </a:p>
          <a:p>
            <a:r>
              <a:rPr lang="he-IL" baseline="0" dirty="0"/>
              <a:t>שליחת המידע לענן- אנחנו מוגבלים בכוחות חישוביים, נרצה להעביר את המידע לענן כדי שיהיה עם זמינות ונגישות גבוהה יותר.</a:t>
            </a:r>
          </a:p>
          <a:p>
            <a:r>
              <a:rPr lang="he-IL" dirty="0" err="1"/>
              <a:t>ג'נרי</a:t>
            </a:r>
            <a:r>
              <a:rPr lang="he-IL" dirty="0"/>
              <a:t>- הפתרון חייב להיות </a:t>
            </a:r>
            <a:r>
              <a:rPr lang="he-IL" dirty="0" err="1"/>
              <a:t>ג'נרי</a:t>
            </a:r>
            <a:r>
              <a:rPr lang="he-IL" dirty="0"/>
              <a:t>. </a:t>
            </a:r>
            <a:r>
              <a:rPr lang="he-IL" dirty="0" err="1"/>
              <a:t>מכייון</a:t>
            </a:r>
            <a:r>
              <a:rPr lang="he-IL" dirty="0"/>
              <a:t> שכל התקן שונה מהאחר ולא נרצה לפתח פרוטוקול דחיסה לכל התקן בעצמו.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79EF-75A6-43C3-AEFD-84009CC0780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11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רק המחשה קטנה של התהליך.</a:t>
            </a:r>
          </a:p>
          <a:p>
            <a:r>
              <a:rPr lang="he-IL" dirty="0"/>
              <a:t>-פה יש מן תרשים זרימה שמתאר בעצם כל מכשיר </a:t>
            </a:r>
            <a:r>
              <a:rPr lang="en-US" dirty="0"/>
              <a:t>IOT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79EF-75A6-43C3-AEFD-84009CC0780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04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פה יש לנו את החיישן, לדוגמא, מד לחות שממוקם באדמה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79EF-75A6-43C3-AEFD-84009CC07802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653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המד</a:t>
            </a:r>
            <a:r>
              <a:rPr lang="he-IL" dirty="0"/>
              <a:t> לחות מחובר להתקן </a:t>
            </a:r>
            <a:r>
              <a:rPr lang="en-US" dirty="0"/>
              <a:t>IoT </a:t>
            </a:r>
            <a:r>
              <a:rPr lang="he-IL" dirty="0"/>
              <a:t>  בעל מעבד משל עצמו.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79EF-75A6-43C3-AEFD-84009CC07802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1712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בתוך הזיכרון של ההתקן מבוצעות כל הפעולות של הפרוטוקול שלנו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79EF-75A6-43C3-AEFD-84009CC07802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881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לאחר העיבוד והדחיסה, הנתונים המצומצמים והדחוסים נשלחים לרשת המקומית ומשם לענן.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79EF-75A6-43C3-AEFD-84009CC07802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430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המצב כרגע הוא שלא קיים פרוטוקול </a:t>
            </a:r>
            <a:r>
              <a:rPr lang="he-IL" dirty="0" err="1"/>
              <a:t>ג'נרי</a:t>
            </a:r>
            <a:r>
              <a:rPr lang="he-IL" dirty="0"/>
              <a:t> שייתמוך במגוון סוגי ההתקנים.</a:t>
            </a:r>
          </a:p>
          <a:p>
            <a:r>
              <a:rPr lang="he-IL" dirty="0"/>
              <a:t>פרוטוקול דחיסה יכול לאפשר הסרה של חלק מהמגבלות שמנעו הטמעה של התקנים כאלה.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79EF-75A6-43C3-AEFD-84009CC07802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899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9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368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4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45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3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4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9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1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8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4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4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1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4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5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2.0/" TargetMode="External"/><Relationship Id="rId4" Type="http://schemas.openxmlformats.org/officeDocument/2006/relationships/hyperlink" Target="http://www.flickr.com/photos/wingedwolf/5471047557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ocw.cs.pub.ro/courses/iot2015/courses/0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ocw.cs.pub.ro/courses/iot2015/courses/0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ocw.cs.pub.ro/courses/iot2015/courses/0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ocw.cs.pub.ro/courses/iot2015/courses/0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ocw.cs.pub.ro/courses/iot2015/courses/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DBE8F5-DC8A-4139-B15A-7C6550536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3" y="3222247"/>
            <a:ext cx="9850307" cy="1280159"/>
          </a:xfrm>
        </p:spPr>
        <p:txBody>
          <a:bodyPr>
            <a:noAutofit/>
          </a:bodyPr>
          <a:lstStyle/>
          <a:p>
            <a:pPr algn="ctr"/>
            <a:r>
              <a:rPr lang="he-IL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פיתוח פרוטוקול דחיסה</a:t>
            </a:r>
            <a:br>
              <a:rPr lang="he-IL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e-IL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להתקני  		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09C4B33E-5416-470A-8233-E74F33D1440D}"/>
              </a:ext>
            </a:extLst>
          </p:cNvPr>
          <p:cNvSpPr txBox="1">
            <a:spLocks/>
          </p:cNvSpPr>
          <p:nvPr/>
        </p:nvSpPr>
        <p:spPr>
          <a:xfrm>
            <a:off x="418594" y="5437331"/>
            <a:ext cx="10519409" cy="12801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400" b="1" dirty="0"/>
              <a:t>מאת:</a:t>
            </a:r>
          </a:p>
          <a:p>
            <a:pPr algn="ctr"/>
            <a:r>
              <a:rPr lang="he-IL" sz="1800" b="1" dirty="0"/>
              <a:t>אורי </a:t>
            </a:r>
            <a:r>
              <a:rPr lang="he-IL" sz="1800" b="1" dirty="0" err="1"/>
              <a:t>חליו</a:t>
            </a:r>
            <a:r>
              <a:rPr lang="he-IL" sz="1800" b="1" dirty="0"/>
              <a:t> ואיתמר גולדשטיין.</a:t>
            </a:r>
          </a:p>
          <a:p>
            <a:pPr algn="ctr"/>
            <a:r>
              <a:rPr lang="he-IL" sz="1800" b="1" dirty="0"/>
              <a:t>מנחה אקדמי- ד"ר גיא לשם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F9E2A0E5-172A-4436-AE55-20749574D578}"/>
              </a:ext>
            </a:extLst>
          </p:cNvPr>
          <p:cNvSpPr txBox="1">
            <a:spLocks/>
          </p:cNvSpPr>
          <p:nvPr/>
        </p:nvSpPr>
        <p:spPr>
          <a:xfrm>
            <a:off x="2559885" y="382463"/>
            <a:ext cx="6236826" cy="128015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6000" b="1" dirty="0">
                <a:solidFill>
                  <a:schemeClr val="accent1"/>
                </a:solidFill>
              </a:rPr>
              <a:t>סקירת דו"ח אלפא: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F69D0B7-FA5E-46A1-A17B-CB61732D56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93"/>
                    </a14:imgEffect>
                    <a14:imgEffect>
                      <a14:saturation sat="79000"/>
                    </a14:imgEffect>
                    <a14:imgEffect>
                      <a14:brightnessContrast bright="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8750" y="3589295"/>
            <a:ext cx="1341042" cy="8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0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AF7294-4064-48D0-8714-6B841F8F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700" y="71808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e-IL" sz="6000" b="1" dirty="0"/>
              <a:t>מטרות </a:t>
            </a:r>
            <a:r>
              <a:rPr lang="he-IL" sz="6000" b="1" dirty="0" err="1"/>
              <a:t>הפרוייקט</a:t>
            </a:r>
            <a:endParaRPr lang="he-IL" sz="60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90C74A-680F-45CE-8F04-C5AD74D9A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33" y="2627824"/>
            <a:ext cx="8596668" cy="3880773"/>
          </a:xfrm>
        </p:spPr>
        <p:txBody>
          <a:bodyPr>
            <a:normAutofit/>
          </a:bodyPr>
          <a:lstStyle/>
          <a:p>
            <a:r>
              <a:rPr lang="he-IL" sz="2400" dirty="0"/>
              <a:t>הרחבת השימוש בתעשייה בהתקני </a:t>
            </a:r>
            <a:r>
              <a:rPr lang="en-US" sz="2400" dirty="0"/>
              <a:t>IoT</a:t>
            </a:r>
            <a:r>
              <a:rPr lang="he-IL" sz="2400" dirty="0"/>
              <a:t>.</a:t>
            </a:r>
          </a:p>
          <a:p>
            <a:r>
              <a:rPr lang="he-IL" sz="2400" dirty="0"/>
              <a:t>הסרת המגבלות יקדמו את השימוש בהתקנים.</a:t>
            </a:r>
          </a:p>
        </p:txBody>
      </p:sp>
    </p:spTree>
    <p:extLst>
      <p:ext uri="{BB962C8B-B14F-4D97-AF65-F5344CB8AC3E}">
        <p14:creationId xmlns:p14="http://schemas.microsoft.com/office/powerpoint/2010/main" val="12712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8A85B1-5ACD-480C-AA69-4FC68B32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939" y="611766"/>
            <a:ext cx="10190615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he-IL" sz="6600" b="1" dirty="0"/>
              <a:t>האתגרים מבחינת</a:t>
            </a:r>
            <a:br>
              <a:rPr lang="he-IL" sz="6600" b="1" dirty="0"/>
            </a:br>
            <a:r>
              <a:rPr lang="he-IL" sz="6600" b="1" dirty="0"/>
              <a:t>הנדסת תוכנה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D5E7C2-91A8-43F7-B439-A51A1C317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505" y="271543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2400" dirty="0"/>
          </a:p>
          <a:p>
            <a:r>
              <a:rPr lang="he-IL" sz="2400" dirty="0"/>
              <a:t>טיפול בנתונים מבלי לדעת את הסוג שלהם</a:t>
            </a:r>
          </a:p>
          <a:p>
            <a:r>
              <a:rPr lang="he-IL" sz="2400" dirty="0"/>
              <a:t>לא ניתן לדעת עם אילו חיישנים אנחנו עובדים</a:t>
            </a:r>
          </a:p>
          <a:p>
            <a:r>
              <a:rPr lang="he-IL" sz="2400" dirty="0"/>
              <a:t>זיהוי המידע הרלוונטי</a:t>
            </a:r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5629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8A85B1-5ACD-480C-AA69-4FC68B32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962" y="766749"/>
            <a:ext cx="10190615" cy="1320800"/>
          </a:xfrm>
        </p:spPr>
        <p:txBody>
          <a:bodyPr>
            <a:normAutofit/>
          </a:bodyPr>
          <a:lstStyle/>
          <a:p>
            <a:pPr algn="ctr"/>
            <a:r>
              <a:rPr lang="he-IL" sz="6600" b="1" dirty="0"/>
              <a:t>איך נפתור את האתגרים?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D5E7C2-91A8-43F7-B439-A51A1C317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464" y="238996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2400" dirty="0"/>
          </a:p>
          <a:p>
            <a:r>
              <a:rPr lang="he-IL" sz="2400" dirty="0"/>
              <a:t>נשמור על קוד מודולארי</a:t>
            </a:r>
          </a:p>
          <a:p>
            <a:r>
              <a:rPr lang="he-IL" sz="2400" dirty="0"/>
              <a:t>נבצע אבסטרקציה לשיטות ונשתמש המון ב"ממשקים".</a:t>
            </a:r>
          </a:p>
          <a:p>
            <a:r>
              <a:rPr lang="he-IL" sz="2400" dirty="0"/>
              <a:t>נבצע הטמעה ראשונית בפריסת ההתקן.</a:t>
            </a:r>
          </a:p>
          <a:p>
            <a:endParaRPr lang="he-IL" sz="2400" dirty="0"/>
          </a:p>
          <a:p>
            <a:endParaRPr lang="he-IL" sz="2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F224715-291F-48B2-A875-7224BCA35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9962" y="2772904"/>
            <a:ext cx="2171269" cy="2171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842C5C-6B61-48D2-ABE7-5A777D4BE4BF}"/>
              </a:ext>
            </a:extLst>
          </p:cNvPr>
          <p:cNvSpPr txBox="1"/>
          <p:nvPr/>
        </p:nvSpPr>
        <p:spPr>
          <a:xfrm>
            <a:off x="0" y="6465432"/>
            <a:ext cx="299085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00" dirty="0">
                <a:hlinkClick r:id="rId4" tooltip="http://www.flickr.com/photos/wingedwolf/5471047557/"/>
              </a:rPr>
              <a:t>תמונה זו</a:t>
            </a:r>
            <a:r>
              <a:rPr lang="he-IL" sz="800" dirty="0"/>
              <a:t> מאת מחבר לא ידוע ניתן </a:t>
            </a:r>
            <a:r>
              <a:rPr lang="he-IL" sz="800" dirty="0" err="1"/>
              <a:t>ברשיון</a:t>
            </a:r>
            <a:r>
              <a:rPr lang="he-IL" sz="800" dirty="0"/>
              <a:t> במסגרת </a:t>
            </a:r>
            <a:r>
              <a:rPr lang="he-IL" sz="800" dirty="0">
                <a:hlinkClick r:id="rId5" tooltip="https://creativecommons.org/licenses/by-nc-nd/2.0/"/>
              </a:rPr>
              <a:t>CC BY-NC-ND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93164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8A85B1-5ACD-480C-AA69-4FC68B32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44" y="503278"/>
            <a:ext cx="10190615" cy="1320800"/>
          </a:xfrm>
        </p:spPr>
        <p:txBody>
          <a:bodyPr>
            <a:normAutofit/>
          </a:bodyPr>
          <a:lstStyle/>
          <a:p>
            <a:pPr algn="ctr"/>
            <a:r>
              <a:rPr lang="he-IL" sz="6600" b="1" dirty="0" err="1"/>
              <a:t>גירסת</a:t>
            </a:r>
            <a:r>
              <a:rPr lang="he-IL" sz="6600" b="1" dirty="0"/>
              <a:t> האלפא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D5E7C2-91A8-43F7-B439-A51A1C317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959" y="229697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2400" dirty="0"/>
          </a:p>
          <a:p>
            <a:r>
              <a:rPr lang="he-IL" sz="2400" dirty="0" err="1"/>
              <a:t>הגירסא</a:t>
            </a:r>
            <a:r>
              <a:rPr lang="he-IL" sz="2400" dirty="0"/>
              <a:t> הראשונית כוללת את השלד המודולרי של הפרוטוקול.</a:t>
            </a:r>
          </a:p>
          <a:p>
            <a:r>
              <a:rPr lang="he-IL" sz="2400" dirty="0"/>
              <a:t>סימולציה של קריאת נתונים והגדרות מהתקן </a:t>
            </a:r>
            <a:r>
              <a:rPr lang="en-US" sz="2400" dirty="0"/>
              <a:t>Tensiometer</a:t>
            </a:r>
            <a:r>
              <a:rPr lang="he-IL" sz="2400" dirty="0"/>
              <a:t> (מד לחות)</a:t>
            </a:r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03943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8A85B1-5ACD-480C-AA69-4FC68B32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07" y="270804"/>
            <a:ext cx="10190615" cy="1320800"/>
          </a:xfrm>
        </p:spPr>
        <p:txBody>
          <a:bodyPr>
            <a:normAutofit/>
          </a:bodyPr>
          <a:lstStyle/>
          <a:p>
            <a:pPr algn="ctr"/>
            <a:r>
              <a:rPr lang="he-IL" sz="6600" b="1" dirty="0" err="1"/>
              <a:t>גירסת</a:t>
            </a:r>
            <a:r>
              <a:rPr lang="he-IL" sz="6600" b="1" dirty="0"/>
              <a:t> האלפא</a:t>
            </a: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079F8DA9-30B5-4C97-992B-AA4385398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3143" y="1591604"/>
            <a:ext cx="5093299" cy="4681720"/>
          </a:xfr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4744DCA5-7629-47F1-8CDA-0564106E6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6" y="1591604"/>
            <a:ext cx="5411638" cy="61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5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8A85B1-5ACD-480C-AA69-4FC68B32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44" y="503278"/>
            <a:ext cx="10190615" cy="1320800"/>
          </a:xfrm>
        </p:spPr>
        <p:txBody>
          <a:bodyPr>
            <a:normAutofit/>
          </a:bodyPr>
          <a:lstStyle/>
          <a:p>
            <a:pPr algn="ctr"/>
            <a:r>
              <a:rPr lang="he-IL" sz="6600" b="1" dirty="0"/>
              <a:t>השלבים הבאים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D5E7C2-91A8-43F7-B439-A51A1C317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464" y="238996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2400" dirty="0"/>
          </a:p>
          <a:p>
            <a:r>
              <a:rPr lang="he-IL" sz="2400" dirty="0"/>
              <a:t>פיתוח אלגוריתם שיזהה האם הנתונים רלוונטיים.</a:t>
            </a:r>
          </a:p>
          <a:p>
            <a:r>
              <a:rPr lang="he-IL" sz="2400" dirty="0"/>
              <a:t>חיבור חיישן כלשהו להתקן </a:t>
            </a:r>
            <a:r>
              <a:rPr lang="he-IL" sz="2400" dirty="0" err="1"/>
              <a:t>אמיתי</a:t>
            </a:r>
            <a:r>
              <a:rPr lang="he-IL" sz="2400" dirty="0"/>
              <a:t> וקבלת הנתונים ממנו.</a:t>
            </a:r>
          </a:p>
          <a:p>
            <a:r>
              <a:rPr lang="he-IL" sz="2400" dirty="0"/>
              <a:t>הטמעה של פרוטוקולי דחיסה קיימים אל תוך הפרוטוקול.</a:t>
            </a:r>
          </a:p>
        </p:txBody>
      </p:sp>
    </p:spTree>
    <p:extLst>
      <p:ext uri="{BB962C8B-B14F-4D97-AF65-F5344CB8AC3E}">
        <p14:creationId xmlns:p14="http://schemas.microsoft.com/office/powerpoint/2010/main" val="160485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8A85B1-5ACD-480C-AA69-4FC68B32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225" y="1774801"/>
            <a:ext cx="9803867" cy="2658377"/>
          </a:xfrm>
        </p:spPr>
        <p:txBody>
          <a:bodyPr>
            <a:normAutofit/>
          </a:bodyPr>
          <a:lstStyle/>
          <a:p>
            <a:pPr algn="ctr"/>
            <a:r>
              <a:rPr lang="he-IL" sz="13800" b="1" dirty="0"/>
              <a:t>תודה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BEB67AA-1EE0-40F0-8836-84161A1F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42" y="1270024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F71FBA-9A2E-492A-935B-A99557D1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285" y="479686"/>
            <a:ext cx="1766251" cy="1478570"/>
          </a:xfrm>
        </p:spPr>
        <p:txBody>
          <a:bodyPr>
            <a:normAutofit/>
          </a:bodyPr>
          <a:lstStyle/>
          <a:p>
            <a:r>
              <a:rPr lang="he-IL" sz="6600" b="1" dirty="0"/>
              <a:t>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73CF4A-527B-49F6-8BBC-EBDFAC6E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220" y="216058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he-IL" sz="3200" dirty="0"/>
              <a:t> התקני </a:t>
            </a:r>
            <a:r>
              <a:rPr lang="en-US" sz="3200" dirty="0"/>
              <a:t>IoT</a:t>
            </a:r>
            <a:r>
              <a:rPr lang="he-IL" sz="3200" dirty="0"/>
              <a:t> הם מחשבים זעירים בעלי יכולת עיבוד עצמי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e-IL" sz="3200" dirty="0"/>
              <a:t> מאפשרים למכשירים "טיפשים" להפוך לחכמים.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e-IL" sz="3200" dirty="0"/>
              <a:t> בעלי פוטנציאל לייעול וחיסכון במשימות שונות.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e-IL" sz="3200" dirty="0"/>
              <a:t> נמצאים כבר היום בשימוש רחב.</a:t>
            </a:r>
          </a:p>
        </p:txBody>
      </p:sp>
    </p:spTree>
    <p:extLst>
      <p:ext uri="{BB962C8B-B14F-4D97-AF65-F5344CB8AC3E}">
        <p14:creationId xmlns:p14="http://schemas.microsoft.com/office/powerpoint/2010/main" val="138919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140CEB-451F-43EA-9E9C-8C966454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99" y="50941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e-IL" sz="6000" b="1" dirty="0"/>
              <a:t>המוטיבציה לפרויקט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6D7D25-687D-4BBD-8359-145E207FE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212" y="2920755"/>
            <a:ext cx="1652240" cy="718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3600" dirty="0">
                <a:solidFill>
                  <a:schemeClr val="tx1"/>
                </a:solidFill>
              </a:rPr>
              <a:t>מגבלות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49CACBF-0327-46CA-8B71-62097E237B5C}"/>
              </a:ext>
            </a:extLst>
          </p:cNvPr>
          <p:cNvSpPr/>
          <p:nvPr/>
        </p:nvSpPr>
        <p:spPr>
          <a:xfrm>
            <a:off x="8490857" y="2978331"/>
            <a:ext cx="2753683" cy="109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000" dirty="0"/>
              <a:t>כוח חישובי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413A0219-E656-4B71-A2EF-10AE1313EF79}"/>
              </a:ext>
            </a:extLst>
          </p:cNvPr>
          <p:cNvSpPr/>
          <p:nvPr/>
        </p:nvSpPr>
        <p:spPr>
          <a:xfrm>
            <a:off x="929511" y="2939209"/>
            <a:ext cx="2788317" cy="92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400" dirty="0"/>
              <a:t>רוחב פס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907661DB-FAA2-4138-A2B3-F3BEDB07DC70}"/>
              </a:ext>
            </a:extLst>
          </p:cNvPr>
          <p:cNvSpPr/>
          <p:nvPr/>
        </p:nvSpPr>
        <p:spPr>
          <a:xfrm>
            <a:off x="3984173" y="5291037"/>
            <a:ext cx="4206240" cy="1018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400" dirty="0"/>
              <a:t>אספקה חשמלית</a:t>
            </a:r>
          </a:p>
        </p:txBody>
      </p:sp>
      <p:sp>
        <p:nvSpPr>
          <p:cNvPr id="7" name="חץ: מעגלי 6">
            <a:extLst>
              <a:ext uri="{FF2B5EF4-FFF2-40B4-BE49-F238E27FC236}">
                <a16:creationId xmlns:a16="http://schemas.microsoft.com/office/drawing/2014/main" id="{184D0876-EC84-4A46-97B7-AFEEFEA2254C}"/>
              </a:ext>
            </a:extLst>
          </p:cNvPr>
          <p:cNvSpPr/>
          <p:nvPr/>
        </p:nvSpPr>
        <p:spPr>
          <a:xfrm>
            <a:off x="4455997" y="1878831"/>
            <a:ext cx="3232321" cy="258109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חץ: מעגלי 7">
            <a:extLst>
              <a:ext uri="{FF2B5EF4-FFF2-40B4-BE49-F238E27FC236}">
                <a16:creationId xmlns:a16="http://schemas.microsoft.com/office/drawing/2014/main" id="{703A4F93-A9F1-4412-A189-05F8175E13C0}"/>
              </a:ext>
            </a:extLst>
          </p:cNvPr>
          <p:cNvSpPr/>
          <p:nvPr/>
        </p:nvSpPr>
        <p:spPr>
          <a:xfrm rot="10994890">
            <a:off x="4526584" y="2221393"/>
            <a:ext cx="3158984" cy="258109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8A85B1-5ACD-480C-AA69-4FC68B32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476" y="2032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e-IL" sz="6600" b="1" dirty="0"/>
              <a:t>הפתרון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D5E7C2-91A8-43F7-B439-A51A1C317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522" y="228409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2400" dirty="0"/>
          </a:p>
          <a:p>
            <a:r>
              <a:rPr lang="he-IL" sz="2400" dirty="0"/>
              <a:t>צמצום המידע הגולמי</a:t>
            </a:r>
          </a:p>
          <a:p>
            <a:r>
              <a:rPr lang="he-IL" sz="2400" dirty="0"/>
              <a:t>עיבוד המידע והכנסתו לתצורה שהלקוח יוכל לעשות בה שימוש</a:t>
            </a:r>
          </a:p>
          <a:p>
            <a:r>
              <a:rPr lang="he-IL" sz="2400" dirty="0"/>
              <a:t>שליחת המידע לענן</a:t>
            </a:r>
          </a:p>
          <a:p>
            <a:r>
              <a:rPr lang="he-IL" sz="2400" dirty="0"/>
              <a:t>הפתרון חייב להיות </a:t>
            </a:r>
            <a:r>
              <a:rPr lang="he-IL" sz="2400" dirty="0" err="1"/>
              <a:t>ג'נרי</a:t>
            </a:r>
            <a:r>
              <a:rPr lang="he-IL" sz="2400" dirty="0"/>
              <a:t> </a:t>
            </a:r>
          </a:p>
          <a:p>
            <a:endParaRPr lang="he-IL" sz="2400" dirty="0"/>
          </a:p>
          <a:p>
            <a:endParaRPr lang="he-IL" sz="24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0C7A040C-2148-467F-BF65-1FD8EA1D7AF5}"/>
              </a:ext>
            </a:extLst>
          </p:cNvPr>
          <p:cNvSpPr txBox="1">
            <a:spLocks/>
          </p:cNvSpPr>
          <p:nvPr/>
        </p:nvSpPr>
        <p:spPr>
          <a:xfrm>
            <a:off x="1330476" y="143662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"דחיסת" נתונים </a:t>
            </a:r>
            <a:r>
              <a:rPr lang="he-IL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ג'נרית</a:t>
            </a:r>
            <a:endParaRPr lang="he-IL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6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8A85B1-5ACD-480C-AA69-4FC68B32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971" y="1050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e-IL" sz="6600" b="1" dirty="0"/>
              <a:t>הפתרון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7322D42-F147-467D-A3B2-8E21508BB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10008" y="203200"/>
            <a:ext cx="8264138" cy="6394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10F37-472E-4B73-8B19-EF4C8BB8BE63}"/>
              </a:ext>
            </a:extLst>
          </p:cNvPr>
          <p:cNvSpPr txBox="1"/>
          <p:nvPr/>
        </p:nvSpPr>
        <p:spPr>
          <a:xfrm>
            <a:off x="177053" y="6481976"/>
            <a:ext cx="6503894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>
                <a:hlinkClick r:id="rId4" tooltip="http://ocw.cs.pub.ro/courses/iot2015/courses/01"/>
              </a:rPr>
              <a:t>תמונה זו</a:t>
            </a:r>
            <a:r>
              <a:rPr lang="he-IL" sz="900" dirty="0"/>
              <a:t> מאת מחבר לא ידוע ניתן </a:t>
            </a:r>
            <a:r>
              <a:rPr lang="he-IL" sz="900" dirty="0" err="1"/>
              <a:t>ברשיון</a:t>
            </a:r>
            <a:r>
              <a:rPr lang="he-IL" sz="900" dirty="0"/>
              <a:t> במסגרת </a:t>
            </a:r>
            <a:r>
              <a:rPr lang="he-IL" sz="900" dirty="0">
                <a:hlinkClick r:id="rId5" tooltip="https://creativecommons.org/licenses/by-sa/3.0/"/>
              </a:rPr>
              <a:t>CC BY-SA</a:t>
            </a:r>
            <a:endParaRPr lang="he-IL" sz="900" dirty="0"/>
          </a:p>
        </p:txBody>
      </p:sp>
    </p:spTree>
    <p:extLst>
      <p:ext uri="{BB962C8B-B14F-4D97-AF65-F5344CB8AC3E}">
        <p14:creationId xmlns:p14="http://schemas.microsoft.com/office/powerpoint/2010/main" val="80203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8A85B1-5ACD-480C-AA69-4FC68B32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971" y="1050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e-IL" sz="6600" b="1" dirty="0"/>
              <a:t>הפתרון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7322D42-F147-467D-A3B2-8E21508BB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65906" y="105004"/>
            <a:ext cx="10815029" cy="6394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10F37-472E-4B73-8B19-EF4C8BB8BE63}"/>
              </a:ext>
            </a:extLst>
          </p:cNvPr>
          <p:cNvSpPr txBox="1"/>
          <p:nvPr/>
        </p:nvSpPr>
        <p:spPr>
          <a:xfrm>
            <a:off x="177053" y="6481976"/>
            <a:ext cx="6503894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>
                <a:hlinkClick r:id="rId4" tooltip="http://ocw.cs.pub.ro/courses/iot2015/courses/01"/>
              </a:rPr>
              <a:t>תמונה זו</a:t>
            </a:r>
            <a:r>
              <a:rPr lang="he-IL" sz="900" dirty="0"/>
              <a:t> מאת מחבר לא ידוע ניתן </a:t>
            </a:r>
            <a:r>
              <a:rPr lang="he-IL" sz="900" dirty="0" err="1"/>
              <a:t>ברשיון</a:t>
            </a:r>
            <a:r>
              <a:rPr lang="he-IL" sz="900" dirty="0"/>
              <a:t> במסגרת </a:t>
            </a:r>
            <a:r>
              <a:rPr lang="he-IL" sz="900" dirty="0">
                <a:hlinkClick r:id="rId5" tooltip="https://creativecommons.org/licenses/by-sa/3.0/"/>
              </a:rPr>
              <a:t>CC BY-SA</a:t>
            </a:r>
            <a:endParaRPr lang="he-IL" sz="900" dirty="0"/>
          </a:p>
        </p:txBody>
      </p:sp>
      <p:sp>
        <p:nvSpPr>
          <p:cNvPr id="4" name="חץ: ימינה 3">
            <a:extLst>
              <a:ext uri="{FF2B5EF4-FFF2-40B4-BE49-F238E27FC236}">
                <a16:creationId xmlns:a16="http://schemas.microsoft.com/office/drawing/2014/main" id="{6B34388A-8517-41E1-8203-2100F905CAE1}"/>
              </a:ext>
            </a:extLst>
          </p:cNvPr>
          <p:cNvSpPr/>
          <p:nvPr/>
        </p:nvSpPr>
        <p:spPr>
          <a:xfrm rot="2468742">
            <a:off x="2467273" y="5061712"/>
            <a:ext cx="1105195" cy="518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82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8A85B1-5ACD-480C-AA69-4FC68B32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971" y="1050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e-IL" sz="6600" b="1" dirty="0"/>
              <a:t>הפתרון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7322D42-F147-467D-A3B2-8E21508BB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65906" y="105004"/>
            <a:ext cx="10815029" cy="6394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10F37-472E-4B73-8B19-EF4C8BB8BE63}"/>
              </a:ext>
            </a:extLst>
          </p:cNvPr>
          <p:cNvSpPr txBox="1"/>
          <p:nvPr/>
        </p:nvSpPr>
        <p:spPr>
          <a:xfrm>
            <a:off x="177053" y="6481976"/>
            <a:ext cx="6503894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>
                <a:hlinkClick r:id="rId4" tooltip="http://ocw.cs.pub.ro/courses/iot2015/courses/01"/>
              </a:rPr>
              <a:t>תמונה זו</a:t>
            </a:r>
            <a:r>
              <a:rPr lang="he-IL" sz="900" dirty="0"/>
              <a:t> מאת מחבר לא ידוע ניתן </a:t>
            </a:r>
            <a:r>
              <a:rPr lang="he-IL" sz="900" dirty="0" err="1"/>
              <a:t>ברשיון</a:t>
            </a:r>
            <a:r>
              <a:rPr lang="he-IL" sz="900" dirty="0"/>
              <a:t> במסגרת </a:t>
            </a:r>
            <a:r>
              <a:rPr lang="he-IL" sz="900" dirty="0">
                <a:hlinkClick r:id="rId5" tooltip="https://creativecommons.org/licenses/by-sa/3.0/"/>
              </a:rPr>
              <a:t>CC BY-SA</a:t>
            </a:r>
            <a:endParaRPr lang="he-IL" sz="900" dirty="0"/>
          </a:p>
        </p:txBody>
      </p:sp>
      <p:sp>
        <p:nvSpPr>
          <p:cNvPr id="4" name="חץ: ימינה 3">
            <a:extLst>
              <a:ext uri="{FF2B5EF4-FFF2-40B4-BE49-F238E27FC236}">
                <a16:creationId xmlns:a16="http://schemas.microsoft.com/office/drawing/2014/main" id="{6B34388A-8517-41E1-8203-2100F905CAE1}"/>
              </a:ext>
            </a:extLst>
          </p:cNvPr>
          <p:cNvSpPr/>
          <p:nvPr/>
        </p:nvSpPr>
        <p:spPr>
          <a:xfrm rot="2468742">
            <a:off x="4652534" y="4410785"/>
            <a:ext cx="1105195" cy="518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798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8A85B1-5ACD-480C-AA69-4FC68B32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971" y="1050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e-IL" sz="6600" b="1" dirty="0"/>
              <a:t>הפתרון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7322D42-F147-467D-A3B2-8E21508BB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65906" y="105004"/>
            <a:ext cx="10815029" cy="6394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10F37-472E-4B73-8B19-EF4C8BB8BE63}"/>
              </a:ext>
            </a:extLst>
          </p:cNvPr>
          <p:cNvSpPr txBox="1"/>
          <p:nvPr/>
        </p:nvSpPr>
        <p:spPr>
          <a:xfrm>
            <a:off x="177053" y="6481976"/>
            <a:ext cx="6503894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>
                <a:hlinkClick r:id="rId4" tooltip="http://ocw.cs.pub.ro/courses/iot2015/courses/01"/>
              </a:rPr>
              <a:t>תמונה זו</a:t>
            </a:r>
            <a:r>
              <a:rPr lang="he-IL" sz="900" dirty="0"/>
              <a:t> מאת מחבר לא ידוע ניתן </a:t>
            </a:r>
            <a:r>
              <a:rPr lang="he-IL" sz="900" dirty="0" err="1"/>
              <a:t>ברשיון</a:t>
            </a:r>
            <a:r>
              <a:rPr lang="he-IL" sz="900" dirty="0"/>
              <a:t> במסגרת </a:t>
            </a:r>
            <a:r>
              <a:rPr lang="he-IL" sz="900" dirty="0">
                <a:hlinkClick r:id="rId5" tooltip="https://creativecommons.org/licenses/by-sa/3.0/"/>
              </a:rPr>
              <a:t>CC BY-SA</a:t>
            </a:r>
            <a:endParaRPr lang="he-IL" sz="900" dirty="0"/>
          </a:p>
        </p:txBody>
      </p:sp>
      <p:sp>
        <p:nvSpPr>
          <p:cNvPr id="4" name="חץ: ימינה 3">
            <a:extLst>
              <a:ext uri="{FF2B5EF4-FFF2-40B4-BE49-F238E27FC236}">
                <a16:creationId xmlns:a16="http://schemas.microsoft.com/office/drawing/2014/main" id="{6B34388A-8517-41E1-8203-2100F905CAE1}"/>
              </a:ext>
            </a:extLst>
          </p:cNvPr>
          <p:cNvSpPr/>
          <p:nvPr/>
        </p:nvSpPr>
        <p:spPr>
          <a:xfrm rot="1052949">
            <a:off x="5523358" y="3951415"/>
            <a:ext cx="1105195" cy="518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F5D0C019-8914-40D9-AA7D-0B366C881E7B}"/>
              </a:ext>
            </a:extLst>
          </p:cNvPr>
          <p:cNvSpPr/>
          <p:nvPr/>
        </p:nvSpPr>
        <p:spPr>
          <a:xfrm>
            <a:off x="6828180" y="4210473"/>
            <a:ext cx="883403" cy="82141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37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8A85B1-5ACD-480C-AA69-4FC68B32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971" y="1050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e-IL" sz="6600" b="1" dirty="0"/>
              <a:t>הפתרון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7322D42-F147-467D-A3B2-8E21508BB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65906" y="105004"/>
            <a:ext cx="10815029" cy="6394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10F37-472E-4B73-8B19-EF4C8BB8BE63}"/>
              </a:ext>
            </a:extLst>
          </p:cNvPr>
          <p:cNvSpPr txBox="1"/>
          <p:nvPr/>
        </p:nvSpPr>
        <p:spPr>
          <a:xfrm>
            <a:off x="177053" y="6481976"/>
            <a:ext cx="6503894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>
                <a:hlinkClick r:id="rId4" tooltip="http://ocw.cs.pub.ro/courses/iot2015/courses/01"/>
              </a:rPr>
              <a:t>תמונה זו</a:t>
            </a:r>
            <a:r>
              <a:rPr lang="he-IL" sz="900" dirty="0"/>
              <a:t> מאת מחבר לא ידוע ניתן </a:t>
            </a:r>
            <a:r>
              <a:rPr lang="he-IL" sz="900" dirty="0" err="1"/>
              <a:t>ברשיון</a:t>
            </a:r>
            <a:r>
              <a:rPr lang="he-IL" sz="900" dirty="0"/>
              <a:t> במסגרת </a:t>
            </a:r>
            <a:r>
              <a:rPr lang="he-IL" sz="900" dirty="0">
                <a:hlinkClick r:id="rId5" tooltip="https://creativecommons.org/licenses/by-sa/3.0/"/>
              </a:rPr>
              <a:t>CC BY-SA</a:t>
            </a:r>
            <a:endParaRPr lang="he-IL" sz="900" dirty="0"/>
          </a:p>
        </p:txBody>
      </p:sp>
      <p:sp>
        <p:nvSpPr>
          <p:cNvPr id="4" name="חץ: ימינה 3">
            <a:extLst>
              <a:ext uri="{FF2B5EF4-FFF2-40B4-BE49-F238E27FC236}">
                <a16:creationId xmlns:a16="http://schemas.microsoft.com/office/drawing/2014/main" id="{6B34388A-8517-41E1-8203-2100F905CAE1}"/>
              </a:ext>
            </a:extLst>
          </p:cNvPr>
          <p:cNvSpPr/>
          <p:nvPr/>
        </p:nvSpPr>
        <p:spPr>
          <a:xfrm rot="633122">
            <a:off x="6019304" y="3281209"/>
            <a:ext cx="1105195" cy="518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4186437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</TotalTime>
  <Words>954</Words>
  <Application>Microsoft Office PowerPoint</Application>
  <PresentationFormat>מסך רחב</PresentationFormat>
  <Paragraphs>119</Paragraphs>
  <Slides>16</Slides>
  <Notes>15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3" baseType="lpstr">
      <vt:lpstr>Arial</vt:lpstr>
      <vt:lpstr>Calibri</vt:lpstr>
      <vt:lpstr>Gisha</vt:lpstr>
      <vt:lpstr>Trebuchet MS</vt:lpstr>
      <vt:lpstr>Wingdings</vt:lpstr>
      <vt:lpstr>Wingdings 3</vt:lpstr>
      <vt:lpstr>פיאה</vt:lpstr>
      <vt:lpstr>פיתוח פרוטוקול דחיסה להתקני    </vt:lpstr>
      <vt:lpstr>רקע</vt:lpstr>
      <vt:lpstr>המוטיבציה לפרויקט</vt:lpstr>
      <vt:lpstr>הפתרון</vt:lpstr>
      <vt:lpstr>הפתרון</vt:lpstr>
      <vt:lpstr>הפתרון</vt:lpstr>
      <vt:lpstr>הפתרון</vt:lpstr>
      <vt:lpstr>הפתרון</vt:lpstr>
      <vt:lpstr>הפתרון</vt:lpstr>
      <vt:lpstr>מטרות הפרוייקט</vt:lpstr>
      <vt:lpstr>האתגרים מבחינת הנדסת תוכנה</vt:lpstr>
      <vt:lpstr>איך נפתור את האתגרים?</vt:lpstr>
      <vt:lpstr>גירסת האלפא</vt:lpstr>
      <vt:lpstr>גירסת האלפא</vt:lpstr>
      <vt:lpstr>השלבים הבאים</vt:lpstr>
      <vt:lpstr>תודה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פיתוח פרוטוקול דחיסה להתקני IOT</dc:title>
  <dc:creator>itamar Goldstein</dc:creator>
  <cp:lastModifiedBy>itamar Goldstein</cp:lastModifiedBy>
  <cp:revision>33</cp:revision>
  <dcterms:created xsi:type="dcterms:W3CDTF">2018-02-01T13:00:21Z</dcterms:created>
  <dcterms:modified xsi:type="dcterms:W3CDTF">2018-02-01T18:12:41Z</dcterms:modified>
</cp:coreProperties>
</file>