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33" d="100"/>
          <a:sy n="33" d="100"/>
        </p:scale>
        <p:origin x="-88" y="-8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F6E3-4B42-0E44-9EFA-40FC2EA8CDC2}" type="datetimeFigureOut">
              <a:rPr lang="en-US" smtClean="0"/>
              <a:pPr/>
              <a:t>7/2/13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BEE1-4F0E-8643-AA5E-373E13FB3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F6E3-4B42-0E44-9EFA-40FC2EA8CDC2}" type="datetimeFigureOut">
              <a:rPr lang="en-US" smtClean="0"/>
              <a:pPr/>
              <a:t>7/2/13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BEE1-4F0E-8643-AA5E-373E13FB3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F6E3-4B42-0E44-9EFA-40FC2EA8CDC2}" type="datetimeFigureOut">
              <a:rPr lang="en-US" smtClean="0"/>
              <a:pPr/>
              <a:t>7/2/13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BEE1-4F0E-8643-AA5E-373E13FB3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F6E3-4B42-0E44-9EFA-40FC2EA8CDC2}" type="datetimeFigureOut">
              <a:rPr lang="en-US" smtClean="0"/>
              <a:pPr/>
              <a:t>7/2/13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BEE1-4F0E-8643-AA5E-373E13FB3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F6E3-4B42-0E44-9EFA-40FC2EA8CDC2}" type="datetimeFigureOut">
              <a:rPr lang="en-US" smtClean="0"/>
              <a:pPr/>
              <a:t>7/2/13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BEE1-4F0E-8643-AA5E-373E13FB3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F6E3-4B42-0E44-9EFA-40FC2EA8CDC2}" type="datetimeFigureOut">
              <a:rPr lang="en-US" smtClean="0"/>
              <a:pPr/>
              <a:t>7/2/13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BEE1-4F0E-8643-AA5E-373E13FB3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F6E3-4B42-0E44-9EFA-40FC2EA8CDC2}" type="datetimeFigureOut">
              <a:rPr lang="en-US" smtClean="0"/>
              <a:pPr/>
              <a:t>7/2/13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BEE1-4F0E-8643-AA5E-373E13FB3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F6E3-4B42-0E44-9EFA-40FC2EA8CDC2}" type="datetimeFigureOut">
              <a:rPr lang="en-US" smtClean="0"/>
              <a:pPr/>
              <a:t>7/2/13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BEE1-4F0E-8643-AA5E-373E13FB3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F6E3-4B42-0E44-9EFA-40FC2EA8CDC2}" type="datetimeFigureOut">
              <a:rPr lang="en-US" smtClean="0"/>
              <a:pPr/>
              <a:t>7/2/13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BEE1-4F0E-8643-AA5E-373E13FB3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F6E3-4B42-0E44-9EFA-40FC2EA8CDC2}" type="datetimeFigureOut">
              <a:rPr lang="en-US" smtClean="0"/>
              <a:pPr/>
              <a:t>7/2/13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BEE1-4F0E-8643-AA5E-373E13FB3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F6E3-4B42-0E44-9EFA-40FC2EA8CDC2}" type="datetimeFigureOut">
              <a:rPr lang="en-US" smtClean="0"/>
              <a:pPr/>
              <a:t>7/2/13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BEE1-4F0E-8643-AA5E-373E13FB3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DF6E3-4B42-0E44-9EFA-40FC2EA8CDC2}" type="datetimeFigureOut">
              <a:rPr lang="en-US" smtClean="0"/>
              <a:pPr/>
              <a:t>7/2/13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CBEE1-4F0E-8643-AA5E-373E13FB3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6" Type="http://schemas.openxmlformats.org/officeDocument/2006/relationships/image" Target="../media/image45.pdf"/><Relationship Id="rId47" Type="http://schemas.openxmlformats.org/officeDocument/2006/relationships/image" Target="../media/image46.png"/><Relationship Id="rId48" Type="http://schemas.openxmlformats.org/officeDocument/2006/relationships/image" Target="../media/image47.pdf"/><Relationship Id="rId49" Type="http://schemas.openxmlformats.org/officeDocument/2006/relationships/image" Target="../media/image48.png"/><Relationship Id="rId20" Type="http://schemas.openxmlformats.org/officeDocument/2006/relationships/image" Target="../media/image19.png"/><Relationship Id="rId21" Type="http://schemas.openxmlformats.org/officeDocument/2006/relationships/image" Target="../media/image20.pdf"/><Relationship Id="rId22" Type="http://schemas.openxmlformats.org/officeDocument/2006/relationships/image" Target="../media/image21.png"/><Relationship Id="rId23" Type="http://schemas.openxmlformats.org/officeDocument/2006/relationships/image" Target="../media/image22.pdf"/><Relationship Id="rId24" Type="http://schemas.openxmlformats.org/officeDocument/2006/relationships/image" Target="../media/image23.png"/><Relationship Id="rId25" Type="http://schemas.openxmlformats.org/officeDocument/2006/relationships/image" Target="../media/image24.pdf"/><Relationship Id="rId26" Type="http://schemas.openxmlformats.org/officeDocument/2006/relationships/image" Target="../media/image25.png"/><Relationship Id="rId27" Type="http://schemas.openxmlformats.org/officeDocument/2006/relationships/image" Target="../media/image26.pdf"/><Relationship Id="rId28" Type="http://schemas.openxmlformats.org/officeDocument/2006/relationships/image" Target="../media/image27.png"/><Relationship Id="rId29" Type="http://schemas.openxmlformats.org/officeDocument/2006/relationships/image" Target="../media/image28.pdf"/><Relationship Id="rId50" Type="http://schemas.openxmlformats.org/officeDocument/2006/relationships/image" Target="../media/image49.pdf"/><Relationship Id="rId51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df"/><Relationship Id="rId4" Type="http://schemas.openxmlformats.org/officeDocument/2006/relationships/image" Target="../media/image3.png"/><Relationship Id="rId5" Type="http://schemas.openxmlformats.org/officeDocument/2006/relationships/image" Target="../media/image4.pdf"/><Relationship Id="rId30" Type="http://schemas.openxmlformats.org/officeDocument/2006/relationships/image" Target="../media/image29.png"/><Relationship Id="rId31" Type="http://schemas.openxmlformats.org/officeDocument/2006/relationships/image" Target="../media/image30.pdf"/><Relationship Id="rId32" Type="http://schemas.openxmlformats.org/officeDocument/2006/relationships/image" Target="../media/image31.png"/><Relationship Id="rId9" Type="http://schemas.openxmlformats.org/officeDocument/2006/relationships/image" Target="../media/image8.pdf"/><Relationship Id="rId6" Type="http://schemas.openxmlformats.org/officeDocument/2006/relationships/image" Target="../media/image5.png"/><Relationship Id="rId7" Type="http://schemas.openxmlformats.org/officeDocument/2006/relationships/image" Target="../media/image6.pdf"/><Relationship Id="rId8" Type="http://schemas.openxmlformats.org/officeDocument/2006/relationships/image" Target="../media/image7.png"/><Relationship Id="rId33" Type="http://schemas.openxmlformats.org/officeDocument/2006/relationships/image" Target="../media/image32.pdf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df"/><Relationship Id="rId10" Type="http://schemas.openxmlformats.org/officeDocument/2006/relationships/image" Target="../media/image9.png"/><Relationship Id="rId11" Type="http://schemas.openxmlformats.org/officeDocument/2006/relationships/image" Target="../media/image10.pdf"/><Relationship Id="rId12" Type="http://schemas.openxmlformats.org/officeDocument/2006/relationships/image" Target="../media/image11.png"/><Relationship Id="rId13" Type="http://schemas.openxmlformats.org/officeDocument/2006/relationships/image" Target="../media/image12.pdf"/><Relationship Id="rId14" Type="http://schemas.openxmlformats.org/officeDocument/2006/relationships/image" Target="../media/image13.png"/><Relationship Id="rId15" Type="http://schemas.openxmlformats.org/officeDocument/2006/relationships/image" Target="../media/image14.pdf"/><Relationship Id="rId16" Type="http://schemas.openxmlformats.org/officeDocument/2006/relationships/image" Target="../media/image15.png"/><Relationship Id="rId17" Type="http://schemas.openxmlformats.org/officeDocument/2006/relationships/image" Target="../media/image16.pdf"/><Relationship Id="rId18" Type="http://schemas.openxmlformats.org/officeDocument/2006/relationships/image" Target="../media/image17.png"/><Relationship Id="rId19" Type="http://schemas.openxmlformats.org/officeDocument/2006/relationships/image" Target="../media/image18.pdf"/><Relationship Id="rId37" Type="http://schemas.openxmlformats.org/officeDocument/2006/relationships/image" Target="../media/image36.png"/><Relationship Id="rId38" Type="http://schemas.openxmlformats.org/officeDocument/2006/relationships/image" Target="../media/image37.pdf"/><Relationship Id="rId39" Type="http://schemas.openxmlformats.org/officeDocument/2006/relationships/image" Target="../media/image38.png"/><Relationship Id="rId40" Type="http://schemas.openxmlformats.org/officeDocument/2006/relationships/image" Target="../media/image39.pdf"/><Relationship Id="rId41" Type="http://schemas.openxmlformats.org/officeDocument/2006/relationships/image" Target="../media/image40.png"/><Relationship Id="rId42" Type="http://schemas.openxmlformats.org/officeDocument/2006/relationships/image" Target="../media/image41.pdf"/><Relationship Id="rId43" Type="http://schemas.openxmlformats.org/officeDocument/2006/relationships/image" Target="../media/image42.png"/><Relationship Id="rId44" Type="http://schemas.openxmlformats.org/officeDocument/2006/relationships/image" Target="../media/image43.pdf"/><Relationship Id="rId45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14400" y="936358"/>
            <a:ext cx="42062400" cy="5428285"/>
          </a:xfrm>
          <a:prstGeom prst="round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662086"/>
            <a:ext cx="438912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0" b="1" dirty="0" smtClean="0">
                <a:solidFill>
                  <a:schemeClr val="bg1"/>
                </a:solidFill>
                <a:latin typeface="Calibri"/>
                <a:cs typeface="Calibri"/>
              </a:rPr>
              <a:t>Microwave absorption by a </a:t>
            </a:r>
            <a:r>
              <a:rPr lang="en-US" sz="8500" b="1" dirty="0" err="1" smtClean="0">
                <a:solidFill>
                  <a:schemeClr val="bg1"/>
                </a:solidFill>
                <a:latin typeface="Calibri"/>
                <a:cs typeface="Calibri"/>
              </a:rPr>
              <a:t>m</a:t>
            </a:r>
            <a:r>
              <a:rPr lang="en-US" sz="8500" b="1" dirty="0" err="1" smtClean="0">
                <a:solidFill>
                  <a:schemeClr val="bg1"/>
                </a:solidFill>
                <a:latin typeface="Calibri"/>
                <a:cs typeface="Calibri"/>
              </a:rPr>
              <a:t>esoscopic</a:t>
            </a:r>
            <a:r>
              <a:rPr lang="en-US" sz="8500" b="1" dirty="0" smtClean="0">
                <a:solidFill>
                  <a:schemeClr val="bg1"/>
                </a:solidFill>
                <a:latin typeface="Calibri"/>
                <a:cs typeface="Calibri"/>
              </a:rPr>
              <a:t> quantum Hall droplet</a:t>
            </a:r>
            <a:endParaRPr lang="en-US" sz="85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573578"/>
            <a:ext cx="4389119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00" b="1" dirty="0" smtClean="0">
                <a:solidFill>
                  <a:schemeClr val="bg1"/>
                </a:solidFill>
              </a:rPr>
              <a:t>Jennifer </a:t>
            </a:r>
            <a:r>
              <a:rPr lang="en-US" sz="6500" b="1" dirty="0" smtClean="0">
                <a:solidFill>
                  <a:schemeClr val="bg1"/>
                </a:solidFill>
              </a:rPr>
              <a:t>Cano</a:t>
            </a:r>
            <a:r>
              <a:rPr lang="en-US" sz="6500" b="1" dirty="0" smtClean="0">
                <a:solidFill>
                  <a:schemeClr val="bg1"/>
                </a:solidFill>
              </a:rPr>
              <a:t>, Andrew Doherty, </a:t>
            </a:r>
            <a:r>
              <a:rPr lang="en-US" sz="6500" b="1" dirty="0" err="1" smtClean="0">
                <a:solidFill>
                  <a:schemeClr val="bg1"/>
                </a:solidFill>
              </a:rPr>
              <a:t>Chetan</a:t>
            </a:r>
            <a:r>
              <a:rPr lang="en-US" sz="6500" b="1" dirty="0" smtClean="0">
                <a:solidFill>
                  <a:schemeClr val="bg1"/>
                </a:solidFill>
              </a:rPr>
              <a:t> </a:t>
            </a:r>
            <a:r>
              <a:rPr lang="en-US" sz="6500" b="1" dirty="0" err="1" smtClean="0">
                <a:solidFill>
                  <a:schemeClr val="bg1"/>
                </a:solidFill>
              </a:rPr>
              <a:t>Nayak</a:t>
            </a:r>
            <a:r>
              <a:rPr lang="en-US" sz="6500" b="1" dirty="0" smtClean="0">
                <a:solidFill>
                  <a:schemeClr val="bg1"/>
                </a:solidFill>
              </a:rPr>
              <a:t>, and David Reilly</a:t>
            </a:r>
            <a:endParaRPr lang="en-US" sz="65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6500" b="1" dirty="0" smtClean="0">
                <a:solidFill>
                  <a:schemeClr val="bg1"/>
                </a:solidFill>
              </a:rPr>
              <a:t>UC Santa Barbara, University of Sydney and Microsoft </a:t>
            </a:r>
            <a:r>
              <a:rPr lang="en-US" sz="6500" b="1" dirty="0" smtClean="0">
                <a:solidFill>
                  <a:schemeClr val="bg1"/>
                </a:solidFill>
              </a:rPr>
              <a:t>Station Q</a:t>
            </a:r>
            <a:endParaRPr lang="en-US" sz="6500" b="1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14399" y="7365119"/>
            <a:ext cx="12056805" cy="10582712"/>
          </a:xfrm>
          <a:prstGeom prst="roundRect">
            <a:avLst/>
          </a:prstGeom>
          <a:solidFill>
            <a:schemeClr val="bg1"/>
          </a:solidFill>
          <a:ln w="2540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274320" rtlCol="0" anchor="t"/>
          <a:lstStyle/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Compute</a:t>
            </a:r>
            <a:r>
              <a:rPr lang="en-US" sz="3600" b="1" dirty="0" smtClean="0">
                <a:solidFill>
                  <a:srgbClr val="000000"/>
                </a:solidFill>
              </a:rPr>
              <a:t> </a:t>
            </a:r>
            <a:r>
              <a:rPr lang="en-US" sz="3600" b="1" dirty="0" smtClean="0">
                <a:solidFill>
                  <a:srgbClr val="000000"/>
                </a:solidFill>
              </a:rPr>
              <a:t>spectrum of a circular droplet at </a:t>
            </a:r>
            <a:r>
              <a:rPr lang="en-US" sz="3600" b="1" dirty="0" err="1" smtClean="0">
                <a:solidFill>
                  <a:srgbClr val="000000"/>
                </a:solidFill>
              </a:rPr>
              <a:t>ν</a:t>
            </a:r>
            <a:r>
              <a:rPr lang="en-US" sz="3600" b="1" dirty="0" smtClean="0">
                <a:solidFill>
                  <a:srgbClr val="000000"/>
                </a:solidFill>
              </a:rPr>
              <a:t> = 1/m</a:t>
            </a:r>
            <a:endParaRPr lang="en-US" sz="3600" b="1" dirty="0" smtClean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4630400" y="14312192"/>
            <a:ext cx="14630400" cy="7113487"/>
          </a:xfrm>
          <a:prstGeom prst="roundRect">
            <a:avLst/>
          </a:prstGeom>
          <a:solidFill>
            <a:schemeClr val="bg1"/>
          </a:solidFill>
          <a:ln w="2540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Experiment at University of Sydney</a:t>
            </a:r>
            <a:endParaRPr lang="en-US" sz="3600" b="1" dirty="0" smtClean="0">
              <a:solidFill>
                <a:srgbClr val="000000"/>
              </a:solidFill>
            </a:endParaRPr>
          </a:p>
          <a:p>
            <a:endParaRPr lang="en-US" sz="3600" dirty="0" smtClean="0">
              <a:solidFill>
                <a:srgbClr val="000000"/>
              </a:solidFill>
            </a:endParaRPr>
          </a:p>
          <a:p>
            <a:endParaRPr lang="en-US" sz="3600" dirty="0" smtClean="0">
              <a:solidFill>
                <a:srgbClr val="000000"/>
              </a:solidFill>
            </a:endParaRPr>
          </a:p>
          <a:p>
            <a:endParaRPr lang="en-US" sz="3600" dirty="0" smtClean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5736824" y="28777433"/>
            <a:ext cx="12417552" cy="965200"/>
          </a:xfrm>
          <a:prstGeom prst="roundRect">
            <a:avLst/>
          </a:prstGeom>
          <a:solidFill>
            <a:schemeClr val="bg1"/>
          </a:solidFill>
          <a:ln w="2540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Contact: Jennifer Cano  </a:t>
            </a:r>
            <a:r>
              <a:rPr lang="en-US" sz="3600" b="1" dirty="0" err="1" smtClean="0">
                <a:solidFill>
                  <a:srgbClr val="000000"/>
                </a:solidFill>
              </a:rPr>
              <a:t>jcano</a:t>
            </a:r>
            <a:r>
              <a:rPr lang="en-US" sz="3600" b="1" dirty="0" err="1" smtClean="0">
                <a:solidFill>
                  <a:srgbClr val="000000"/>
                </a:solidFill>
              </a:rPr>
              <a:t>@</a:t>
            </a:r>
            <a:r>
              <a:rPr lang="en-US" sz="3600" b="1" dirty="0" err="1" smtClean="0">
                <a:solidFill>
                  <a:srgbClr val="000000"/>
                </a:solidFill>
              </a:rPr>
              <a:t>physics.ucsb.edu</a:t>
            </a:r>
            <a:endParaRPr lang="en-US" sz="3600" b="1" dirty="0" smtClean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10268" y="18917617"/>
            <a:ext cx="12056805" cy="13113134"/>
          </a:xfrm>
          <a:prstGeom prst="roundRect">
            <a:avLst>
              <a:gd name="adj" fmla="val 7767"/>
            </a:avLst>
          </a:prstGeom>
          <a:solidFill>
            <a:schemeClr val="bg1"/>
          </a:solidFill>
          <a:ln w="2540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274320" rtlCol="0" anchor="t"/>
          <a:lstStyle/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Probe edges with multiple edge modes</a:t>
            </a:r>
          </a:p>
          <a:p>
            <a:pPr algn="ctr"/>
            <a:endParaRPr lang="en-US" sz="3600" b="1" dirty="0" smtClean="0">
              <a:solidFill>
                <a:srgbClr val="000000"/>
              </a:solidFill>
            </a:endParaRPr>
          </a:p>
          <a:p>
            <a:pPr marL="742950" indent="-742950" algn="ctr">
              <a:buAutoNum type="arabicPeriod"/>
            </a:pPr>
            <a:r>
              <a:rPr lang="en-US" sz="3600" b="1" dirty="0" smtClean="0">
                <a:solidFill>
                  <a:srgbClr val="000000"/>
                </a:solidFill>
              </a:rPr>
              <a:t>Clean limit</a:t>
            </a:r>
          </a:p>
          <a:p>
            <a:pPr marL="742950" indent="-742950" algn="ctr">
              <a:buAutoNum type="arabicPeriod"/>
            </a:pPr>
            <a:endParaRPr lang="en-US" sz="3600" b="1" dirty="0" smtClean="0">
              <a:solidFill>
                <a:srgbClr val="000000"/>
              </a:solidFill>
            </a:endParaRPr>
          </a:p>
          <a:p>
            <a:pPr marL="742950" indent="-742950" algn="ctr">
              <a:buAutoNum type="arabicPeriod"/>
            </a:pPr>
            <a:endParaRPr lang="en-US" sz="3600" b="1" dirty="0" smtClean="0">
              <a:solidFill>
                <a:srgbClr val="000000"/>
              </a:solidFill>
            </a:endParaRPr>
          </a:p>
          <a:p>
            <a:pPr marL="742950" indent="-742950" algn="ctr">
              <a:buAutoNum type="arabicPeriod"/>
            </a:pPr>
            <a:endParaRPr lang="en-US" sz="3600" b="1" dirty="0" smtClean="0">
              <a:solidFill>
                <a:srgbClr val="000000"/>
              </a:solidFill>
            </a:endParaRPr>
          </a:p>
          <a:p>
            <a:pPr marL="742950" indent="-742950" algn="ctr">
              <a:buAutoNum type="arabicPeriod"/>
            </a:pPr>
            <a:endParaRPr lang="en-US" sz="3600" b="1" dirty="0" smtClean="0">
              <a:solidFill>
                <a:srgbClr val="000000"/>
              </a:solidFill>
            </a:endParaRPr>
          </a:p>
          <a:p>
            <a:pPr marL="742950" indent="-742950" algn="ctr">
              <a:buAutoNum type="arabicPeriod"/>
            </a:pPr>
            <a:endParaRPr lang="en-US" sz="3600" b="1" dirty="0" smtClean="0">
              <a:solidFill>
                <a:srgbClr val="000000"/>
              </a:solidFill>
            </a:endParaRPr>
          </a:p>
          <a:p>
            <a:pPr marL="742950" indent="-742950" algn="ctr">
              <a:buAutoNum type="arabicPeriod"/>
            </a:pPr>
            <a:endParaRPr lang="en-US" sz="3600" b="1" dirty="0" smtClean="0">
              <a:solidFill>
                <a:srgbClr val="000000"/>
              </a:solidFill>
            </a:endParaRPr>
          </a:p>
          <a:p>
            <a:pPr marL="742950" indent="-742950" algn="ctr">
              <a:buAutoNum type="arabicPeriod"/>
            </a:pPr>
            <a:endParaRPr lang="en-US" sz="3600" b="1" dirty="0" smtClean="0">
              <a:solidFill>
                <a:srgbClr val="000000"/>
              </a:solidFill>
            </a:endParaRPr>
          </a:p>
          <a:p>
            <a:pPr marL="742950" indent="-742950" algn="ctr">
              <a:buAutoNum type="arabicPeriod"/>
            </a:pPr>
            <a:endParaRPr lang="en-US" sz="3600" b="1" dirty="0" smtClean="0">
              <a:solidFill>
                <a:srgbClr val="000000"/>
              </a:solidFill>
            </a:endParaRPr>
          </a:p>
          <a:p>
            <a:pPr marL="742950" indent="-742950" algn="ctr">
              <a:buAutoNum type="arabicPeriod"/>
            </a:pPr>
            <a:endParaRPr lang="en-US" sz="3600" b="1" dirty="0" smtClean="0">
              <a:solidFill>
                <a:srgbClr val="000000"/>
              </a:solidFill>
            </a:endParaRPr>
          </a:p>
          <a:p>
            <a:pPr marL="742950" indent="-742950" algn="ctr"/>
            <a:endParaRPr lang="en-US" sz="3600" b="1" dirty="0" smtClean="0">
              <a:solidFill>
                <a:srgbClr val="000000"/>
              </a:solidFill>
            </a:endParaRPr>
          </a:p>
          <a:p>
            <a:pPr marL="742950" indent="-742950" algn="ctr">
              <a:buAutoNum type="arabicPeriod"/>
            </a:pPr>
            <a:r>
              <a:rPr lang="en-US" sz="3600" b="1" dirty="0" smtClean="0">
                <a:solidFill>
                  <a:srgbClr val="000000"/>
                </a:solidFill>
              </a:rPr>
              <a:t>Disordered limit</a:t>
            </a:r>
            <a:endParaRPr lang="en-US" sz="3600" b="1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0919995" y="7365120"/>
            <a:ext cx="12056805" cy="19423414"/>
          </a:xfrm>
          <a:prstGeom prst="roundRect">
            <a:avLst/>
          </a:prstGeom>
          <a:solidFill>
            <a:schemeClr val="bg1"/>
          </a:solidFill>
          <a:ln w="2540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Interferometry with a quantum point contact</a:t>
            </a:r>
            <a:endParaRPr lang="en-US" sz="3600" b="1" dirty="0" smtClean="0">
              <a:solidFill>
                <a:srgbClr val="000000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22690395" y="16415652"/>
            <a:ext cx="56306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charset="2"/>
              <a:buChar char="§"/>
            </a:pPr>
            <a:r>
              <a:rPr lang="en-US" sz="2400" dirty="0" smtClean="0"/>
              <a:t> Electric field </a:t>
            </a:r>
            <a:r>
              <a:rPr lang="en-US" sz="2400" dirty="0" smtClean="0"/>
              <a:t>spatially constant over length</a:t>
            </a:r>
          </a:p>
          <a:p>
            <a:r>
              <a:rPr lang="en-US" sz="2400" dirty="0" smtClean="0"/>
              <a:t>   scale of droplet</a:t>
            </a:r>
          </a:p>
          <a:p>
            <a:pPr>
              <a:buFont typeface="Wingdings" charset="2"/>
              <a:buChar char="§"/>
            </a:pPr>
            <a:endParaRPr lang="en-US" sz="2400" dirty="0" smtClean="0"/>
          </a:p>
          <a:p>
            <a:pPr>
              <a:buFont typeface="Wingdings" charset="2"/>
              <a:buChar char="§"/>
            </a:pPr>
            <a:r>
              <a:rPr lang="en-US" sz="2400" dirty="0" smtClean="0"/>
              <a:t> Filling fraction </a:t>
            </a:r>
            <a:r>
              <a:rPr lang="en-US" sz="2400" dirty="0" smtClean="0"/>
              <a:t>confirmed by comparison</a:t>
            </a:r>
          </a:p>
          <a:p>
            <a:r>
              <a:rPr lang="en-US" sz="2400" dirty="0" smtClean="0"/>
              <a:t>   to transport measurement on adjacent</a:t>
            </a:r>
          </a:p>
          <a:p>
            <a:r>
              <a:rPr lang="en-US" sz="2400" dirty="0" smtClean="0"/>
              <a:t>   Hall bar</a:t>
            </a:r>
          </a:p>
          <a:p>
            <a:pPr>
              <a:buFont typeface="Wingdings" charset="2"/>
              <a:buChar char="§"/>
            </a:pPr>
            <a:endParaRPr lang="en-US" sz="2400" dirty="0" smtClean="0"/>
          </a:p>
          <a:p>
            <a:pPr>
              <a:buFont typeface="Wingdings" charset="2"/>
              <a:buChar char="§"/>
            </a:pPr>
            <a:r>
              <a:rPr lang="en-US" sz="2400" dirty="0" smtClean="0"/>
              <a:t> Preliminary data </a:t>
            </a:r>
            <a:r>
              <a:rPr lang="en-US" sz="2400" dirty="0" smtClean="0"/>
              <a:t>(not shown) for droplet</a:t>
            </a:r>
          </a:p>
          <a:p>
            <a:r>
              <a:rPr lang="en-US" sz="2400" dirty="0" smtClean="0"/>
              <a:t>   with diameter 50μm, scanned in</a:t>
            </a:r>
          </a:p>
          <a:p>
            <a:r>
              <a:rPr lang="en-US" sz="2400" dirty="0" smtClean="0"/>
              <a:t>   frequencies 0-4 GHz</a:t>
            </a: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2794" y="16085542"/>
            <a:ext cx="6400800" cy="4466645"/>
          </a:xfrm>
          <a:prstGeom prst="roundRect">
            <a:avLst/>
          </a:prstGeom>
          <a:ln w="1270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17" name="Rounded Rectangle 116"/>
          <p:cNvSpPr/>
          <p:nvPr/>
        </p:nvSpPr>
        <p:spPr>
          <a:xfrm>
            <a:off x="14630400" y="7365119"/>
            <a:ext cx="14630400" cy="5944481"/>
          </a:xfrm>
          <a:prstGeom prst="roundRect">
            <a:avLst/>
          </a:prstGeom>
          <a:solidFill>
            <a:schemeClr val="bg1"/>
          </a:solidFill>
          <a:ln w="2540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274320" rtlCol="0" anchor="t"/>
          <a:lstStyle/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Why microwave absorption?</a:t>
            </a:r>
            <a:endParaRPr lang="en-US" sz="3600" b="1" dirty="0" smtClean="0">
              <a:solidFill>
                <a:srgbClr val="00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5925800" y="8809292"/>
            <a:ext cx="1203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Counts number of </a:t>
            </a:r>
            <a:r>
              <a:rPr lang="en-US" sz="2400" dirty="0" smtClean="0"/>
              <a:t>charged edge modes and measures velocities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smtClean="0"/>
              <a:t>Measurement is through a contact-free device!</a:t>
            </a:r>
          </a:p>
          <a:p>
            <a:r>
              <a:rPr lang="en-US" sz="2400" dirty="0" smtClean="0"/>
              <a:t>      - different edge equilibration regimes and different sized droplets probed in same device</a:t>
            </a:r>
          </a:p>
          <a:p>
            <a:r>
              <a:rPr lang="en-US" sz="2400" dirty="0" smtClean="0"/>
              <a:t>      - smaller droplets measured</a:t>
            </a:r>
          </a:p>
          <a:p>
            <a:r>
              <a:rPr lang="en-US" sz="2400" dirty="0" smtClean="0"/>
              <a:t>      - </a:t>
            </a:r>
            <a:r>
              <a:rPr lang="en-US" sz="2400" dirty="0" smtClean="0"/>
              <a:t>do not need to consider details of </a:t>
            </a:r>
            <a:r>
              <a:rPr lang="en-US" sz="2400" dirty="0" err="1" smtClean="0"/>
              <a:t>Ohmic</a:t>
            </a:r>
            <a:r>
              <a:rPr lang="en-US" sz="2400" dirty="0" smtClean="0"/>
              <a:t> contact</a:t>
            </a:r>
          </a:p>
          <a:p>
            <a:endParaRPr lang="en-US" sz="2400" dirty="0" smtClean="0"/>
          </a:p>
          <a:p>
            <a:r>
              <a:rPr lang="en-US" sz="2400" dirty="0" smtClean="0"/>
              <a:t> Interferometry can be measured to </a:t>
            </a:r>
            <a:r>
              <a:rPr lang="en-US" sz="2400" i="1" dirty="0" smtClean="0"/>
              <a:t>first</a:t>
            </a:r>
            <a:r>
              <a:rPr lang="en-US" sz="2400" dirty="0" smtClean="0"/>
              <a:t> </a:t>
            </a:r>
            <a:r>
              <a:rPr lang="en-US" sz="2400" i="1" dirty="0" smtClean="0"/>
              <a:t>order</a:t>
            </a:r>
            <a:r>
              <a:rPr lang="en-US" sz="2400" dirty="0" smtClean="0"/>
              <a:t> in the tunneling amplitude across a QPC</a:t>
            </a:r>
          </a:p>
          <a:p>
            <a:endParaRPr lang="en-US" sz="2400" dirty="0" smtClean="0"/>
          </a:p>
        </p:txBody>
      </p:sp>
      <p:pic>
        <p:nvPicPr>
          <p:cNvPr id="126" name="Picture 12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5924550" y="9067966"/>
            <a:ext cx="5016500" cy="685800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1759099" y="9114133"/>
            <a:ext cx="10710277" cy="6370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Chiral</a:t>
            </a:r>
            <a:r>
              <a:rPr lang="en-US" sz="2400" dirty="0" smtClean="0"/>
              <a:t> </a:t>
            </a:r>
            <a:r>
              <a:rPr lang="en-US" sz="2400" dirty="0" err="1" smtClean="0"/>
              <a:t>Luttinger</a:t>
            </a:r>
            <a:r>
              <a:rPr lang="en-US" sz="2400" dirty="0" smtClean="0"/>
              <a:t> liquid action:</a:t>
            </a:r>
          </a:p>
          <a:p>
            <a:endParaRPr lang="en-US" sz="2400" dirty="0" smtClean="0"/>
          </a:p>
          <a:p>
            <a:r>
              <a:rPr lang="en-US" sz="2400" dirty="0" smtClean="0"/>
              <a:t>Coupling to electric field: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           </a:t>
            </a:r>
          </a:p>
          <a:p>
            <a:r>
              <a:rPr lang="en-US" sz="2400" dirty="0" smtClean="0"/>
              <a:t>Fermi’s Golden Rule yields the absorption</a:t>
            </a:r>
            <a:r>
              <a:rPr lang="en-US" sz="2400" dirty="0" smtClean="0"/>
              <a:t>/emission spectrum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Considerable simplification for a circular droplet: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128" name="Picture 12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5892800" y="9748586"/>
            <a:ext cx="3962400" cy="685800"/>
          </a:xfrm>
          <a:prstGeom prst="rect">
            <a:avLst/>
          </a:prstGeom>
        </p:spPr>
      </p:pic>
      <p:pic>
        <p:nvPicPr>
          <p:cNvPr id="132" name="Picture 13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2575493" y="11828480"/>
            <a:ext cx="7848600" cy="723900"/>
          </a:xfrm>
          <a:prstGeom prst="rect">
            <a:avLst/>
          </a:prstGeom>
        </p:spPr>
      </p:pic>
      <p:grpSp>
        <p:nvGrpSpPr>
          <p:cNvPr id="138" name="Group 137"/>
          <p:cNvGrpSpPr/>
          <p:nvPr/>
        </p:nvGrpSpPr>
        <p:grpSpPr>
          <a:xfrm>
            <a:off x="2502304" y="10434386"/>
            <a:ext cx="8952691" cy="872530"/>
            <a:chOff x="2755900" y="10281986"/>
            <a:chExt cx="8952691" cy="872530"/>
          </a:xfrm>
        </p:grpSpPr>
        <p:pic>
          <p:nvPicPr>
            <p:cNvPr id="133" name="Picture 132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9"/>
                <a:stretch>
                  <a:fillRect/>
                </a:stretch>
              </p:blipFill>
            </mc:Choice>
            <mc:Fallback>
              <p:blipFill>
                <a:blip r:embed="rId10"/>
                <a:stretch>
                  <a:fillRect/>
                </a:stretch>
              </p:blipFill>
            </mc:Fallback>
          </mc:AlternateContent>
          <p:spPr>
            <a:xfrm>
              <a:off x="3731798" y="10337251"/>
              <a:ext cx="1993900" cy="381000"/>
            </a:xfrm>
            <a:prstGeom prst="rect">
              <a:avLst/>
            </a:prstGeom>
          </p:spPr>
        </p:pic>
        <p:sp>
          <p:nvSpPr>
            <p:cNvPr id="137" name="TextBox 136"/>
            <p:cNvSpPr txBox="1"/>
            <p:nvPr/>
          </p:nvSpPr>
          <p:spPr>
            <a:xfrm>
              <a:off x="2755900" y="10692851"/>
              <a:ext cx="8952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r>
                <a:rPr lang="en-US" sz="2400" dirty="0" smtClean="0"/>
                <a:t>nd          parameterizes the </a:t>
              </a:r>
              <a:r>
                <a:rPr lang="en-US" sz="2400" dirty="0" err="1" smtClean="0"/>
                <a:t>y</a:t>
              </a:r>
              <a:r>
                <a:rPr lang="en-US" sz="2400" dirty="0" smtClean="0"/>
                <a:t>-component of the droplet circumference</a:t>
              </a:r>
              <a:endParaRPr lang="en-US" sz="2400" dirty="0"/>
            </a:p>
          </p:txBody>
        </p:sp>
        <p:pic>
          <p:nvPicPr>
            <p:cNvPr id="134" name="Picture 133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1"/>
                <a:stretch>
                  <a:fillRect/>
                </a:stretch>
              </p:blipFill>
            </mc:Choice>
            <mc:Fallback>
              <p:blipFill>
                <a:blip r:embed="rId12"/>
                <a:stretch>
                  <a:fillRect/>
                </a:stretch>
              </p:blipFill>
            </mc:Fallback>
          </mc:AlternateContent>
          <p:spPr>
            <a:xfrm>
              <a:off x="3398698" y="10799610"/>
              <a:ext cx="508000" cy="317500"/>
            </a:xfrm>
            <a:prstGeom prst="rect">
              <a:avLst/>
            </a:prstGeom>
          </p:spPr>
        </p:pic>
        <p:sp>
          <p:nvSpPr>
            <p:cNvPr id="136" name="TextBox 135"/>
            <p:cNvSpPr txBox="1"/>
            <p:nvPr/>
          </p:nvSpPr>
          <p:spPr>
            <a:xfrm>
              <a:off x="2755900" y="10281986"/>
              <a:ext cx="9758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where</a:t>
              </a:r>
              <a:endParaRPr lang="en-US" sz="2400" dirty="0"/>
            </a:p>
          </p:txBody>
        </p:sp>
      </p:grpSp>
      <p:pic>
        <p:nvPicPr>
          <p:cNvPr id="139" name="Picture 13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3"/>
              <a:stretch>
                <a:fillRect/>
              </a:stretch>
            </p:blipFill>
          </mc:Choice>
          <mc:Fallback>
            <p:blipFill>
              <a:blip r:embed="rId14"/>
              <a:stretch>
                <a:fillRect/>
              </a:stretch>
            </p:blipFill>
          </mc:Fallback>
        </mc:AlternateContent>
        <p:spPr>
          <a:xfrm>
            <a:off x="2594546" y="13495780"/>
            <a:ext cx="3810000" cy="685800"/>
          </a:xfrm>
          <a:prstGeom prst="rect">
            <a:avLst/>
          </a:prstGeom>
        </p:spPr>
      </p:pic>
      <p:sp>
        <p:nvSpPr>
          <p:cNvPr id="147" name="TextBox 146"/>
          <p:cNvSpPr txBox="1"/>
          <p:nvPr/>
        </p:nvSpPr>
        <p:spPr>
          <a:xfrm>
            <a:off x="2552767" y="15270175"/>
            <a:ext cx="8875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charset="2"/>
              <a:buChar char="§"/>
            </a:pPr>
            <a:r>
              <a:rPr lang="en-US" sz="2400" dirty="0" smtClean="0"/>
              <a:t> Peak location yields velocity of edge mode</a:t>
            </a:r>
          </a:p>
          <a:p>
            <a:pPr>
              <a:buFont typeface="Wingdings" charset="2"/>
              <a:buChar char="§"/>
            </a:pPr>
            <a:r>
              <a:rPr lang="en-US" sz="2400" dirty="0" smtClean="0"/>
              <a:t> Peak width from waveguide losses, finite longitudinal resistance, phonon coupling, ... </a:t>
            </a:r>
          </a:p>
          <a:p>
            <a:pPr>
              <a:buFont typeface="Wingdings" charset="2"/>
              <a:buChar char="§"/>
            </a:pPr>
            <a:r>
              <a:rPr lang="en-US" sz="2400" dirty="0" smtClean="0"/>
              <a:t> Two peaks characteristic of circular droplet: irregular shapes yield a series of evenly spaced peaks</a:t>
            </a:r>
          </a:p>
          <a:p>
            <a:pPr>
              <a:buFont typeface="Wingdings" charset="2"/>
              <a:buChar char="§"/>
            </a:pPr>
            <a:r>
              <a:rPr lang="en-US" sz="2400" dirty="0" smtClean="0"/>
              <a:t> At finite temperature, </a:t>
            </a:r>
            <a:r>
              <a:rPr lang="en-US" sz="2400" dirty="0" err="1" smtClean="0"/>
              <a:t>prefactor</a:t>
            </a:r>
            <a:endParaRPr lang="en-US" sz="2400" dirty="0" smtClean="0"/>
          </a:p>
          <a:p>
            <a:pPr>
              <a:buFont typeface="Wingdings" charset="2"/>
              <a:buChar char="§"/>
            </a:pPr>
            <a:endParaRPr lang="en-US" sz="2400" dirty="0"/>
          </a:p>
        </p:txBody>
      </p:sp>
      <p:pic>
        <p:nvPicPr>
          <p:cNvPr id="148" name="Picture 14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5"/>
              <a:stretch>
                <a:fillRect/>
              </a:stretch>
            </p:blipFill>
          </mc:Choice>
          <mc:Fallback>
            <p:blipFill>
              <a:blip r:embed="rId16"/>
              <a:stretch>
                <a:fillRect/>
              </a:stretch>
            </p:blipFill>
          </mc:Fallback>
        </mc:AlternateContent>
        <p:spPr>
          <a:xfrm>
            <a:off x="7251700" y="17081500"/>
            <a:ext cx="1473200" cy="317500"/>
          </a:xfrm>
          <a:prstGeom prst="rect">
            <a:avLst/>
          </a:prstGeom>
        </p:spPr>
      </p:pic>
      <p:grpSp>
        <p:nvGrpSpPr>
          <p:cNvPr id="166" name="Group 165"/>
          <p:cNvGrpSpPr/>
          <p:nvPr/>
        </p:nvGrpSpPr>
        <p:grpSpPr>
          <a:xfrm>
            <a:off x="7632545" y="12539515"/>
            <a:ext cx="4182827" cy="2651320"/>
            <a:chOff x="7632545" y="12793510"/>
            <a:chExt cx="4182827" cy="2651320"/>
          </a:xfrm>
        </p:grpSpPr>
        <p:grpSp>
          <p:nvGrpSpPr>
            <p:cNvPr id="146" name="Group 145"/>
            <p:cNvGrpSpPr/>
            <p:nvPr/>
          </p:nvGrpSpPr>
          <p:grpSpPr>
            <a:xfrm>
              <a:off x="7632545" y="12793510"/>
              <a:ext cx="4182827" cy="2410020"/>
              <a:chOff x="7950045" y="12793510"/>
              <a:chExt cx="4182827" cy="2410020"/>
            </a:xfrm>
          </p:grpSpPr>
          <p:pic>
            <p:nvPicPr>
              <p:cNvPr id="145" name="Picture 144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7">
                    <a:duotone>
                      <a:schemeClr val="accent2"/>
                      <a:srgbClr val="FFF1C1"/>
                    </a:duotone>
                  </a:blip>
                  <a:srcRect b="6501"/>
                  <a:stretch>
                    <a:fillRect/>
                  </a:stretch>
                </p:blipFill>
              </mc:Choice>
              <mc:Fallback>
                <p:blipFill>
                  <a:blip r:embed="rId18">
                    <a:duotone>
                      <a:schemeClr val="accent2"/>
                      <a:srgbClr val="FFF1C1"/>
                    </a:duotone>
                  </a:blip>
                  <a:srcRect b="6501"/>
                  <a:stretch>
                    <a:fillRect/>
                  </a:stretch>
                </p:blipFill>
              </mc:Fallback>
            </mc:AlternateContent>
            <p:spPr>
              <a:xfrm>
                <a:off x="7950045" y="12806375"/>
                <a:ext cx="3810310" cy="2286000"/>
              </a:xfrm>
              <a:prstGeom prst="rect">
                <a:avLst/>
              </a:prstGeom>
            </p:spPr>
          </p:pic>
          <p:sp>
            <p:nvSpPr>
              <p:cNvPr id="141" name="TextBox 140"/>
              <p:cNvSpPr txBox="1"/>
              <p:nvPr/>
            </p:nvSpPr>
            <p:spPr>
              <a:xfrm flipH="1">
                <a:off x="11684419" y="14803420"/>
                <a:ext cx="4484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solidFill>
                      <a:schemeClr val="accent2"/>
                    </a:solidFill>
                  </a:rPr>
                  <a:t>ω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9512300" y="12793510"/>
                <a:ext cx="6580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504D"/>
                    </a:solidFill>
                  </a:rPr>
                  <a:t>R(ω)</a:t>
                </a:r>
                <a:endParaRPr lang="en-US" sz="2000" dirty="0">
                  <a:solidFill>
                    <a:srgbClr val="C0504D"/>
                  </a:solidFill>
                </a:endParaRPr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7709055" y="14977782"/>
              <a:ext cx="3657600" cy="467048"/>
              <a:chOff x="7709055" y="14977782"/>
              <a:chExt cx="3657600" cy="467048"/>
            </a:xfrm>
          </p:grpSpPr>
          <p:sp>
            <p:nvSpPr>
              <p:cNvPr id="149" name="TextBox 148"/>
              <p:cNvSpPr txBox="1"/>
              <p:nvPr/>
            </p:nvSpPr>
            <p:spPr>
              <a:xfrm flipH="1">
                <a:off x="10086201" y="15044720"/>
                <a:ext cx="10775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/>
                    </a:solidFill>
                  </a:rPr>
                  <a:t>2πv/L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 flipH="1">
                <a:off x="8168077" y="15044720"/>
                <a:ext cx="10775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/>
                    </a:solidFill>
                  </a:rPr>
                  <a:t>-2πv/L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52" name="Straight Connector 151"/>
              <p:cNvCxnSpPr/>
              <p:nvPr/>
            </p:nvCxnSpPr>
            <p:spPr>
              <a:xfrm rot="5400000">
                <a:off x="10357220" y="15069222"/>
                <a:ext cx="182880" cy="0"/>
              </a:xfrm>
              <a:prstGeom prst="line">
                <a:avLst/>
              </a:prstGeom>
              <a:ln>
                <a:solidFill>
                  <a:srgbClr val="C0504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rot="5400000">
                <a:off x="9446260" y="15072367"/>
                <a:ext cx="182880" cy="0"/>
              </a:xfrm>
              <a:prstGeom prst="line">
                <a:avLst/>
              </a:prstGeom>
              <a:ln>
                <a:solidFill>
                  <a:srgbClr val="C0504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rot="5400000">
                <a:off x="8531860" y="15092375"/>
                <a:ext cx="182880" cy="0"/>
              </a:xfrm>
              <a:prstGeom prst="line">
                <a:avLst/>
              </a:prstGeom>
              <a:ln>
                <a:solidFill>
                  <a:srgbClr val="C0504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rot="10800000">
                <a:off x="7709055" y="15093963"/>
                <a:ext cx="3657600" cy="0"/>
              </a:xfrm>
              <a:prstGeom prst="line">
                <a:avLst/>
              </a:prstGeom>
              <a:ln>
                <a:solidFill>
                  <a:srgbClr val="C0504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0" name="TextBox 169"/>
          <p:cNvSpPr txBox="1"/>
          <p:nvPr/>
        </p:nvSpPr>
        <p:spPr>
          <a:xfrm>
            <a:off x="19640989" y="12069610"/>
            <a:ext cx="796881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Microwave absorption probes the edge in a way that is different from and complementary to transport measurements</a:t>
            </a:r>
          </a:p>
          <a:p>
            <a:endParaRPr lang="en-US" sz="2400" dirty="0"/>
          </a:p>
        </p:txBody>
      </p:sp>
      <p:sp>
        <p:nvSpPr>
          <p:cNvPr id="172" name="Right Arrow 171"/>
          <p:cNvSpPr/>
          <p:nvPr/>
        </p:nvSpPr>
        <p:spPr>
          <a:xfrm>
            <a:off x="17043400" y="12301812"/>
            <a:ext cx="2055994" cy="415498"/>
          </a:xfrm>
          <a:prstGeom prst="rightArrow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1853280" y="21425679"/>
            <a:ext cx="9918811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General edge theory: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Always can be written as:</a:t>
            </a:r>
          </a:p>
          <a:p>
            <a:endParaRPr lang="en-US" sz="2400" dirty="0" smtClean="0"/>
          </a:p>
          <a:p>
            <a:r>
              <a:rPr lang="en-US" sz="2400" dirty="0" smtClean="0"/>
              <a:t>Generalizing the single-mode case, we find the absorption/emission spectrum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201" name="Picture 20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9"/>
              <a:stretch>
                <a:fillRect/>
              </a:stretch>
            </p:blipFill>
          </mc:Choice>
          <mc:Fallback>
            <p:blipFill>
              <a:blip r:embed="rId20"/>
              <a:stretch>
                <a:fillRect/>
              </a:stretch>
            </p:blipFill>
          </mc:Fallback>
        </mc:AlternateContent>
        <p:spPr>
          <a:xfrm>
            <a:off x="5943600" y="21425679"/>
            <a:ext cx="4749800" cy="812800"/>
          </a:xfrm>
          <a:prstGeom prst="rect">
            <a:avLst/>
          </a:prstGeom>
        </p:spPr>
      </p:pic>
      <p:pic>
        <p:nvPicPr>
          <p:cNvPr id="208" name="Picture 20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1"/>
              <a:stretch>
                <a:fillRect/>
              </a:stretch>
            </p:blipFill>
          </mc:Choice>
          <mc:Fallback>
            <p:blipFill>
              <a:blip r:embed="rId22"/>
              <a:stretch>
                <a:fillRect/>
              </a:stretch>
            </p:blipFill>
          </mc:Fallback>
        </mc:AlternateContent>
        <p:spPr>
          <a:xfrm>
            <a:off x="5907617" y="22411948"/>
            <a:ext cx="4813300" cy="787400"/>
          </a:xfrm>
          <a:prstGeom prst="rect">
            <a:avLst/>
          </a:prstGeom>
        </p:spPr>
      </p:pic>
      <p:pic>
        <p:nvPicPr>
          <p:cNvPr id="219" name="Picture 21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3"/>
              <a:stretch>
                <a:fillRect/>
              </a:stretch>
            </p:blipFill>
          </mc:Choice>
          <mc:Fallback>
            <p:blipFill>
              <a:blip r:embed="rId24"/>
              <a:stretch>
                <a:fillRect/>
              </a:stretch>
            </p:blipFill>
          </mc:Fallback>
        </mc:AlternateContent>
        <p:spPr>
          <a:xfrm>
            <a:off x="2575493" y="23904600"/>
            <a:ext cx="6083300" cy="876300"/>
          </a:xfrm>
          <a:prstGeom prst="rect">
            <a:avLst/>
          </a:prstGeom>
        </p:spPr>
      </p:pic>
      <p:grpSp>
        <p:nvGrpSpPr>
          <p:cNvPr id="232" name="Group 231"/>
          <p:cNvGrpSpPr/>
          <p:nvPr/>
        </p:nvGrpSpPr>
        <p:grpSpPr>
          <a:xfrm>
            <a:off x="2438399" y="24933300"/>
            <a:ext cx="4423347" cy="461665"/>
            <a:chOff x="2870199" y="26012416"/>
            <a:chExt cx="4423347" cy="461665"/>
          </a:xfrm>
        </p:grpSpPr>
        <p:sp>
          <p:nvSpPr>
            <p:cNvPr id="227" name="TextBox 226"/>
            <p:cNvSpPr txBox="1"/>
            <p:nvPr/>
          </p:nvSpPr>
          <p:spPr>
            <a:xfrm>
              <a:off x="2870199" y="26012416"/>
              <a:ext cx="42225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where         </a:t>
              </a:r>
              <a:r>
                <a:rPr lang="en-US" sz="2400" dirty="0" err="1" smtClean="0"/>
                <a:t>diagonalizes</a:t>
              </a:r>
              <a:r>
                <a:rPr lang="en-US" sz="2400" dirty="0" smtClean="0"/>
                <a:t>        and    </a:t>
              </a:r>
              <a:endParaRPr lang="en-US" sz="2400" dirty="0"/>
            </a:p>
          </p:txBody>
        </p:sp>
        <p:pic>
          <p:nvPicPr>
            <p:cNvPr id="229" name="Picture 228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5"/>
                <a:stretch>
                  <a:fillRect/>
                </a:stretch>
              </p:blipFill>
            </mc:Choice>
            <mc:Fallback>
              <p:blipFill>
                <a:blip r:embed="rId26"/>
                <a:stretch>
                  <a:fillRect/>
                </a:stretch>
              </p:blipFill>
            </mc:Fallback>
          </mc:AlternateContent>
          <p:spPr>
            <a:xfrm>
              <a:off x="3811592" y="26154063"/>
              <a:ext cx="469900" cy="304800"/>
            </a:xfrm>
            <a:prstGeom prst="rect">
              <a:avLst/>
            </a:prstGeom>
          </p:spPr>
        </p:pic>
        <p:pic>
          <p:nvPicPr>
            <p:cNvPr id="230" name="Picture 229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7"/>
                <a:stretch>
                  <a:fillRect/>
                </a:stretch>
              </p:blipFill>
            </mc:Choice>
            <mc:Fallback>
              <p:blipFill>
                <a:blip r:embed="rId28"/>
                <a:stretch>
                  <a:fillRect/>
                </a:stretch>
              </p:blipFill>
            </mc:Fallback>
          </mc:AlternateContent>
          <p:spPr>
            <a:xfrm>
              <a:off x="5924599" y="26154063"/>
              <a:ext cx="444500" cy="304800"/>
            </a:xfrm>
            <a:prstGeom prst="rect">
              <a:avLst/>
            </a:prstGeom>
          </p:spPr>
        </p:pic>
        <p:pic>
          <p:nvPicPr>
            <p:cNvPr id="231" name="Picture 230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9"/>
                <a:stretch>
                  <a:fillRect/>
                </a:stretch>
              </p:blipFill>
            </mc:Choice>
            <mc:Fallback>
              <p:blipFill>
                <a:blip r:embed="rId30"/>
                <a:stretch>
                  <a:fillRect/>
                </a:stretch>
              </p:blipFill>
            </mc:Fallback>
          </mc:AlternateContent>
          <p:spPr>
            <a:xfrm>
              <a:off x="6963346" y="26127605"/>
              <a:ext cx="330200" cy="304800"/>
            </a:xfrm>
            <a:prstGeom prst="rect">
              <a:avLst/>
            </a:prstGeom>
          </p:spPr>
        </p:pic>
      </p:grpSp>
      <p:grpSp>
        <p:nvGrpSpPr>
          <p:cNvPr id="259" name="Group 258"/>
          <p:cNvGrpSpPr/>
          <p:nvPr/>
        </p:nvGrpSpPr>
        <p:grpSpPr>
          <a:xfrm>
            <a:off x="8191506" y="24029909"/>
            <a:ext cx="4106053" cy="2409500"/>
            <a:chOff x="8623300" y="24766750"/>
            <a:chExt cx="4106053" cy="2409500"/>
          </a:xfrm>
        </p:grpSpPr>
        <p:grpSp>
          <p:nvGrpSpPr>
            <p:cNvPr id="258" name="Group 257"/>
            <p:cNvGrpSpPr/>
            <p:nvPr/>
          </p:nvGrpSpPr>
          <p:grpSpPr>
            <a:xfrm>
              <a:off x="8623300" y="24766750"/>
              <a:ext cx="4106053" cy="2409500"/>
              <a:chOff x="8610539" y="25387263"/>
              <a:chExt cx="4106053" cy="2409500"/>
            </a:xfrm>
          </p:grpSpPr>
          <p:sp>
            <p:nvSpPr>
              <p:cNvPr id="234" name="TextBox 233"/>
              <p:cNvSpPr txBox="1"/>
              <p:nvPr/>
            </p:nvSpPr>
            <p:spPr>
              <a:xfrm flipH="1">
                <a:off x="12268139" y="27222226"/>
                <a:ext cx="4484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solidFill>
                      <a:schemeClr val="accent2"/>
                    </a:solidFill>
                  </a:rPr>
                  <a:t>ω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10096020" y="25421866"/>
                <a:ext cx="6580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504D"/>
                    </a:solidFill>
                  </a:rPr>
                  <a:t>R(ω)</a:t>
                </a:r>
                <a:endParaRPr lang="en-US" sz="2000" dirty="0">
                  <a:solidFill>
                    <a:srgbClr val="C0504D"/>
                  </a:solidFill>
                </a:endParaRP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 flipH="1">
                <a:off x="11518899" y="27488321"/>
                <a:ext cx="32822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/>
                    </a:solidFill>
                  </a:rPr>
                  <a:t>ω</a:t>
                </a:r>
                <a:r>
                  <a:rPr lang="en-US" sz="2000" baseline="-25000" dirty="0" smtClean="0">
                    <a:solidFill>
                      <a:schemeClr val="accent2"/>
                    </a:solidFill>
                  </a:rPr>
                  <a:t>3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38" name="Straight Connector 237"/>
              <p:cNvCxnSpPr/>
              <p:nvPr/>
            </p:nvCxnSpPr>
            <p:spPr>
              <a:xfrm rot="5400000">
                <a:off x="11518790" y="27513428"/>
                <a:ext cx="182880" cy="0"/>
              </a:xfrm>
              <a:prstGeom prst="line">
                <a:avLst/>
              </a:prstGeom>
              <a:ln>
                <a:solidFill>
                  <a:srgbClr val="C0504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6" name="Picture 245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31">
                    <a:duotone>
                      <a:schemeClr val="accent2"/>
                      <a:srgbClr val="FFF1C1"/>
                    </a:duotone>
                  </a:blip>
                  <a:srcRect b="7565"/>
                  <a:stretch>
                    <a:fillRect/>
                  </a:stretch>
                </p:blipFill>
              </mc:Choice>
              <mc:Fallback>
                <p:blipFill>
                  <a:blip r:embed="rId32">
                    <a:duotone>
                      <a:schemeClr val="accent2"/>
                      <a:srgbClr val="FFF1C1"/>
                    </a:duotone>
                  </a:blip>
                  <a:srcRect b="7565"/>
                  <a:stretch>
                    <a:fillRect/>
                  </a:stretch>
                </p:blipFill>
              </mc:Fallback>
            </mc:AlternateContent>
            <p:spPr>
              <a:xfrm>
                <a:off x="8610539" y="25387263"/>
                <a:ext cx="3657600" cy="2131850"/>
              </a:xfrm>
              <a:prstGeom prst="rect">
                <a:avLst/>
              </a:prstGeom>
            </p:spPr>
          </p:pic>
          <p:cxnSp>
            <p:nvCxnSpPr>
              <p:cNvPr id="240" name="Straight Connector 239"/>
              <p:cNvCxnSpPr/>
              <p:nvPr/>
            </p:nvCxnSpPr>
            <p:spPr>
              <a:xfrm rot="5400000">
                <a:off x="9223530" y="27511181"/>
                <a:ext cx="182880" cy="0"/>
              </a:xfrm>
              <a:prstGeom prst="line">
                <a:avLst/>
              </a:prstGeom>
              <a:ln>
                <a:solidFill>
                  <a:srgbClr val="C0504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 rot="10800000">
                <a:off x="8623300" y="27519113"/>
                <a:ext cx="3657600" cy="0"/>
              </a:xfrm>
              <a:prstGeom prst="line">
                <a:avLst/>
              </a:prstGeom>
              <a:ln>
                <a:solidFill>
                  <a:srgbClr val="C0504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 rot="5400000">
                <a:off x="10595130" y="27510223"/>
                <a:ext cx="182880" cy="0"/>
              </a:xfrm>
              <a:prstGeom prst="line">
                <a:avLst/>
              </a:prstGeom>
              <a:ln>
                <a:solidFill>
                  <a:srgbClr val="C0504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5400000">
                <a:off x="10938510" y="27511181"/>
                <a:ext cx="182880" cy="0"/>
              </a:xfrm>
              <a:prstGeom prst="line">
                <a:avLst/>
              </a:prstGeom>
              <a:ln>
                <a:solidFill>
                  <a:srgbClr val="C0504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5400000">
                <a:off x="9795030" y="27511181"/>
                <a:ext cx="182880" cy="0"/>
              </a:xfrm>
              <a:prstGeom prst="line">
                <a:avLst/>
              </a:prstGeom>
              <a:ln>
                <a:solidFill>
                  <a:srgbClr val="C0504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 rot="5400000">
                <a:off x="10144280" y="27511181"/>
                <a:ext cx="182880" cy="0"/>
              </a:xfrm>
              <a:prstGeom prst="line">
                <a:avLst/>
              </a:prstGeom>
              <a:ln>
                <a:solidFill>
                  <a:srgbClr val="C0504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TextBox 252"/>
              <p:cNvSpPr txBox="1"/>
              <p:nvPr/>
            </p:nvSpPr>
            <p:spPr>
              <a:xfrm flipH="1">
                <a:off x="10942038" y="27488986"/>
                <a:ext cx="32822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/>
                    </a:solidFill>
                  </a:rPr>
                  <a:t>ω</a:t>
                </a:r>
                <a:r>
                  <a:rPr lang="en-US" sz="2000" baseline="-25000" dirty="0" smtClean="0">
                    <a:solidFill>
                      <a:schemeClr val="accent2"/>
                    </a:solidFill>
                  </a:rPr>
                  <a:t>2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 flipH="1">
                <a:off x="10598658" y="27487363"/>
                <a:ext cx="32822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/>
                    </a:solidFill>
                  </a:rPr>
                  <a:t>ω</a:t>
                </a:r>
                <a:r>
                  <a:rPr lang="en-US" sz="2000" baseline="-25000" dirty="0" smtClean="0">
                    <a:solidFill>
                      <a:schemeClr val="accent2"/>
                    </a:solidFill>
                  </a:rPr>
                  <a:t>1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 flipH="1">
                <a:off x="10065257" y="27488986"/>
                <a:ext cx="45085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/>
                    </a:solidFill>
                  </a:rPr>
                  <a:t>-ω</a:t>
                </a:r>
                <a:r>
                  <a:rPr lang="en-US" sz="2000" baseline="-25000" dirty="0" smtClean="0">
                    <a:solidFill>
                      <a:schemeClr val="accent2"/>
                    </a:solidFill>
                  </a:rPr>
                  <a:t>1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 flipH="1">
                <a:off x="9721850" y="27483301"/>
                <a:ext cx="4821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/>
                    </a:solidFill>
                  </a:rPr>
                  <a:t>-ω</a:t>
                </a:r>
                <a:r>
                  <a:rPr lang="en-US" sz="2000" baseline="-25000" dirty="0" smtClean="0">
                    <a:solidFill>
                      <a:schemeClr val="accent2"/>
                    </a:solidFill>
                  </a:rPr>
                  <a:t>2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 flipH="1">
                <a:off x="9142740" y="27488028"/>
                <a:ext cx="50829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/>
                    </a:solidFill>
                  </a:rPr>
                  <a:t>-ω</a:t>
                </a:r>
                <a:r>
                  <a:rPr lang="en-US" sz="2000" baseline="-25000" dirty="0" smtClean="0">
                    <a:solidFill>
                      <a:schemeClr val="accent2"/>
                    </a:solidFill>
                  </a:rPr>
                  <a:t>3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239" name="Straight Connector 238"/>
            <p:cNvCxnSpPr/>
            <p:nvPr/>
          </p:nvCxnSpPr>
          <p:spPr>
            <a:xfrm rot="5400000">
              <a:off x="10376270" y="26894538"/>
              <a:ext cx="182880" cy="0"/>
            </a:xfrm>
            <a:prstGeom prst="line">
              <a:avLst/>
            </a:prstGeom>
            <a:ln>
              <a:solidFill>
                <a:srgbClr val="C0504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0" name="TextBox 259"/>
          <p:cNvSpPr txBox="1"/>
          <p:nvPr/>
        </p:nvSpPr>
        <p:spPr>
          <a:xfrm>
            <a:off x="2387601" y="25623282"/>
            <a:ext cx="64261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Wingdings" charset="2"/>
              <a:buChar char="§"/>
            </a:pPr>
            <a:r>
              <a:rPr lang="en-US" sz="2400" dirty="0" smtClean="0"/>
              <a:t> Multiple peaks count number of edge modes</a:t>
            </a:r>
          </a:p>
        </p:txBody>
      </p:sp>
      <p:pic>
        <p:nvPicPr>
          <p:cNvPr id="261" name="Picture 26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3"/>
              <a:stretch>
                <a:fillRect/>
              </a:stretch>
            </p:blipFill>
          </mc:Choice>
          <mc:Fallback>
            <p:blipFill>
              <a:blip r:embed="rId34"/>
              <a:stretch>
                <a:fillRect/>
              </a:stretch>
            </p:blipFill>
          </mc:Fallback>
        </mc:AlternateContent>
        <p:spPr>
          <a:xfrm>
            <a:off x="11118850" y="22591388"/>
            <a:ext cx="939800" cy="279400"/>
          </a:xfrm>
          <a:prstGeom prst="rect">
            <a:avLst/>
          </a:prstGeom>
        </p:spPr>
      </p:pic>
      <p:sp>
        <p:nvSpPr>
          <p:cNvPr id="262" name="TextBox 261"/>
          <p:cNvSpPr txBox="1"/>
          <p:nvPr/>
        </p:nvSpPr>
        <p:spPr>
          <a:xfrm>
            <a:off x="1853280" y="27323525"/>
            <a:ext cx="1020537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Scattering off random impurities can drive the system to a random fixed point with a different edge structure (usually only one charged mode)</a:t>
            </a:r>
          </a:p>
          <a:p>
            <a:endParaRPr lang="en-US" sz="2400" dirty="0" smtClean="0"/>
          </a:p>
          <a:p>
            <a:pPr>
              <a:buFont typeface="Wingdings" charset="2"/>
              <a:buChar char="§"/>
            </a:pPr>
            <a:r>
              <a:rPr lang="en-US" sz="2400" dirty="0" smtClean="0"/>
              <a:t> In the clean limit, where the droplet size is less than the length scale of equilibration, the spectrum should be distinct from that of the disordered limit</a:t>
            </a:r>
          </a:p>
          <a:p>
            <a:pPr>
              <a:buFont typeface="Wingdings" charset="2"/>
              <a:buChar char="§"/>
            </a:pPr>
            <a:endParaRPr lang="en-US" sz="2400" dirty="0" smtClean="0"/>
          </a:p>
          <a:p>
            <a:pPr>
              <a:buFont typeface="Wingdings" charset="2"/>
              <a:buChar char="§"/>
            </a:pPr>
            <a:r>
              <a:rPr lang="en-US" sz="2400" dirty="0" smtClean="0"/>
              <a:t> Changing the size of the droplet should tune between these regimes and reveal the equilibration length</a:t>
            </a:r>
          </a:p>
          <a:p>
            <a:pPr>
              <a:buFont typeface="Wingdings" charset="2"/>
              <a:buChar char="§"/>
            </a:pPr>
            <a:endParaRPr lang="en-US" sz="2400" dirty="0" smtClean="0"/>
          </a:p>
          <a:p>
            <a:pPr>
              <a:buFont typeface="Wingdings" charset="2"/>
              <a:buChar char="§"/>
            </a:pPr>
            <a:r>
              <a:rPr lang="en-US" sz="2400" dirty="0" smtClean="0"/>
              <a:t> Such tuning would answer open questions about fractions with counter- propagating edge modes (such as </a:t>
            </a:r>
            <a:r>
              <a:rPr lang="en-US" sz="2400" dirty="0" err="1" smtClean="0"/>
              <a:t>ν</a:t>
            </a:r>
            <a:r>
              <a:rPr lang="en-US" sz="2400" dirty="0" smtClean="0"/>
              <a:t> = 2/3)</a:t>
            </a:r>
          </a:p>
        </p:txBody>
      </p:sp>
      <p:sp>
        <p:nvSpPr>
          <p:cNvPr id="263" name="Rounded Rectangle 262"/>
          <p:cNvSpPr/>
          <p:nvPr/>
        </p:nvSpPr>
        <p:spPr>
          <a:xfrm>
            <a:off x="14630400" y="22245032"/>
            <a:ext cx="14630400" cy="5655052"/>
          </a:xfrm>
          <a:prstGeom prst="roundRect">
            <a:avLst/>
          </a:prstGeom>
          <a:solidFill>
            <a:schemeClr val="bg1"/>
          </a:solidFill>
          <a:ln w="2540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Length scales</a:t>
            </a:r>
          </a:p>
        </p:txBody>
      </p:sp>
      <p:pic>
        <p:nvPicPr>
          <p:cNvPr id="264" name="Picture 263"/>
          <p:cNvPicPr>
            <a:picLocks noChangeAspect="1"/>
          </p:cNvPicPr>
          <p:nvPr/>
        </p:nvPicPr>
        <p:blipFill>
          <a:blip r:embed="rId3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70961" y="8809292"/>
            <a:ext cx="4572000" cy="2505205"/>
          </a:xfrm>
          <a:prstGeom prst="rect">
            <a:avLst/>
          </a:prstGeom>
        </p:spPr>
      </p:pic>
      <p:sp>
        <p:nvSpPr>
          <p:cNvPr id="265" name="TextBox 264"/>
          <p:cNvSpPr txBox="1"/>
          <p:nvPr/>
        </p:nvSpPr>
        <p:spPr>
          <a:xfrm>
            <a:off x="31927799" y="9520533"/>
            <a:ext cx="574316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Height of absorption peaks change as a function of magnetic field with period proportional to </a:t>
            </a:r>
            <a:r>
              <a:rPr lang="en-US" sz="2400" dirty="0" err="1" smtClean="0"/>
              <a:t>quasiparticle</a:t>
            </a:r>
            <a:r>
              <a:rPr lang="en-US" sz="2400" dirty="0" smtClean="0"/>
              <a:t> charge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38557199" y="11265215"/>
            <a:ext cx="2641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Device schematic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31927799" y="12069610"/>
            <a:ext cx="7292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Tunneling at QPC modeled by perturbation to </a:t>
            </a:r>
            <a:r>
              <a:rPr lang="en-US" sz="2400" dirty="0" err="1" smtClean="0"/>
              <a:t>Lagrangian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268" name="Picture 26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6"/>
              <a:stretch>
                <a:fillRect/>
              </a:stretch>
            </p:blipFill>
          </mc:Choice>
          <mc:Fallback>
            <p:blipFill>
              <a:blip r:embed="rId37"/>
              <a:stretch>
                <a:fillRect/>
              </a:stretch>
            </p:blipFill>
          </mc:Fallback>
        </mc:AlternateContent>
        <p:spPr>
          <a:xfrm>
            <a:off x="34902029" y="12939625"/>
            <a:ext cx="4165600" cy="355600"/>
          </a:xfrm>
          <a:prstGeom prst="rect">
            <a:avLst/>
          </a:prstGeom>
        </p:spPr>
      </p:pic>
      <p:sp>
        <p:nvSpPr>
          <p:cNvPr id="269" name="TextBox 268"/>
          <p:cNvSpPr txBox="1"/>
          <p:nvPr/>
        </p:nvSpPr>
        <p:spPr>
          <a:xfrm>
            <a:off x="31927799" y="13495780"/>
            <a:ext cx="10007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compute the change in R(ω) to order </a:t>
            </a:r>
            <a:r>
              <a:rPr lang="en-US" sz="2400" dirty="0" err="1" smtClean="0"/>
              <a:t>λ</a:t>
            </a:r>
            <a:r>
              <a:rPr lang="en-US" sz="2400" dirty="0" smtClean="0"/>
              <a:t> – an improvement over </a:t>
            </a:r>
            <a:r>
              <a:rPr lang="en-US" sz="2400" dirty="0" err="1" smtClean="0"/>
              <a:t>Fabry</a:t>
            </a:r>
            <a:r>
              <a:rPr lang="en-US" sz="2400" dirty="0" smtClean="0"/>
              <a:t>-Perot interferometry schemes, which show effects to order λ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88" name="TextBox 287"/>
          <p:cNvSpPr txBox="1"/>
          <p:nvPr/>
        </p:nvSpPr>
        <p:spPr>
          <a:xfrm>
            <a:off x="31927799" y="15328242"/>
            <a:ext cx="7680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shape of the droplet determines the geometrical factor:</a:t>
            </a:r>
            <a:endParaRPr lang="en-US" sz="2400" dirty="0"/>
          </a:p>
        </p:txBody>
      </p:sp>
      <p:pic>
        <p:nvPicPr>
          <p:cNvPr id="290" name="Picture 28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8"/>
              <a:stretch>
                <a:fillRect/>
              </a:stretch>
            </p:blipFill>
          </mc:Choice>
          <mc:Fallback>
            <p:blipFill>
              <a:blip r:embed="rId39"/>
              <a:stretch>
                <a:fillRect/>
              </a:stretch>
            </p:blipFill>
          </mc:Fallback>
        </mc:AlternateContent>
        <p:spPr>
          <a:xfrm>
            <a:off x="34581720" y="14480542"/>
            <a:ext cx="5461000" cy="685800"/>
          </a:xfrm>
          <a:prstGeom prst="rect">
            <a:avLst/>
          </a:prstGeom>
        </p:spPr>
      </p:pic>
      <p:pic>
        <p:nvPicPr>
          <p:cNvPr id="291" name="Picture 29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0"/>
              <a:stretch>
                <a:fillRect/>
              </a:stretch>
            </p:blipFill>
          </mc:Choice>
          <mc:Fallback>
            <p:blipFill>
              <a:blip r:embed="rId41"/>
              <a:stretch>
                <a:fillRect/>
              </a:stretch>
            </p:blipFill>
          </mc:Fallback>
        </mc:AlternateContent>
        <p:spPr>
          <a:xfrm>
            <a:off x="33294774" y="15983942"/>
            <a:ext cx="8166100" cy="1104900"/>
          </a:xfrm>
          <a:prstGeom prst="rect">
            <a:avLst/>
          </a:prstGeom>
        </p:spPr>
      </p:pic>
      <p:pic>
        <p:nvPicPr>
          <p:cNvPr id="292" name="Picture 29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2"/>
              <a:stretch>
                <a:fillRect/>
              </a:stretch>
            </p:blipFill>
          </mc:Choice>
          <mc:Fallback>
            <p:blipFill>
              <a:blip r:embed="rId43"/>
              <a:stretch>
                <a:fillRect/>
              </a:stretch>
            </p:blipFill>
          </mc:Fallback>
        </mc:AlternateContent>
        <p:spPr>
          <a:xfrm>
            <a:off x="33413320" y="23921021"/>
            <a:ext cx="5994400" cy="749300"/>
          </a:xfrm>
          <a:prstGeom prst="rect">
            <a:avLst/>
          </a:prstGeom>
        </p:spPr>
      </p:pic>
      <p:pic>
        <p:nvPicPr>
          <p:cNvPr id="293" name="Picture 29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4"/>
              <a:stretch>
                <a:fillRect/>
              </a:stretch>
            </p:blipFill>
          </mc:Choice>
          <mc:Fallback>
            <p:blipFill>
              <a:blip r:embed="rId45"/>
              <a:stretch>
                <a:fillRect/>
              </a:stretch>
            </p:blipFill>
          </mc:Fallback>
        </mc:AlternateContent>
        <p:spPr>
          <a:xfrm>
            <a:off x="33299400" y="18536802"/>
            <a:ext cx="6350000" cy="927100"/>
          </a:xfrm>
          <a:prstGeom prst="rect">
            <a:avLst/>
          </a:prstGeom>
        </p:spPr>
      </p:pic>
      <p:sp>
        <p:nvSpPr>
          <p:cNvPr id="295" name="TextBox 294"/>
          <p:cNvSpPr txBox="1"/>
          <p:nvPr/>
        </p:nvSpPr>
        <p:spPr>
          <a:xfrm>
            <a:off x="31931642" y="17992587"/>
            <a:ext cx="5368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temperature dependence is given by:</a:t>
            </a:r>
            <a:endParaRPr lang="en-US" sz="2400" dirty="0"/>
          </a:p>
        </p:txBody>
      </p:sp>
      <p:pic>
        <p:nvPicPr>
          <p:cNvPr id="296" name="Picture 29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6"/>
              <a:stretch>
                <a:fillRect/>
              </a:stretch>
            </p:blipFill>
          </mc:Choice>
          <mc:Fallback>
            <p:blipFill>
              <a:blip r:embed="rId47"/>
              <a:stretch>
                <a:fillRect/>
              </a:stretch>
            </p:blipFill>
          </mc:Fallback>
        </mc:AlternateContent>
        <p:spPr>
          <a:xfrm>
            <a:off x="33305668" y="20201304"/>
            <a:ext cx="1993900" cy="381000"/>
          </a:xfrm>
          <a:prstGeom prst="rect">
            <a:avLst/>
          </a:prstGeom>
        </p:spPr>
      </p:pic>
      <p:pic>
        <p:nvPicPr>
          <p:cNvPr id="297" name="Picture 29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8"/>
              <a:stretch>
                <a:fillRect/>
              </a:stretch>
            </p:blipFill>
          </mc:Choice>
          <mc:Fallback>
            <p:blipFill>
              <a:blip r:embed="rId49"/>
              <a:stretch>
                <a:fillRect/>
              </a:stretch>
            </p:blipFill>
          </mc:Fallback>
        </mc:AlternateContent>
        <p:spPr>
          <a:xfrm>
            <a:off x="33294774" y="20725667"/>
            <a:ext cx="2997200" cy="723900"/>
          </a:xfrm>
          <a:prstGeom prst="rect">
            <a:avLst/>
          </a:prstGeom>
        </p:spPr>
      </p:pic>
      <p:sp>
        <p:nvSpPr>
          <p:cNvPr id="298" name="TextBox 297"/>
          <p:cNvSpPr txBox="1"/>
          <p:nvPr/>
        </p:nvSpPr>
        <p:spPr>
          <a:xfrm>
            <a:off x="31931642" y="22896846"/>
            <a:ext cx="10003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Varying the magnetic field leads to oscillations, the period of which depend on </a:t>
            </a:r>
            <a:r>
              <a:rPr lang="en-US" sz="2400" dirty="0" err="1" smtClean="0"/>
              <a:t>quasiparticle</a:t>
            </a:r>
            <a:r>
              <a:rPr lang="en-US" sz="2400" dirty="0" smtClean="0"/>
              <a:t> charge and shape of the droplet</a:t>
            </a:r>
            <a:endParaRPr lang="en-US" sz="2400" dirty="0"/>
          </a:p>
        </p:txBody>
      </p:sp>
      <p:sp>
        <p:nvSpPr>
          <p:cNvPr id="299" name="TextBox 298"/>
          <p:cNvSpPr txBox="1"/>
          <p:nvPr/>
        </p:nvSpPr>
        <p:spPr>
          <a:xfrm>
            <a:off x="33189023" y="19540102"/>
            <a:ext cx="3108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At experimental temps:</a:t>
            </a:r>
            <a:endParaRPr lang="en-US" sz="2400" dirty="0"/>
          </a:p>
        </p:txBody>
      </p:sp>
      <p:sp>
        <p:nvSpPr>
          <p:cNvPr id="301" name="TextBox 300"/>
          <p:cNvSpPr txBox="1"/>
          <p:nvPr/>
        </p:nvSpPr>
        <p:spPr>
          <a:xfrm>
            <a:off x="33030503" y="17140535"/>
            <a:ext cx="8904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recommend experimenting with different shaped droplets to determine which shows the largest effect</a:t>
            </a:r>
            <a:endParaRPr lang="en-US" sz="2400" dirty="0"/>
          </a:p>
        </p:txBody>
      </p:sp>
      <p:grpSp>
        <p:nvGrpSpPr>
          <p:cNvPr id="306" name="Group 305"/>
          <p:cNvGrpSpPr/>
          <p:nvPr/>
        </p:nvGrpSpPr>
        <p:grpSpPr>
          <a:xfrm>
            <a:off x="36959757" y="19597025"/>
            <a:ext cx="5029200" cy="3068918"/>
            <a:chOff x="37366149" y="19478494"/>
            <a:chExt cx="5029200" cy="3068918"/>
          </a:xfrm>
        </p:grpSpPr>
        <p:pic>
          <p:nvPicPr>
            <p:cNvPr id="302" name="Picture 301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0"/>
                <a:srcRect t="4365" b="10718"/>
                <a:stretch>
                  <a:fillRect/>
                </a:stretch>
              </p:blipFill>
            </mc:Choice>
            <mc:Fallback>
              <p:blipFill>
                <a:blip r:embed="rId51"/>
                <a:srcRect t="4365" b="10718"/>
                <a:stretch>
                  <a:fillRect/>
                </a:stretch>
              </p:blipFill>
            </mc:Fallback>
          </mc:AlternateContent>
          <p:spPr>
            <a:xfrm>
              <a:off x="37366149" y="19540102"/>
              <a:ext cx="5029200" cy="3007310"/>
            </a:xfrm>
            <a:prstGeom prst="rect">
              <a:avLst/>
            </a:prstGeom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sp>
          <p:nvSpPr>
            <p:cNvPr id="303" name="TextBox 302"/>
            <p:cNvSpPr txBox="1"/>
            <p:nvPr/>
          </p:nvSpPr>
          <p:spPr>
            <a:xfrm>
              <a:off x="38811195" y="19478494"/>
              <a:ext cx="20489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Ratio G(β)/G(</a:t>
              </a:r>
              <a:r>
                <a:rPr lang="en-US" sz="2000" dirty="0" smtClean="0">
                  <a:latin typeface="ＭＳ ゴシック"/>
                  <a:ea typeface="ＭＳ ゴシック"/>
                  <a:cs typeface="ＭＳ ゴシック"/>
                  <a:sym typeface="Wingdings"/>
                </a:rPr>
                <a:t>∞)</a:t>
              </a:r>
              <a:endParaRPr lang="en-US" sz="2000" dirty="0"/>
            </a:p>
          </p:txBody>
        </p:sp>
      </p:grpSp>
      <p:sp>
        <p:nvSpPr>
          <p:cNvPr id="308" name="TextBox 307"/>
          <p:cNvSpPr txBox="1"/>
          <p:nvPr/>
        </p:nvSpPr>
        <p:spPr>
          <a:xfrm>
            <a:off x="31927799" y="24979466"/>
            <a:ext cx="1000375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also expect to see interesting interferometry effects at </a:t>
            </a:r>
            <a:r>
              <a:rPr lang="en-US" sz="2400" dirty="0" err="1" smtClean="0"/>
              <a:t>ν</a:t>
            </a:r>
            <a:r>
              <a:rPr lang="en-US" sz="2400" dirty="0" smtClean="0"/>
              <a:t> = 5/2, similar to existing experiments but perhaps easier to observe because there should be a signal to first order in the tunneling amplitude</a:t>
            </a:r>
            <a:endParaRPr lang="en-US" sz="2400" dirty="0"/>
          </a:p>
        </p:txBody>
      </p:sp>
      <p:sp>
        <p:nvSpPr>
          <p:cNvPr id="309" name="Rounded Rectangle 308"/>
          <p:cNvSpPr/>
          <p:nvPr/>
        </p:nvSpPr>
        <p:spPr>
          <a:xfrm>
            <a:off x="30919994" y="27600974"/>
            <a:ext cx="12056805" cy="4429777"/>
          </a:xfrm>
          <a:prstGeom prst="roundRect">
            <a:avLst/>
          </a:prstGeom>
          <a:solidFill>
            <a:schemeClr val="bg1"/>
          </a:solidFill>
          <a:ln w="2540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0" rIns="731520" rtlCol="0" anchor="t"/>
          <a:lstStyle/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References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C. L. Kane and M.P.A. Fisher, Phys. Rev. B </a:t>
            </a:r>
            <a:r>
              <a:rPr lang="en-US" sz="2000" b="1" dirty="0" smtClean="0">
                <a:solidFill>
                  <a:srgbClr val="000000"/>
                </a:solidFill>
              </a:rPr>
              <a:t>51</a:t>
            </a:r>
            <a:r>
              <a:rPr lang="en-US" sz="2000" dirty="0" smtClean="0">
                <a:solidFill>
                  <a:srgbClr val="000000"/>
                </a:solidFill>
              </a:rPr>
              <a:t>, 13449 (1995)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X. G. </a:t>
            </a:r>
            <a:r>
              <a:rPr lang="en-US" sz="2000" dirty="0" err="1" smtClean="0">
                <a:solidFill>
                  <a:srgbClr val="000000"/>
                </a:solidFill>
              </a:rPr>
              <a:t>Wen</a:t>
            </a:r>
            <a:r>
              <a:rPr lang="en-US" sz="2000" dirty="0" smtClean="0">
                <a:solidFill>
                  <a:srgbClr val="000000"/>
                </a:solidFill>
              </a:rPr>
              <a:t>, Phys. Rev. B </a:t>
            </a:r>
            <a:r>
              <a:rPr lang="en-US" sz="2000" b="1" dirty="0" smtClean="0">
                <a:solidFill>
                  <a:srgbClr val="000000"/>
                </a:solidFill>
              </a:rPr>
              <a:t>41</a:t>
            </a:r>
            <a:r>
              <a:rPr lang="en-US" sz="2000" dirty="0" smtClean="0">
                <a:solidFill>
                  <a:srgbClr val="000000"/>
                </a:solidFill>
              </a:rPr>
              <a:t>, 12838 (1990)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C. de C. </a:t>
            </a:r>
            <a:r>
              <a:rPr lang="en-US" sz="2000" dirty="0" err="1" smtClean="0">
                <a:solidFill>
                  <a:srgbClr val="000000"/>
                </a:solidFill>
              </a:rPr>
              <a:t>Chamon</a:t>
            </a:r>
            <a:r>
              <a:rPr lang="en-US" sz="2000" dirty="0" smtClean="0">
                <a:solidFill>
                  <a:srgbClr val="000000"/>
                </a:solidFill>
              </a:rPr>
              <a:t>, D. E. Freed and X. G. </a:t>
            </a:r>
            <a:r>
              <a:rPr lang="en-US" sz="2000" dirty="0" err="1" smtClean="0">
                <a:solidFill>
                  <a:srgbClr val="000000"/>
                </a:solidFill>
              </a:rPr>
              <a:t>Wen</a:t>
            </a:r>
            <a:r>
              <a:rPr lang="en-US" sz="2000" dirty="0" smtClean="0">
                <a:solidFill>
                  <a:srgbClr val="000000"/>
                </a:solidFill>
              </a:rPr>
              <a:t>, Phys. Rev. B </a:t>
            </a:r>
            <a:r>
              <a:rPr lang="en-US" sz="2000" b="1" dirty="0" smtClean="0">
                <a:solidFill>
                  <a:srgbClr val="000000"/>
                </a:solidFill>
              </a:rPr>
              <a:t>51</a:t>
            </a:r>
            <a:r>
              <a:rPr lang="en-US" sz="2000" dirty="0" smtClean="0">
                <a:solidFill>
                  <a:srgbClr val="000000"/>
                </a:solidFill>
              </a:rPr>
              <a:t>, 2363 (1995)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C. </a:t>
            </a:r>
            <a:r>
              <a:rPr lang="en-US" sz="2000" dirty="0" smtClean="0">
                <a:solidFill>
                  <a:srgbClr val="000000"/>
                </a:solidFill>
              </a:rPr>
              <a:t>de C. </a:t>
            </a:r>
            <a:r>
              <a:rPr lang="en-US" sz="2000" dirty="0" err="1" smtClean="0">
                <a:solidFill>
                  <a:srgbClr val="000000"/>
                </a:solidFill>
              </a:rPr>
              <a:t>Chamon</a:t>
            </a:r>
            <a:r>
              <a:rPr lang="en-US" sz="2000" dirty="0" smtClean="0">
                <a:solidFill>
                  <a:srgbClr val="000000"/>
                </a:solidFill>
              </a:rPr>
              <a:t>, D. E. Freed and X. G. </a:t>
            </a:r>
            <a:r>
              <a:rPr lang="en-US" sz="2000" dirty="0" err="1" smtClean="0">
                <a:solidFill>
                  <a:srgbClr val="000000"/>
                </a:solidFill>
              </a:rPr>
              <a:t>Wen</a:t>
            </a:r>
            <a:r>
              <a:rPr lang="en-US" sz="2000" dirty="0" smtClean="0">
                <a:solidFill>
                  <a:srgbClr val="000000"/>
                </a:solidFill>
              </a:rPr>
              <a:t>, Phys. Rev. B </a:t>
            </a:r>
            <a:r>
              <a:rPr lang="en-US" sz="2000" b="1" dirty="0" smtClean="0">
                <a:solidFill>
                  <a:srgbClr val="000000"/>
                </a:solidFill>
              </a:rPr>
              <a:t>53</a:t>
            </a:r>
            <a:r>
              <a:rPr lang="en-US" sz="2000" dirty="0" smtClean="0">
                <a:solidFill>
                  <a:srgbClr val="000000"/>
                </a:solidFill>
              </a:rPr>
              <a:t>, 4034 (1996)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J. S. J. Allen, H. L. </a:t>
            </a:r>
            <a:r>
              <a:rPr lang="en-US" sz="2000" dirty="0" err="1" smtClean="0">
                <a:solidFill>
                  <a:srgbClr val="000000"/>
                </a:solidFill>
              </a:rPr>
              <a:t>Störmer</a:t>
            </a:r>
            <a:r>
              <a:rPr lang="en-US" sz="2000" dirty="0" smtClean="0">
                <a:solidFill>
                  <a:srgbClr val="000000"/>
                </a:solidFill>
              </a:rPr>
              <a:t> and J. C. M. Hwang, Phys. Rev. B </a:t>
            </a:r>
            <a:r>
              <a:rPr lang="en-US" sz="2000" b="1" dirty="0" smtClean="0">
                <a:solidFill>
                  <a:srgbClr val="000000"/>
                </a:solidFill>
              </a:rPr>
              <a:t>28</a:t>
            </a:r>
            <a:r>
              <a:rPr lang="en-US" sz="2000" dirty="0" smtClean="0">
                <a:solidFill>
                  <a:srgbClr val="000000"/>
                </a:solidFill>
              </a:rPr>
              <a:t>, 4875 (1983)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V. I. </a:t>
            </a:r>
            <a:r>
              <a:rPr lang="en-US" sz="2000" dirty="0" err="1" smtClean="0">
                <a:solidFill>
                  <a:srgbClr val="000000"/>
                </a:solidFill>
              </a:rPr>
              <a:t>Talyanskii</a:t>
            </a:r>
            <a:r>
              <a:rPr lang="en-US" sz="2000" dirty="0" smtClean="0">
                <a:solidFill>
                  <a:srgbClr val="000000"/>
                </a:solidFill>
              </a:rPr>
              <a:t>, et al, JETP Letters </a:t>
            </a:r>
            <a:r>
              <a:rPr lang="en-US" sz="2000" b="1" dirty="0" smtClean="0">
                <a:solidFill>
                  <a:srgbClr val="000000"/>
                </a:solidFill>
              </a:rPr>
              <a:t>50</a:t>
            </a:r>
            <a:r>
              <a:rPr lang="en-US" sz="2000" dirty="0" smtClean="0">
                <a:solidFill>
                  <a:srgbClr val="000000"/>
                </a:solidFill>
              </a:rPr>
              <a:t>, 221 (1989)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V. I. </a:t>
            </a:r>
            <a:r>
              <a:rPr lang="en-US" sz="2000" dirty="0" err="1" smtClean="0">
                <a:solidFill>
                  <a:srgbClr val="000000"/>
                </a:solidFill>
              </a:rPr>
              <a:t>Talyanskii</a:t>
            </a:r>
            <a:r>
              <a:rPr lang="en-US" sz="2000" dirty="0" smtClean="0">
                <a:solidFill>
                  <a:srgbClr val="000000"/>
                </a:solidFill>
              </a:rPr>
              <a:t>, et al, Surface Science </a:t>
            </a:r>
            <a:r>
              <a:rPr lang="en-US" sz="2000" b="1" dirty="0" smtClean="0">
                <a:solidFill>
                  <a:srgbClr val="000000"/>
                </a:solidFill>
              </a:rPr>
              <a:t>229</a:t>
            </a:r>
            <a:r>
              <a:rPr lang="en-US" sz="2000" dirty="0" smtClean="0">
                <a:solidFill>
                  <a:srgbClr val="000000"/>
                </a:solidFill>
              </a:rPr>
              <a:t>, 40 (1989)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M. </a:t>
            </a:r>
            <a:r>
              <a:rPr lang="en-US" sz="2000" dirty="0" err="1" smtClean="0">
                <a:solidFill>
                  <a:srgbClr val="000000"/>
                </a:solidFill>
              </a:rPr>
              <a:t>Wassermeier</a:t>
            </a:r>
            <a:r>
              <a:rPr lang="en-US" sz="2000" dirty="0" smtClean="0">
                <a:solidFill>
                  <a:srgbClr val="000000"/>
                </a:solidFill>
              </a:rPr>
              <a:t>, et al, Phys. Rev. B. </a:t>
            </a:r>
            <a:r>
              <a:rPr lang="en-US" sz="2000" b="1" dirty="0" smtClean="0">
                <a:solidFill>
                  <a:srgbClr val="000000"/>
                </a:solidFill>
              </a:rPr>
              <a:t>41</a:t>
            </a:r>
            <a:r>
              <a:rPr lang="en-US" sz="2000" dirty="0" smtClean="0">
                <a:solidFill>
                  <a:srgbClr val="000000"/>
                </a:solidFill>
              </a:rPr>
              <a:t>, 10287 (1990)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E. Y. Andrei, D. </a:t>
            </a:r>
            <a:r>
              <a:rPr lang="en-US" sz="2000" dirty="0" smtClean="0">
                <a:solidFill>
                  <a:srgbClr val="000000"/>
                </a:solidFill>
              </a:rPr>
              <a:t>C. </a:t>
            </a:r>
            <a:r>
              <a:rPr lang="en-US" sz="2000" dirty="0" err="1" smtClean="0">
                <a:solidFill>
                  <a:srgbClr val="000000"/>
                </a:solidFill>
              </a:rPr>
              <a:t>Glattli</a:t>
            </a:r>
            <a:r>
              <a:rPr lang="en-US" sz="2000" dirty="0" smtClean="0">
                <a:solidFill>
                  <a:srgbClr val="000000"/>
                </a:solidFill>
              </a:rPr>
              <a:t>, F.I.B. Williams and M. </a:t>
            </a:r>
            <a:r>
              <a:rPr lang="en-US" sz="2000" dirty="0" err="1" smtClean="0">
                <a:solidFill>
                  <a:srgbClr val="000000"/>
                </a:solidFill>
              </a:rPr>
              <a:t>Heiblum</a:t>
            </a:r>
            <a:r>
              <a:rPr lang="en-US" sz="2000" dirty="0" smtClean="0">
                <a:solidFill>
                  <a:srgbClr val="000000"/>
                </a:solidFill>
              </a:rPr>
              <a:t>,</a:t>
            </a:r>
            <a:r>
              <a:rPr lang="en-US" sz="2000" dirty="0" smtClean="0">
                <a:solidFill>
                  <a:srgbClr val="000000"/>
                </a:solidFill>
              </a:rPr>
              <a:t> Surface Science </a:t>
            </a:r>
            <a:r>
              <a:rPr lang="en-US" sz="2000" b="1" dirty="0" smtClean="0">
                <a:solidFill>
                  <a:srgbClr val="000000"/>
                </a:solidFill>
              </a:rPr>
              <a:t>196</a:t>
            </a:r>
            <a:r>
              <a:rPr lang="en-US" sz="2000" dirty="0" smtClean="0">
                <a:solidFill>
                  <a:srgbClr val="000000"/>
                </a:solidFill>
              </a:rPr>
              <a:t>, 501 (1988)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I. </a:t>
            </a:r>
            <a:r>
              <a:rPr lang="en-US" sz="2000" dirty="0" err="1" smtClean="0">
                <a:solidFill>
                  <a:srgbClr val="000000"/>
                </a:solidFill>
              </a:rPr>
              <a:t>Grodnensky</a:t>
            </a:r>
            <a:r>
              <a:rPr lang="en-US" sz="2000" dirty="0" smtClean="0">
                <a:solidFill>
                  <a:srgbClr val="000000"/>
                </a:solidFill>
              </a:rPr>
              <a:t>, D. </a:t>
            </a:r>
            <a:r>
              <a:rPr lang="en-US" sz="2000" dirty="0" err="1" smtClean="0">
                <a:solidFill>
                  <a:srgbClr val="000000"/>
                </a:solidFill>
              </a:rPr>
              <a:t>Heitmann</a:t>
            </a:r>
            <a:r>
              <a:rPr lang="en-US" sz="2000" dirty="0" smtClean="0">
                <a:solidFill>
                  <a:srgbClr val="000000"/>
                </a:solidFill>
              </a:rPr>
              <a:t>, and K. von Klitzing, Phys. Rev. </a:t>
            </a:r>
            <a:r>
              <a:rPr lang="en-US" sz="2000" dirty="0" err="1" smtClean="0">
                <a:solidFill>
                  <a:srgbClr val="000000"/>
                </a:solidFill>
              </a:rPr>
              <a:t>Lett</a:t>
            </a:r>
            <a:r>
              <a:rPr lang="en-US" sz="2000" dirty="0" smtClean="0">
                <a:solidFill>
                  <a:srgbClr val="000000"/>
                </a:solidFill>
              </a:rPr>
              <a:t>. </a:t>
            </a:r>
            <a:r>
              <a:rPr lang="en-US" sz="2000" b="1" dirty="0" smtClean="0">
                <a:solidFill>
                  <a:srgbClr val="000000"/>
                </a:solidFill>
              </a:rPr>
              <a:t>67</a:t>
            </a:r>
            <a:r>
              <a:rPr lang="en-US" sz="2000" dirty="0" smtClean="0">
                <a:solidFill>
                  <a:srgbClr val="000000"/>
                </a:solidFill>
              </a:rPr>
              <a:t>, 1019 (1991)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V. I. </a:t>
            </a:r>
            <a:r>
              <a:rPr lang="en-US" sz="2000" dirty="0" err="1" smtClean="0">
                <a:solidFill>
                  <a:srgbClr val="000000"/>
                </a:solidFill>
              </a:rPr>
              <a:t>Talyanskii</a:t>
            </a:r>
            <a:r>
              <a:rPr lang="en-US" sz="2000" dirty="0" smtClean="0">
                <a:solidFill>
                  <a:srgbClr val="000000"/>
                </a:solidFill>
              </a:rPr>
              <a:t>, et al, Phys. Rev. B </a:t>
            </a:r>
            <a:r>
              <a:rPr lang="en-US" sz="2000" b="1" dirty="0" smtClean="0">
                <a:solidFill>
                  <a:srgbClr val="000000"/>
                </a:solidFill>
              </a:rPr>
              <a:t>50</a:t>
            </a:r>
            <a:r>
              <a:rPr lang="en-US" sz="2000" dirty="0" smtClean="0">
                <a:solidFill>
                  <a:srgbClr val="000000"/>
                </a:solidFill>
              </a:rPr>
              <a:t>, 1582 (1994) and references therein</a:t>
            </a:r>
            <a:endParaRPr lang="en-US" sz="2000" dirty="0" smtClean="0">
              <a:solidFill>
                <a:srgbClr val="000000"/>
              </a:solidFill>
            </a:endParaRPr>
          </a:p>
          <a:p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15435005" y="23305287"/>
            <a:ext cx="12885995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droplet with </a:t>
            </a:r>
            <a:r>
              <a:rPr lang="en-US" sz="2400" dirty="0" smtClean="0">
                <a:solidFill>
                  <a:srgbClr val="C0504D"/>
                </a:solidFill>
              </a:rPr>
              <a:t>circumference L = 10 - 100μm </a:t>
            </a:r>
            <a:r>
              <a:rPr lang="en-US" sz="2400" dirty="0" smtClean="0"/>
              <a:t>and edge velocity </a:t>
            </a:r>
            <a:r>
              <a:rPr lang="en-US" sz="2400" dirty="0" err="1" smtClean="0">
                <a:solidFill>
                  <a:srgbClr val="C0504D"/>
                </a:solidFill>
              </a:rPr>
              <a:t>v</a:t>
            </a:r>
            <a:r>
              <a:rPr lang="en-US" sz="2400" dirty="0" smtClean="0">
                <a:solidFill>
                  <a:srgbClr val="C0504D"/>
                </a:solidFill>
              </a:rPr>
              <a:t> = 10</a:t>
            </a:r>
            <a:r>
              <a:rPr lang="en-US" sz="2400" baseline="30000" dirty="0" smtClean="0">
                <a:solidFill>
                  <a:srgbClr val="C0504D"/>
                </a:solidFill>
              </a:rPr>
              <a:t>4</a:t>
            </a:r>
            <a:r>
              <a:rPr lang="en-US" sz="2400" dirty="0" smtClean="0">
                <a:solidFill>
                  <a:srgbClr val="C0504D"/>
                </a:solidFill>
              </a:rPr>
              <a:t> -10</a:t>
            </a:r>
            <a:r>
              <a:rPr lang="en-US" sz="2400" baseline="30000" dirty="0" smtClean="0">
                <a:solidFill>
                  <a:srgbClr val="C0504D"/>
                </a:solidFill>
              </a:rPr>
              <a:t>6</a:t>
            </a:r>
            <a:r>
              <a:rPr lang="en-US" sz="2400" dirty="0" smtClean="0">
                <a:solidFill>
                  <a:srgbClr val="C0504D"/>
                </a:solidFill>
              </a:rPr>
              <a:t> </a:t>
            </a:r>
            <a:r>
              <a:rPr lang="en-US" sz="2400" dirty="0" err="1" smtClean="0">
                <a:solidFill>
                  <a:srgbClr val="C0504D"/>
                </a:solidFill>
              </a:rPr>
              <a:t>m/s</a:t>
            </a:r>
            <a:r>
              <a:rPr lang="en-US" sz="2400" dirty="0" smtClean="0">
                <a:solidFill>
                  <a:srgbClr val="C0504D"/>
                </a:solidFill>
              </a:rPr>
              <a:t> </a:t>
            </a:r>
            <a:r>
              <a:rPr lang="en-US" sz="2400" dirty="0" smtClean="0"/>
              <a:t>will have peaks in its absorption spectrum at </a:t>
            </a:r>
            <a:r>
              <a:rPr lang="en-US" sz="2400" dirty="0" smtClean="0">
                <a:solidFill>
                  <a:srgbClr val="C0504D"/>
                </a:solidFill>
              </a:rPr>
              <a:t>frequencies </a:t>
            </a:r>
            <a:r>
              <a:rPr lang="en-US" sz="2400" dirty="0" err="1" smtClean="0">
                <a:solidFill>
                  <a:srgbClr val="C0504D"/>
                </a:solidFill>
              </a:rPr>
              <a:t>v</a:t>
            </a:r>
            <a:r>
              <a:rPr lang="en-US" sz="2400" dirty="0" smtClean="0">
                <a:solidFill>
                  <a:srgbClr val="C0504D"/>
                </a:solidFill>
              </a:rPr>
              <a:t>/L = 1-100 GHz</a:t>
            </a:r>
          </a:p>
          <a:p>
            <a:endParaRPr lang="en-US" sz="2400" dirty="0" smtClean="0">
              <a:solidFill>
                <a:srgbClr val="C0504D"/>
              </a:solidFill>
            </a:endParaRPr>
          </a:p>
          <a:p>
            <a:r>
              <a:rPr lang="en-US" sz="2400" dirty="0" smtClean="0"/>
              <a:t>There is a finite bulk gap </a:t>
            </a:r>
            <a:r>
              <a:rPr lang="en-US" sz="2400" dirty="0" err="1" smtClean="0">
                <a:solidFill>
                  <a:schemeClr val="accent2"/>
                </a:solidFill>
              </a:rPr>
              <a:t>Δ</a:t>
            </a:r>
            <a:r>
              <a:rPr lang="en-US" sz="2400" baseline="-25000" dirty="0" err="1" smtClean="0">
                <a:solidFill>
                  <a:schemeClr val="accent2"/>
                </a:solidFill>
              </a:rPr>
              <a:t>bulk</a:t>
            </a:r>
            <a:r>
              <a:rPr lang="en-US" sz="2400" dirty="0" smtClean="0">
                <a:solidFill>
                  <a:schemeClr val="accent2"/>
                </a:solidFill>
              </a:rPr>
              <a:t> = 1-10K =20-200 GHz </a:t>
            </a:r>
            <a:r>
              <a:rPr lang="en-US" sz="2400" dirty="0" smtClean="0"/>
              <a:t>for fractions, where the lower limit is for </a:t>
            </a:r>
            <a:r>
              <a:rPr lang="en-US" sz="2400" dirty="0" err="1" smtClean="0"/>
              <a:t>ν</a:t>
            </a:r>
            <a:r>
              <a:rPr lang="en-US" sz="2400" dirty="0" smtClean="0"/>
              <a:t> = 5/2. We require </a:t>
            </a:r>
            <a:r>
              <a:rPr lang="en-US" sz="2400" dirty="0" err="1" smtClean="0">
                <a:solidFill>
                  <a:srgbClr val="C0504D"/>
                </a:solidFill>
              </a:rPr>
              <a:t>v</a:t>
            </a:r>
            <a:r>
              <a:rPr lang="en-US" sz="2400" dirty="0" smtClean="0">
                <a:solidFill>
                  <a:srgbClr val="C0504D"/>
                </a:solidFill>
              </a:rPr>
              <a:t>/L &lt; </a:t>
            </a:r>
            <a:r>
              <a:rPr lang="en-US" sz="2400" dirty="0" err="1" smtClean="0">
                <a:solidFill>
                  <a:srgbClr val="C0504D"/>
                </a:solidFill>
              </a:rPr>
              <a:t>Δ</a:t>
            </a:r>
            <a:r>
              <a:rPr lang="en-US" sz="2400" baseline="-25000" dirty="0" err="1" smtClean="0">
                <a:solidFill>
                  <a:srgbClr val="C0504D"/>
                </a:solidFill>
              </a:rPr>
              <a:t>bulk</a:t>
            </a:r>
            <a:r>
              <a:rPr lang="en-US" sz="2400" dirty="0" smtClean="0">
                <a:solidFill>
                  <a:srgbClr val="C0504D"/>
                </a:solidFill>
              </a:rPr>
              <a:t> </a:t>
            </a:r>
            <a:r>
              <a:rPr lang="en-US" sz="2400" dirty="0" smtClean="0"/>
              <a:t>, which favors smaller velocities and larger devices</a:t>
            </a:r>
          </a:p>
          <a:p>
            <a:endParaRPr lang="en-US" sz="2400" dirty="0" smtClean="0"/>
          </a:p>
          <a:p>
            <a:r>
              <a:rPr lang="en-US" sz="2400" dirty="0" smtClean="0"/>
              <a:t>On the other hand, interferometry requires </a:t>
            </a:r>
            <a:r>
              <a:rPr lang="en-US" sz="2400" dirty="0" smtClean="0">
                <a:solidFill>
                  <a:srgbClr val="C0504D"/>
                </a:solidFill>
              </a:rPr>
              <a:t>L &lt; L</a:t>
            </a:r>
            <a:r>
              <a:rPr lang="en-US" sz="2400" baseline="-25000" dirty="0" smtClean="0">
                <a:solidFill>
                  <a:srgbClr val="C0504D"/>
                </a:solidFill>
              </a:rPr>
              <a:t>T</a:t>
            </a:r>
            <a:r>
              <a:rPr lang="en-US" sz="2400" dirty="0" smtClean="0">
                <a:solidFill>
                  <a:srgbClr val="C0504D"/>
                </a:solidFill>
              </a:rPr>
              <a:t> </a:t>
            </a:r>
            <a:r>
              <a:rPr lang="en-US" sz="2400" dirty="0" err="1" smtClean="0">
                <a:solidFill>
                  <a:srgbClr val="C0504D"/>
                </a:solidFill>
                <a:sym typeface="Symbol"/>
              </a:rPr>
              <a:t></a:t>
            </a:r>
            <a:r>
              <a:rPr lang="en-US" sz="2400" dirty="0" smtClean="0">
                <a:solidFill>
                  <a:srgbClr val="C0504D"/>
                </a:solidFill>
                <a:sym typeface="Symbol"/>
              </a:rPr>
              <a:t> </a:t>
            </a:r>
            <a:r>
              <a:rPr lang="en-US" sz="2400" dirty="0" err="1" smtClean="0">
                <a:solidFill>
                  <a:srgbClr val="C0504D"/>
                </a:solidFill>
                <a:sym typeface="Symbol"/>
              </a:rPr>
              <a:t>βv</a:t>
            </a:r>
            <a:r>
              <a:rPr lang="en-US" sz="2400" dirty="0" smtClean="0">
                <a:solidFill>
                  <a:srgbClr val="C0504D"/>
                </a:solidFill>
                <a:sym typeface="Symbol"/>
              </a:rPr>
              <a:t> = 1-30μm</a:t>
            </a:r>
            <a:r>
              <a:rPr lang="en-US" sz="2400" dirty="0" smtClean="0"/>
              <a:t>, favoring smaller devices and larger velocities.</a:t>
            </a:r>
          </a:p>
          <a:p>
            <a:endParaRPr lang="en-US" sz="2400" dirty="0" smtClean="0"/>
          </a:p>
          <a:p>
            <a:r>
              <a:rPr lang="en-US" sz="2400" dirty="0" smtClean="0"/>
              <a:t>For temperatures T = 25-100 </a:t>
            </a:r>
            <a:r>
              <a:rPr lang="en-US" sz="2400" dirty="0" err="1" smtClean="0"/>
              <a:t>mK</a:t>
            </a:r>
            <a:r>
              <a:rPr lang="en-US" sz="2400" dirty="0" smtClean="0"/>
              <a:t>, there is a sweet spot at </a:t>
            </a:r>
            <a:r>
              <a:rPr lang="en-US" sz="2400" dirty="0" err="1" smtClean="0"/>
              <a:t>v</a:t>
            </a:r>
            <a:r>
              <a:rPr lang="en-US" sz="2400" dirty="0" smtClean="0"/>
              <a:t>/L ≈ 5GHz. For an intermediate velocity of </a:t>
            </a:r>
            <a:r>
              <a:rPr lang="en-US" sz="2400" dirty="0" err="1" smtClean="0"/>
              <a:t>v</a:t>
            </a:r>
            <a:r>
              <a:rPr lang="en-US" sz="2400" dirty="0" smtClean="0"/>
              <a:t> = 10</a:t>
            </a:r>
            <a:r>
              <a:rPr lang="en-US" sz="2400" baseline="30000" dirty="0" smtClean="0"/>
              <a:t>5</a:t>
            </a:r>
            <a:r>
              <a:rPr lang="en-US" sz="2400" dirty="0" smtClean="0"/>
              <a:t>m/s this requires L = 20μm. These scales are experimentally accessible!</a:t>
            </a:r>
            <a:endParaRPr lang="en-US" sz="2400" dirty="0"/>
          </a:p>
        </p:txBody>
      </p:sp>
      <p:sp>
        <p:nvSpPr>
          <p:cNvPr id="313" name="Rounded Rectangle 312"/>
          <p:cNvSpPr/>
          <p:nvPr/>
        </p:nvSpPr>
        <p:spPr>
          <a:xfrm>
            <a:off x="15739398" y="30513308"/>
            <a:ext cx="12412404" cy="965200"/>
          </a:xfrm>
          <a:prstGeom prst="roundRect">
            <a:avLst/>
          </a:prstGeom>
          <a:solidFill>
            <a:schemeClr val="bg1"/>
          </a:solidFill>
          <a:ln w="2540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This project was supported by the NSF Grant No. DGE1144085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2957</TotalTime>
  <Words>1032</Words>
  <Application>Microsoft Macintosh PowerPoint</Application>
  <PresentationFormat>Custom</PresentationFormat>
  <Paragraphs>130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UCSB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Cano</dc:creator>
  <cp:lastModifiedBy>Jennifer Cano</cp:lastModifiedBy>
  <cp:revision>80</cp:revision>
  <dcterms:created xsi:type="dcterms:W3CDTF">2013-07-02T18:01:12Z</dcterms:created>
  <dcterms:modified xsi:type="dcterms:W3CDTF">2013-07-03T21:35:50Z</dcterms:modified>
</cp:coreProperties>
</file>