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1383625" cy="3027553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047" y="4955430"/>
            <a:ext cx="16038281" cy="10541675"/>
          </a:xfrm>
        </p:spPr>
        <p:txBody>
          <a:bodyPr anchor="b"/>
          <a:lstStyle>
            <a:lvl1pPr algn="ctr">
              <a:defRPr sz="140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047" y="15903635"/>
            <a:ext cx="16038281" cy="7310482"/>
          </a:xfrm>
        </p:spPr>
        <p:txBody>
          <a:bodyPr/>
          <a:lstStyle>
            <a:lvl1pPr marL="0" indent="0" algn="ctr">
              <a:buNone/>
              <a:defRPr sz="5615"/>
            </a:lvl1pPr>
            <a:lvl2pPr marL="1069340" indent="0" algn="ctr">
              <a:buNone/>
              <a:defRPr sz="4675"/>
            </a:lvl2pPr>
            <a:lvl3pPr marL="2138680" indent="0" algn="ctr">
              <a:buNone/>
              <a:defRPr sz="4210"/>
            </a:lvl3pPr>
            <a:lvl4pPr marL="3207385" indent="0" algn="ctr">
              <a:buNone/>
              <a:defRPr sz="3740"/>
            </a:lvl4pPr>
            <a:lvl5pPr marL="4276725" indent="0" algn="ctr">
              <a:buNone/>
              <a:defRPr sz="3740"/>
            </a:lvl5pPr>
            <a:lvl6pPr marL="5346065" indent="0" algn="ctr">
              <a:buNone/>
              <a:defRPr sz="3740"/>
            </a:lvl6pPr>
            <a:lvl7pPr marL="6415405" indent="0" algn="ctr">
              <a:buNone/>
              <a:defRPr sz="3740"/>
            </a:lvl7pPr>
            <a:lvl8pPr marL="7484110" indent="0" algn="ctr">
              <a:buNone/>
              <a:defRPr sz="3740"/>
            </a:lvl8pPr>
            <a:lvl9pPr marL="8553450" indent="0" algn="ctr">
              <a:buNone/>
              <a:defRPr sz="37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3192" y="1612091"/>
            <a:ext cx="4611005" cy="256602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77" y="1612091"/>
            <a:ext cx="13565713" cy="256602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039" y="7548796"/>
            <a:ext cx="18444023" cy="12595338"/>
          </a:xfrm>
        </p:spPr>
        <p:txBody>
          <a:bodyPr anchor="b"/>
          <a:lstStyle>
            <a:lvl1pPr>
              <a:defRPr sz="140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039" y="20263290"/>
            <a:ext cx="18444023" cy="6623591"/>
          </a:xfrm>
        </p:spPr>
        <p:txBody>
          <a:bodyPr/>
          <a:lstStyle>
            <a:lvl1pPr marL="0" indent="0">
              <a:buNone/>
              <a:defRPr sz="5615">
                <a:solidFill>
                  <a:schemeClr val="tx1">
                    <a:tint val="75000"/>
                  </a:schemeClr>
                </a:solidFill>
              </a:defRPr>
            </a:lvl1pPr>
            <a:lvl2pPr marL="1069340" indent="0">
              <a:buNone/>
              <a:defRPr sz="4675">
                <a:solidFill>
                  <a:schemeClr val="tx1">
                    <a:tint val="75000"/>
                  </a:schemeClr>
                </a:solidFill>
              </a:defRPr>
            </a:lvl2pPr>
            <a:lvl3pPr marL="213868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738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4pPr>
            <a:lvl5pPr marL="427672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5pPr>
            <a:lvl6pPr marL="534606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6pPr>
            <a:lvl7pPr marL="641540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7pPr>
            <a:lvl8pPr marL="748411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8pPr>
            <a:lvl9pPr marL="855345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77" y="8060456"/>
            <a:ext cx="9088359" cy="192119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841" y="8060456"/>
            <a:ext cx="9088359" cy="192119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62" y="1612091"/>
            <a:ext cx="18444023" cy="5852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62" y="7422633"/>
            <a:ext cx="9046591" cy="3637718"/>
          </a:xfrm>
        </p:spPr>
        <p:txBody>
          <a:bodyPr anchor="b"/>
          <a:lstStyle>
            <a:lvl1pPr marL="0" indent="0">
              <a:buNone/>
              <a:defRPr sz="5615" b="1"/>
            </a:lvl1pPr>
            <a:lvl2pPr marL="1069340" indent="0">
              <a:buNone/>
              <a:defRPr sz="4675" b="1"/>
            </a:lvl2pPr>
            <a:lvl3pPr marL="2138680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5405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62" y="11060348"/>
            <a:ext cx="9046591" cy="162681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841" y="7422633"/>
            <a:ext cx="9091144" cy="3637718"/>
          </a:xfrm>
        </p:spPr>
        <p:txBody>
          <a:bodyPr anchor="b"/>
          <a:lstStyle>
            <a:lvl1pPr marL="0" indent="0">
              <a:buNone/>
              <a:defRPr sz="5615" b="1"/>
            </a:lvl1pPr>
            <a:lvl2pPr marL="1069340" indent="0">
              <a:buNone/>
              <a:defRPr sz="4675" b="1"/>
            </a:lvl2pPr>
            <a:lvl3pPr marL="2138680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5405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841" y="11060348"/>
            <a:ext cx="9091144" cy="162681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62" y="2018619"/>
            <a:ext cx="6897016" cy="7065165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144" y="4359656"/>
            <a:ext cx="10825841" cy="21517914"/>
          </a:xfrm>
        </p:spPr>
        <p:txBody>
          <a:bodyPr/>
          <a:lstStyle>
            <a:lvl1pPr>
              <a:defRPr sz="7485"/>
            </a:lvl1pPr>
            <a:lvl2pPr>
              <a:defRPr sz="6550"/>
            </a:lvl2pPr>
            <a:lvl3pPr>
              <a:defRPr sz="5615"/>
            </a:lvl3pPr>
            <a:lvl4pPr>
              <a:defRPr sz="4675"/>
            </a:lvl4pPr>
            <a:lvl5pPr>
              <a:defRPr sz="4675"/>
            </a:lvl5pPr>
            <a:lvl6pPr>
              <a:defRPr sz="4675"/>
            </a:lvl6pPr>
            <a:lvl7pPr>
              <a:defRPr sz="4675"/>
            </a:lvl7pPr>
            <a:lvl8pPr>
              <a:defRPr sz="4675"/>
            </a:lvl8pPr>
            <a:lvl9pPr>
              <a:defRPr sz="46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62" y="9083784"/>
            <a:ext cx="6897016" cy="16828835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680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5405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62" y="2018619"/>
            <a:ext cx="6897016" cy="7065165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91144" y="4359656"/>
            <a:ext cx="10825841" cy="21517914"/>
          </a:xfrm>
        </p:spPr>
        <p:txBody>
          <a:bodyPr/>
          <a:lstStyle>
            <a:lvl1pPr marL="0" indent="0">
              <a:buNone/>
              <a:defRPr sz="7485"/>
            </a:lvl1pPr>
            <a:lvl2pPr marL="1069340" indent="0">
              <a:buNone/>
              <a:defRPr sz="6550"/>
            </a:lvl2pPr>
            <a:lvl3pPr marL="2138680" indent="0">
              <a:buNone/>
              <a:defRPr sz="5615"/>
            </a:lvl3pPr>
            <a:lvl4pPr marL="3207385" indent="0">
              <a:buNone/>
              <a:defRPr sz="4675"/>
            </a:lvl4pPr>
            <a:lvl5pPr marL="4276725" indent="0">
              <a:buNone/>
              <a:defRPr sz="4675"/>
            </a:lvl5pPr>
            <a:lvl6pPr marL="5346065" indent="0">
              <a:buNone/>
              <a:defRPr sz="4675"/>
            </a:lvl6pPr>
            <a:lvl7pPr marL="6415405" indent="0">
              <a:buNone/>
              <a:defRPr sz="4675"/>
            </a:lvl7pPr>
            <a:lvl8pPr marL="7484110" indent="0">
              <a:buNone/>
              <a:defRPr sz="4675"/>
            </a:lvl8pPr>
            <a:lvl9pPr marL="8553450" indent="0">
              <a:buNone/>
              <a:defRPr sz="46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62" y="9083784"/>
            <a:ext cx="6897016" cy="16828835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680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5405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77" y="1612091"/>
            <a:ext cx="18444023" cy="585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77" y="8060456"/>
            <a:ext cx="18444023" cy="19211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77" y="28064409"/>
            <a:ext cx="4811484" cy="161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575" y="28064409"/>
            <a:ext cx="7217226" cy="161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716" y="28064409"/>
            <a:ext cx="4811484" cy="161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38680" rtl="0" eaLnBrk="1" latinLnBrk="0" hangingPunct="1">
        <a:lnSpc>
          <a:spcPct val="90000"/>
        </a:lnSpc>
        <a:spcBef>
          <a:spcPct val="0"/>
        </a:spcBef>
        <a:buNone/>
        <a:defRPr sz="10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0" indent="-534670" algn="l" defTabSz="2138680" rtl="0" eaLnBrk="1" latinLnBrk="0" hangingPunct="1">
        <a:lnSpc>
          <a:spcPct val="90000"/>
        </a:lnSpc>
        <a:spcBef>
          <a:spcPct val="469000"/>
        </a:spcBef>
        <a:buFont typeface="Arial" panose="020B0604020202020204" pitchFamily="34" charset="0"/>
        <a:buChar char="•"/>
        <a:defRPr sz="6550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0" indent="-534670" algn="l" defTabSz="21386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5615" kern="1200">
          <a:solidFill>
            <a:schemeClr val="tx1"/>
          </a:solidFill>
          <a:latin typeface="+mn-lt"/>
          <a:ea typeface="+mn-ea"/>
          <a:cs typeface="+mn-cs"/>
        </a:defRPr>
      </a:lvl2pPr>
      <a:lvl3pPr marL="2672715" indent="-534670" algn="l" defTabSz="21386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675" kern="1200">
          <a:solidFill>
            <a:schemeClr val="tx1"/>
          </a:solidFill>
          <a:latin typeface="+mn-lt"/>
          <a:ea typeface="+mn-ea"/>
          <a:cs typeface="+mn-cs"/>
        </a:defRPr>
      </a:lvl3pPr>
      <a:lvl4pPr marL="3742055" indent="-534670" algn="l" defTabSz="21386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1395" indent="-534670" algn="l" defTabSz="21386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0735" indent="-534670" algn="l" defTabSz="21386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0075" indent="-534670" algn="l" defTabSz="21386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18780" indent="-534670" algn="l" defTabSz="21386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8120" indent="-534670" algn="l" defTabSz="21386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0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80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7385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6725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065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5405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4110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3450" algn="l" defTabSz="2138680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885" y="2268855"/>
            <a:ext cx="15607665" cy="822325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bg1"/>
                </a:solidFill>
              </a:rPr>
              <a:t>Emotion visualizer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497" y="16110689"/>
            <a:ext cx="5143580" cy="2943913"/>
          </a:xfrm>
        </p:spPr>
        <p:txBody>
          <a:bodyPr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127375" y="28694380"/>
            <a:ext cx="15243175" cy="822325"/>
          </a:xfrm>
          <a:prstGeom prst="rect">
            <a:avLst/>
          </a:prstGeom>
        </p:spPr>
        <p:txBody>
          <a:bodyPr vert="horz" lIns="91441" tIns="45720" rIns="91441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bg1"/>
                </a:solidFill>
              </a:rPr>
              <a:t>I-Tang HIU   Jean-Luc PHEUNG     Joachim CARVALLO     Alan ZAKAR 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" name="Picture 4" descr="emotion_visualiz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785" y="15932785"/>
            <a:ext cx="16188690" cy="7490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3365500" y="5172710"/>
            <a:ext cx="14652625" cy="5236845"/>
          </a:xfrm>
          <a:prstGeom prst="rect">
            <a:avLst/>
          </a:prstGeom>
        </p:spPr>
        <p:txBody>
          <a:bodyPr vert="horz" lIns="91441" tIns="45720" rIns="91441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>
                <a:solidFill>
                  <a:schemeClr val="bg1"/>
                </a:solidFill>
              </a:rPr>
              <a:t>Emotion</a:t>
            </a:r>
            <a:r>
              <a:rPr lang="en-US" sz="3600">
                <a:solidFill>
                  <a:schemeClr val="bg1"/>
                </a:solidFill>
              </a:rPr>
              <a:t>: an emotion can be represented under 2 forms:</a:t>
            </a:r>
            <a:endParaRPr lang="en-US" sz="3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</a:rPr>
              <a:t>with categorical emotions like Anger, Happiness, sadness,...,</a:t>
            </a:r>
            <a:endParaRPr lang="en-US" sz="3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</a:rPr>
              <a:t>with a triplet of 3 VAD numbers ranging from 0 to 4 : (Valence, Arousal, Dominance).</a:t>
            </a:r>
            <a:endParaRPr lang="en-US" sz="3600">
              <a:solidFill>
                <a:schemeClr val="bg1"/>
              </a:solidFill>
            </a:endParaRPr>
          </a:p>
          <a:p>
            <a:pPr algn="l"/>
            <a:endParaRPr lang="en-US" sz="3600">
              <a:solidFill>
                <a:schemeClr val="bg1"/>
              </a:solidFill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</a:rPr>
              <a:t>Context</a:t>
            </a:r>
            <a:r>
              <a:rPr lang="en-US" sz="3600">
                <a:solidFill>
                  <a:schemeClr val="bg1"/>
                </a:solidFill>
              </a:rPr>
              <a:t>: In a company, meetings are audio recorded. An AI model transcripts the audio to text and characterises every sentence with an emotion (categorical or VAD). </a:t>
            </a:r>
            <a:endParaRPr lang="en-US" sz="3600">
              <a:solidFill>
                <a:schemeClr val="bg1"/>
              </a:solidFill>
            </a:endParaRPr>
          </a:p>
          <a:p>
            <a:pPr algn="l"/>
            <a:endParaRPr lang="en-US" sz="3600">
              <a:solidFill>
                <a:schemeClr val="bg1"/>
              </a:solidFill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</a:rPr>
              <a:t>Problematic</a:t>
            </a:r>
            <a:r>
              <a:rPr lang="en-US" sz="3600">
                <a:solidFill>
                  <a:schemeClr val="bg1"/>
                </a:solidFill>
              </a:rPr>
              <a:t>: Users (managers, HR people,..) need an easy way to :</a:t>
            </a:r>
            <a:endParaRPr lang="en-US" sz="3600">
              <a:solidFill>
                <a:schemeClr val="bg1"/>
              </a:solidFill>
            </a:endParaRPr>
          </a:p>
          <a:p>
            <a:pPr algn="l"/>
            <a:r>
              <a:rPr lang="en-US" sz="3600">
                <a:solidFill>
                  <a:schemeClr val="bg1"/>
                </a:solidFill>
              </a:rPr>
              <a:t>• have an overview of the emotions expressed throughout the whole meeting</a:t>
            </a:r>
            <a:endParaRPr lang="en-US" sz="3600">
              <a:solidFill>
                <a:schemeClr val="bg1"/>
              </a:solidFill>
            </a:endParaRPr>
          </a:p>
          <a:p>
            <a:pPr algn="l"/>
            <a:r>
              <a:rPr lang="en-US" sz="3600">
                <a:solidFill>
                  <a:schemeClr val="bg1"/>
                </a:solidFill>
              </a:rPr>
              <a:t>• be able to visualize only the emotions they are interested in,</a:t>
            </a:r>
            <a:endParaRPr lang="en-US" sz="3600">
              <a:solidFill>
                <a:schemeClr val="bg1"/>
              </a:solidFill>
            </a:endParaRPr>
          </a:p>
          <a:p>
            <a:pPr algn="l"/>
            <a:r>
              <a:rPr lang="en-US" sz="3600">
                <a:solidFill>
                  <a:schemeClr val="bg1"/>
                </a:solidFill>
              </a:rPr>
              <a:t>• read the text of the sentences where the emotions they are interested in, have been expressed.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595370" y="12124055"/>
            <a:ext cx="4309110" cy="1383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tx1"/>
                </a:solidFill>
              </a:rPr>
              <a:t>The filter panel enables the user to make the emotion he is interested in to pop up .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1899900" y="11314430"/>
            <a:ext cx="5882640" cy="353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tx1"/>
                </a:solidFill>
              </a:rPr>
              <a:t>The meeting horizontal display enables the user to have an overview of the meeting.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Each column corresponds to a sentence .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Clicking on one column will position the corresponding sentence in the bottom panel.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138177" y="18408502"/>
            <a:ext cx="849008" cy="64580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1606601" y="17868109"/>
            <a:ext cx="821703" cy="151576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2560320" y="24890095"/>
            <a:ext cx="5577840" cy="2676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VAD emotions  are represented as colored squares varying from white (0) to orange (4).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Categorical emotions are represented with emoticons like :        or 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838940" y="24765635"/>
            <a:ext cx="4451350" cy="1383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tx1"/>
                </a:solidFill>
              </a:rPr>
              <a:t>In the bottom panel, the user can scroll through the meeting text.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0" name="Picture 9" descr="ang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15" y="26616660"/>
            <a:ext cx="463550" cy="463550"/>
          </a:xfrm>
          <a:prstGeom prst="rect">
            <a:avLst/>
          </a:prstGeom>
        </p:spPr>
      </p:pic>
      <p:pic>
        <p:nvPicPr>
          <p:cNvPr id="11" name="Picture 10" descr="hapine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55" y="27080210"/>
            <a:ext cx="450850" cy="45085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4146550" y="22729190"/>
            <a:ext cx="833120" cy="2139950"/>
          </a:xfrm>
          <a:prstGeom prst="straightConnector1">
            <a:avLst/>
          </a:prstGeom>
          <a:ln w="6032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3023850" y="21871940"/>
            <a:ext cx="896620" cy="2893695"/>
          </a:xfrm>
          <a:prstGeom prst="straightConnector1">
            <a:avLst/>
          </a:prstGeom>
          <a:ln w="6032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99760" y="13519150"/>
            <a:ext cx="2635250" cy="3175000"/>
          </a:xfrm>
          <a:prstGeom prst="straightConnector1">
            <a:avLst/>
          </a:prstGeom>
          <a:ln w="6032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3129260" y="14852650"/>
            <a:ext cx="1724660" cy="3098800"/>
          </a:xfrm>
          <a:prstGeom prst="straightConnector1">
            <a:avLst/>
          </a:prstGeom>
          <a:ln w="6032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Presentation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Emotion visualizer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visualizer</dc:title>
  <dc:creator>I-Tang</dc:creator>
  <cp:lastModifiedBy>I-Tang</cp:lastModifiedBy>
  <cp:revision>24</cp:revision>
  <dcterms:created xsi:type="dcterms:W3CDTF">2021-06-17T17:48:00Z</dcterms:created>
  <dcterms:modified xsi:type="dcterms:W3CDTF">2021-06-18T12:21:43Z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