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3" r:id="rId2"/>
    <p:sldId id="274" r:id="rId3"/>
    <p:sldId id="256" r:id="rId4"/>
    <p:sldId id="257" r:id="rId5"/>
    <p:sldId id="258" r:id="rId6"/>
    <p:sldId id="261" r:id="rId7"/>
    <p:sldId id="262" r:id="rId8"/>
    <p:sldId id="275" r:id="rId9"/>
    <p:sldId id="276" r:id="rId10"/>
    <p:sldId id="277" r:id="rId11"/>
    <p:sldId id="279" r:id="rId12"/>
    <p:sldId id="284" r:id="rId13"/>
    <p:sldId id="278" r:id="rId14"/>
    <p:sldId id="283" r:id="rId15"/>
    <p:sldId id="281" r:id="rId1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661" autoAdjust="0"/>
  </p:normalViewPr>
  <p:slideViewPr>
    <p:cSldViewPr>
      <p:cViewPr varScale="1">
        <p:scale>
          <a:sx n="75" d="100"/>
          <a:sy n="75" d="100"/>
        </p:scale>
        <p:origin x="-2664" y="-96"/>
      </p:cViewPr>
      <p:guideLst>
        <p:guide orient="horz" pos="2160"/>
        <p:guide pos="2880"/>
      </p:guideLst>
    </p:cSldViewPr>
  </p:slideViewPr>
  <p:notesTextViewPr>
    <p:cViewPr>
      <p:scale>
        <a:sx n="1" d="1"/>
        <a:sy n="1" d="1"/>
      </p:scale>
      <p:origin x="0" y="0"/>
    </p:cViewPr>
  </p:notesTextViewPr>
  <p:notesViewPr>
    <p:cSldViewPr>
      <p:cViewPr varScale="1">
        <p:scale>
          <a:sx n="83" d="100"/>
          <a:sy n="83" d="100"/>
        </p:scale>
        <p:origin x="-31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FA3F3C-F71B-43A3-A083-D89CD1561240}" type="datetimeFigureOut">
              <a:rPr lang="de-DE" smtClean="0"/>
              <a:pPr/>
              <a:t>10.05.2016</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ja-JP" dirty="0" smtClean="0"/>
              <a:t>© NTT DATA</a:t>
            </a:r>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0F33D9-9668-411F-B72E-E0644CC82AA0}" type="slidenum">
              <a:rPr lang="de-DE" smtClean="0"/>
              <a:pPr/>
              <a:t>‹Nr.›</a:t>
            </a:fld>
            <a:endParaRPr lang="de-DE"/>
          </a:p>
        </p:txBody>
      </p:sp>
      <p:sp>
        <p:nvSpPr>
          <p:cNvPr id="8" name="AutoShape 8"/>
          <p:cNvSpPr>
            <a:spLocks noChangeArrowheads="1"/>
          </p:cNvSpPr>
          <p:nvPr/>
        </p:nvSpPr>
        <p:spPr bwMode="auto">
          <a:xfrm>
            <a:off x="692696" y="8460432"/>
            <a:ext cx="309562" cy="217487"/>
          </a:xfrm>
          <a:prstGeom prst="rightArrow">
            <a:avLst>
              <a:gd name="adj1" fmla="val 50000"/>
              <a:gd name="adj2" fmla="val 35584"/>
            </a:avLst>
          </a:prstGeom>
          <a:solidFill>
            <a:srgbClr val="5981CF"/>
          </a:solidFill>
          <a:ln w="6350">
            <a:solidFill>
              <a:schemeClr val="tx2"/>
            </a:solidFill>
            <a:miter lim="800000"/>
            <a:headEnd/>
            <a:tailEnd/>
          </a:ln>
          <a:effectLst/>
        </p:spPr>
        <p:txBody>
          <a:bodyPr wrap="none" lIns="0" tIns="0" rIns="0" bIns="0" anchor="ctr">
            <a:prstTxWarp prst="textNoShape">
              <a:avLst/>
            </a:prstTxWarp>
          </a:bodyPr>
          <a:lstStyle/>
          <a:p>
            <a:endParaRPr lang="de-DE" dirty="0">
              <a:solidFill>
                <a:srgbClr val="5981CF"/>
              </a:solidFill>
            </a:endParaRPr>
          </a:p>
        </p:txBody>
      </p:sp>
    </p:spTree>
    <p:extLst>
      <p:ext uri="{BB962C8B-B14F-4D97-AF65-F5344CB8AC3E}">
        <p14:creationId xmlns:p14="http://schemas.microsoft.com/office/powerpoint/2010/main" val="2065034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latin typeface="Arial" pitchFamily="34" charset="0"/>
                <a:cs typeface="Arial" pitchFamily="34" charset="0"/>
              </a:rPr>
              <a:t>Jetzt</a:t>
            </a:r>
            <a:r>
              <a:rPr lang="de-DE" baseline="0" dirty="0" smtClean="0">
                <a:latin typeface="Arial" pitchFamily="34" charset="0"/>
                <a:cs typeface="Arial" pitchFamily="34" charset="0"/>
              </a:rPr>
              <a:t> kommen wir zu weiteren Informationen über die NTT Gruppe und NTT DATA</a:t>
            </a:r>
            <a:endParaRPr lang="de-DE" dirty="0">
              <a:latin typeface="Arial" pitchFamily="34" charset="0"/>
              <a:cs typeface="Arial" pitchFamily="34" charset="0"/>
            </a:endParaRPr>
          </a:p>
        </p:txBody>
      </p:sp>
      <p:sp>
        <p:nvSpPr>
          <p:cNvPr id="4" name="Foliennummernplatzhalter 3"/>
          <p:cNvSpPr>
            <a:spLocks noGrp="1"/>
          </p:cNvSpPr>
          <p:nvPr>
            <p:ph type="sldNum" sz="quarter" idx="10"/>
          </p:nvPr>
        </p:nvSpPr>
        <p:spPr/>
        <p:txBody>
          <a:bodyPr/>
          <a:lstStyle/>
          <a:p>
            <a:fld id="{CF0F33D9-9668-411F-B72E-E0644CC82AA0}" type="slidenum">
              <a:rPr lang="de-DE" smtClean="0"/>
              <a:pPr/>
              <a:t>3</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CF0F33D9-9668-411F-B72E-E0644CC82AA0}" type="slidenum">
              <a:rPr lang="de-DE" smtClean="0"/>
              <a:pPr/>
              <a:t>4</a:t>
            </a:fld>
            <a:endParaRPr lang="de-DE"/>
          </a:p>
        </p:txBody>
      </p:sp>
    </p:spTree>
    <p:extLst>
      <p:ext uri="{BB962C8B-B14F-4D97-AF65-F5344CB8AC3E}">
        <p14:creationId xmlns:p14="http://schemas.microsoft.com/office/powerpoint/2010/main" val="2857565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CF0F33D9-9668-411F-B72E-E0644CC82AA0}" type="slidenum">
              <a:rPr lang="de-DE" smtClean="0"/>
              <a:pPr/>
              <a:t>5</a:t>
            </a:fld>
            <a:endParaRPr lang="de-DE"/>
          </a:p>
        </p:txBody>
      </p:sp>
    </p:spTree>
    <p:extLst>
      <p:ext uri="{BB962C8B-B14F-4D97-AF65-F5344CB8AC3E}">
        <p14:creationId xmlns:p14="http://schemas.microsoft.com/office/powerpoint/2010/main" val="1076688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latin typeface="Arial" pitchFamily="34" charset="0"/>
                <a:cs typeface="Arial" pitchFamily="34" charset="0"/>
              </a:rPr>
              <a:t>Jetzt</a:t>
            </a:r>
            <a:r>
              <a:rPr lang="de-DE" baseline="0" dirty="0" smtClean="0">
                <a:latin typeface="Arial" pitchFamily="34" charset="0"/>
                <a:cs typeface="Arial" pitchFamily="34" charset="0"/>
              </a:rPr>
              <a:t> kommen wir zu NTT DATA</a:t>
            </a:r>
            <a:endParaRPr lang="de-DE" dirty="0">
              <a:latin typeface="Arial" pitchFamily="34" charset="0"/>
              <a:cs typeface="Arial" pitchFamily="34" charset="0"/>
            </a:endParaRPr>
          </a:p>
        </p:txBody>
      </p:sp>
      <p:sp>
        <p:nvSpPr>
          <p:cNvPr id="4" name="Foliennummernplatzhalter 3"/>
          <p:cNvSpPr>
            <a:spLocks noGrp="1"/>
          </p:cNvSpPr>
          <p:nvPr>
            <p:ph type="sldNum" sz="quarter" idx="10"/>
          </p:nvPr>
        </p:nvSpPr>
        <p:spPr/>
        <p:txBody>
          <a:bodyPr/>
          <a:lstStyle/>
          <a:p>
            <a:fld id="{CF0F33D9-9668-411F-B72E-E0644CC82AA0}" type="slidenum">
              <a:rPr lang="de-DE" smtClean="0"/>
              <a:pPr/>
              <a:t>6</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TextEdit="1"/>
          </p:cNvSpPr>
          <p:nvPr>
            <p:ph type="sldImg"/>
          </p:nvPr>
        </p:nvSpPr>
        <p:spPr bwMode="auto">
          <a:noFill/>
          <a:ln>
            <a:solidFill>
              <a:srgbClr val="000000"/>
            </a:solidFill>
            <a:miter lim="800000"/>
            <a:headEnd/>
            <a:tailEnd/>
          </a:ln>
        </p:spPr>
      </p:sp>
      <p:sp>
        <p:nvSpPr>
          <p:cNvPr id="5529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dirty="0" smtClean="0">
                <a:latin typeface="Arial" pitchFamily="34" charset="0"/>
                <a:cs typeface="Arial" pitchFamily="34" charset="0"/>
              </a:rPr>
              <a:t>1967 wurde NTT DATA eine Abteilung von NTT</a:t>
            </a:r>
          </a:p>
          <a:p>
            <a:pPr eaLnBrk="1" hangingPunct="1">
              <a:spcBef>
                <a:spcPct val="0"/>
              </a:spcBef>
            </a:pPr>
            <a:r>
              <a:rPr lang="de-DE" dirty="0" smtClean="0">
                <a:latin typeface="Arial" pitchFamily="34" charset="0"/>
                <a:cs typeface="Arial" pitchFamily="34" charset="0"/>
              </a:rPr>
              <a:t>1988 wurde NTT DATA </a:t>
            </a:r>
            <a:r>
              <a:rPr lang="de-DE" baseline="0" dirty="0" smtClean="0">
                <a:latin typeface="Arial" pitchFamily="34" charset="0"/>
                <a:cs typeface="Arial" pitchFamily="34" charset="0"/>
              </a:rPr>
              <a:t>als </a:t>
            </a:r>
            <a:r>
              <a:rPr lang="de-DE" dirty="0" smtClean="0">
                <a:latin typeface="Arial" pitchFamily="34" charset="0"/>
                <a:cs typeface="Arial" pitchFamily="34" charset="0"/>
              </a:rPr>
              <a:t>Tochterunternehmen der Nippon Telegraph and Telephone Corporation (NTT) gegründet.</a:t>
            </a:r>
          </a:p>
          <a:p>
            <a:pPr eaLnBrk="1" hangingPunct="1">
              <a:spcBef>
                <a:spcPct val="0"/>
              </a:spcBef>
            </a:pPr>
            <a:r>
              <a:rPr lang="de-DE" dirty="0" smtClean="0">
                <a:latin typeface="Arial" pitchFamily="34" charset="0"/>
                <a:cs typeface="Arial" pitchFamily="34" charset="0"/>
              </a:rPr>
              <a:t>1995</a:t>
            </a:r>
            <a:r>
              <a:rPr lang="de-DE" baseline="0" dirty="0" smtClean="0">
                <a:latin typeface="Arial" pitchFamily="34" charset="0"/>
                <a:cs typeface="Arial" pitchFamily="34" charset="0"/>
              </a:rPr>
              <a:t> wurde NTT DATA eine Aktiengesellschaft. </a:t>
            </a:r>
          </a:p>
          <a:p>
            <a:pPr eaLnBrk="1" hangingPunct="1">
              <a:spcBef>
                <a:spcPct val="0"/>
              </a:spcBef>
            </a:pPr>
            <a:endParaRPr kumimoji="1" lang="de-DE" dirty="0" smtClean="0">
              <a:latin typeface="Arial" pitchFamily="34" charset="0"/>
              <a:cs typeface="Arial" pitchFamily="34" charset="0"/>
            </a:endParaRPr>
          </a:p>
          <a:p>
            <a:pPr eaLnBrk="1" hangingPunct="1">
              <a:spcBef>
                <a:spcPct val="0"/>
              </a:spcBef>
            </a:pPr>
            <a:r>
              <a:rPr lang="de-DE" dirty="0" smtClean="0">
                <a:latin typeface="Arial" pitchFamily="34" charset="0"/>
                <a:cs typeface="Arial" pitchFamily="34" charset="0"/>
              </a:rPr>
              <a:t>Mit dem Markteintritt in EMEA, Amerika, China und APAC wurde NTT DATA zu einem Global Player – vertreten in über 40 Ländern mit über 76.000 </a:t>
            </a:r>
            <a:r>
              <a:rPr lang="de-DE" b="0" dirty="0" smtClean="0">
                <a:latin typeface="Arial" pitchFamily="34" charset="0"/>
                <a:cs typeface="Arial" pitchFamily="34" charset="0"/>
              </a:rPr>
              <a:t>Mitarbeitern.</a:t>
            </a:r>
            <a:endParaRPr lang="de-DE" baseline="0" dirty="0" smtClean="0">
              <a:latin typeface="Arial" pitchFamily="34" charset="0"/>
              <a:cs typeface="Arial" pitchFamily="34" charset="0"/>
            </a:endParaRPr>
          </a:p>
          <a:p>
            <a:pPr eaLnBrk="1" hangingPunct="1">
              <a:spcBef>
                <a:spcPct val="0"/>
              </a:spcBef>
            </a:pPr>
            <a:r>
              <a:rPr lang="de-DE" b="0" baseline="0" dirty="0" smtClean="0">
                <a:latin typeface="Arial" pitchFamily="34" charset="0"/>
                <a:cs typeface="Arial" pitchFamily="34" charset="0"/>
              </a:rPr>
              <a:t>Das befähigt NTT DATA weltweit Kundenbedürfnisse zu erfüllen </a:t>
            </a:r>
            <a:r>
              <a:rPr kumimoji="1" lang="en-US" b="0" baseline="0" dirty="0" smtClean="0">
                <a:latin typeface="Arial" charset="0"/>
                <a:ea typeface="Arial"/>
              </a:rPr>
              <a:t>und ihre </a:t>
            </a:r>
            <a:r>
              <a:rPr kumimoji="1" lang="en-US" b="0" baseline="0" dirty="0" err="1" smtClean="0">
                <a:latin typeface="Arial" charset="0"/>
                <a:ea typeface="Arial"/>
              </a:rPr>
              <a:t>Erwartungen</a:t>
            </a:r>
            <a:r>
              <a:rPr kumimoji="1" lang="en-US" b="0" baseline="0" dirty="0" smtClean="0">
                <a:latin typeface="Arial" charset="0"/>
                <a:ea typeface="Arial"/>
              </a:rPr>
              <a:t> bezüglich Qualität, </a:t>
            </a:r>
            <a:r>
              <a:rPr kumimoji="1" lang="en-US" b="0" baseline="0" dirty="0" err="1" smtClean="0">
                <a:latin typeface="Arial" charset="0"/>
                <a:ea typeface="Arial"/>
              </a:rPr>
              <a:t>Pünktlichkeit</a:t>
            </a:r>
            <a:r>
              <a:rPr kumimoji="1" lang="en-US" b="0" baseline="0" dirty="0" smtClean="0">
                <a:latin typeface="Arial" charset="0"/>
                <a:ea typeface="Arial"/>
              </a:rPr>
              <a:t> und </a:t>
            </a:r>
            <a:r>
              <a:rPr kumimoji="1" lang="en-US" b="0" baseline="0" dirty="0" err="1" smtClean="0">
                <a:latin typeface="Arial" charset="0"/>
                <a:ea typeface="Arial"/>
              </a:rPr>
              <a:t>regionalem</a:t>
            </a:r>
            <a:r>
              <a:rPr kumimoji="1" lang="en-US" b="0" baseline="0" dirty="0" smtClean="0">
                <a:latin typeface="Arial" charset="0"/>
                <a:ea typeface="Arial"/>
              </a:rPr>
              <a:t> Know-how stets zu </a:t>
            </a:r>
            <a:r>
              <a:rPr kumimoji="1" lang="en-US" b="0" baseline="0" dirty="0" err="1" smtClean="0">
                <a:latin typeface="Arial" charset="0"/>
                <a:ea typeface="Arial"/>
              </a:rPr>
              <a:t>übertreffen</a:t>
            </a:r>
            <a:r>
              <a:rPr kumimoji="1" lang="en-US" b="0" baseline="0" dirty="0" smtClean="0">
                <a:latin typeface="Arial" charset="0"/>
                <a:ea typeface="Arial"/>
              </a:rPr>
              <a:t>.</a:t>
            </a:r>
            <a:endParaRPr lang="de-DE" b="0" baseline="0" dirty="0" smtClean="0">
              <a:latin typeface="Arial" pitchFamily="34" charset="0"/>
              <a:cs typeface="Arial" pitchFamily="34" charset="0"/>
            </a:endParaRPr>
          </a:p>
          <a:p>
            <a:pPr eaLnBrk="1" hangingPunct="1">
              <a:spcBef>
                <a:spcPct val="0"/>
              </a:spcBef>
            </a:pPr>
            <a:endParaRPr lang="de-DE" baseline="0" dirty="0"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smtClean="0"/>
              <a:t>Dokumentationen,</a:t>
            </a:r>
            <a:r>
              <a:rPr lang="de-DE" baseline="0" noProof="0" dirty="0" smtClean="0"/>
              <a:t> Fehlerbescheibungen, etc. sind Projektweise abgelegt und ggf. nur für Projektmitglieder zugänglich.</a:t>
            </a:r>
          </a:p>
          <a:p>
            <a:endParaRPr lang="de-DE" baseline="0" noProof="0" dirty="0" smtClean="0"/>
          </a:p>
          <a:p>
            <a:r>
              <a:rPr lang="de-DE" baseline="0" noProof="0" dirty="0" smtClean="0"/>
              <a:t>Einige der Daten sind jedoch auch projektübergreifend Interessant! </a:t>
            </a:r>
            <a:endParaRPr lang="de-DE" noProof="0" dirty="0"/>
          </a:p>
        </p:txBody>
      </p:sp>
      <p:sp>
        <p:nvSpPr>
          <p:cNvPr id="4" name="Foliennummernplatzhalter 3"/>
          <p:cNvSpPr>
            <a:spLocks noGrp="1"/>
          </p:cNvSpPr>
          <p:nvPr>
            <p:ph type="sldNum" sz="quarter" idx="10"/>
          </p:nvPr>
        </p:nvSpPr>
        <p:spPr/>
        <p:txBody>
          <a:bodyPr/>
          <a:lstStyle/>
          <a:p>
            <a:fld id="{CF0F33D9-9668-411F-B72E-E0644CC82AA0}" type="slidenum">
              <a:rPr lang="de-DE" smtClean="0"/>
              <a:pPr/>
              <a:t>9</a:t>
            </a:fld>
            <a:endParaRPr lang="de-DE"/>
          </a:p>
        </p:txBody>
      </p:sp>
    </p:spTree>
    <p:extLst>
      <p:ext uri="{BB962C8B-B14F-4D97-AF65-F5344CB8AC3E}">
        <p14:creationId xmlns:p14="http://schemas.microsoft.com/office/powerpoint/2010/main" val="1178831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smtClean="0"/>
              <a:t>Zentrale</a:t>
            </a:r>
            <a:r>
              <a:rPr lang="en-US" dirty="0" smtClean="0"/>
              <a:t> </a:t>
            </a:r>
            <a:r>
              <a:rPr lang="de-DE" noProof="0" dirty="0" smtClean="0"/>
              <a:t>Ablage für “Wissen”. </a:t>
            </a:r>
          </a:p>
          <a:p>
            <a:r>
              <a:rPr lang="de-DE" noProof="0" dirty="0" smtClean="0"/>
              <a:t>Es ist elementar wichtig,</a:t>
            </a:r>
            <a:r>
              <a:rPr lang="de-DE" baseline="0" noProof="0" dirty="0" smtClean="0"/>
              <a:t> dass das Eintragen von Informationen einfach und schnell funktioniert. Es sollte möglich sein Texte zu verfassen, Dokumente hochzuladen und Verknüpfungen zwischen Artikeln herzustellen. </a:t>
            </a:r>
          </a:p>
          <a:p>
            <a:r>
              <a:rPr lang="de-DE" baseline="0" noProof="0" dirty="0" smtClean="0"/>
              <a:t>Das Auffinden von Informationen sollte ebenfalls schnell funktionieren. Dabei soll eine Volltextsuche implementiert werden, die auch hochgeladene Dokumente in Betracht zieht. Die Suche soll erweiterbar sein, sodass z.B. </a:t>
            </a:r>
            <a:r>
              <a:rPr lang="de-DE" baseline="0" noProof="0" dirty="0" err="1" smtClean="0"/>
              <a:t>Heuristiken</a:t>
            </a:r>
            <a:r>
              <a:rPr lang="de-DE" baseline="0" noProof="0" dirty="0" smtClean="0"/>
              <a:t> eingebunden werden können oder eine phonetische Suche ermöglicht wird. </a:t>
            </a:r>
            <a:endParaRPr lang="de-DE" noProof="0" dirty="0"/>
          </a:p>
        </p:txBody>
      </p:sp>
      <p:sp>
        <p:nvSpPr>
          <p:cNvPr id="4" name="Foliennummernplatzhalter 3"/>
          <p:cNvSpPr>
            <a:spLocks noGrp="1"/>
          </p:cNvSpPr>
          <p:nvPr>
            <p:ph type="sldNum" sz="quarter" idx="10"/>
          </p:nvPr>
        </p:nvSpPr>
        <p:spPr/>
        <p:txBody>
          <a:bodyPr/>
          <a:lstStyle/>
          <a:p>
            <a:fld id="{CF0F33D9-9668-411F-B72E-E0644CC82AA0}" type="slidenum">
              <a:rPr lang="de-DE" smtClean="0"/>
              <a:pPr/>
              <a:t>10</a:t>
            </a:fld>
            <a:endParaRPr lang="de-DE"/>
          </a:p>
        </p:txBody>
      </p:sp>
    </p:spTree>
    <p:extLst>
      <p:ext uri="{BB962C8B-B14F-4D97-AF65-F5344CB8AC3E}">
        <p14:creationId xmlns:p14="http://schemas.microsoft.com/office/powerpoint/2010/main" val="1178831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CF0F33D9-9668-411F-B72E-E0644CC82AA0}" type="slidenum">
              <a:rPr lang="de-DE" smtClean="0"/>
              <a:pPr/>
              <a:t>15</a:t>
            </a:fld>
            <a:endParaRPr lang="de-DE"/>
          </a:p>
        </p:txBody>
      </p:sp>
    </p:spTree>
    <p:extLst>
      <p:ext uri="{BB962C8B-B14F-4D97-AF65-F5344CB8AC3E}">
        <p14:creationId xmlns:p14="http://schemas.microsoft.com/office/powerpoint/2010/main" val="2533207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pic>
        <p:nvPicPr>
          <p:cNvPr id="23" name="Picture 22" descr="NTT_logo_RGB.png"/>
          <p:cNvPicPr>
            <a:picLocks noChangeAspect="1"/>
          </p:cNvPicPr>
          <p:nvPr/>
        </p:nvPicPr>
        <p:blipFill>
          <a:blip r:embed="rId2" cstate="print"/>
          <a:stretch>
            <a:fillRect/>
          </a:stretch>
        </p:blipFill>
        <p:spPr>
          <a:xfrm>
            <a:off x="7000875" y="6119812"/>
            <a:ext cx="1691640" cy="248022"/>
          </a:xfrm>
          <a:prstGeom prst="rect">
            <a:avLst/>
          </a:prstGeom>
        </p:spPr>
      </p:pic>
      <p:pic>
        <p:nvPicPr>
          <p:cNvPr id="20" name="Picture 19" descr="NTT_Title_Slide_w_Image.jpg"/>
          <p:cNvPicPr>
            <a:picLocks noChangeAspect="1"/>
          </p:cNvPicPr>
          <p:nvPr/>
        </p:nvPicPr>
        <p:blipFill>
          <a:blip r:embed="rId3" cstate="print"/>
          <a:stretch>
            <a:fillRect/>
          </a:stretch>
        </p:blipFill>
        <p:spPr>
          <a:xfrm>
            <a:off x="0" y="2919350"/>
            <a:ext cx="2542032" cy="2542032"/>
          </a:xfrm>
          <a:prstGeom prst="rect">
            <a:avLst/>
          </a:prstGeom>
        </p:spPr>
      </p:pic>
      <p:sp>
        <p:nvSpPr>
          <p:cNvPr id="16" name="Rectangle 15"/>
          <p:cNvSpPr/>
          <p:nvPr/>
        </p:nvSpPr>
        <p:spPr>
          <a:xfrm>
            <a:off x="2528891" y="4182098"/>
            <a:ext cx="6615110" cy="1280493"/>
          </a:xfrm>
          <a:prstGeom prst="rect">
            <a:avLst/>
          </a:prstGeom>
          <a:solidFill>
            <a:srgbClr val="C2CEE6"/>
          </a:solidFill>
          <a:ln w="9525">
            <a:no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altLang="en-US" sz="1800" b="0" i="0" u="none" strike="noStrike" kern="0" cap="none" spc="0" normalizeH="0" baseline="0" noProof="0">
              <a:ln>
                <a:noFill/>
              </a:ln>
              <a:solidFill>
                <a:sysClr val="windowText" lastClr="000000"/>
              </a:solidFill>
              <a:effectLst/>
              <a:uLnTx/>
              <a:uFillTx/>
              <a:latin typeface="+mn-lt"/>
              <a:ea typeface="+mn-ea"/>
              <a:cs typeface="+mn-cs"/>
            </a:endParaRPr>
          </a:p>
        </p:txBody>
      </p:sp>
      <p:sp>
        <p:nvSpPr>
          <p:cNvPr id="19" name="Rectangle 18"/>
          <p:cNvSpPr/>
          <p:nvPr/>
        </p:nvSpPr>
        <p:spPr>
          <a:xfrm>
            <a:off x="2529882" y="4742"/>
            <a:ext cx="6614121" cy="2950333"/>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noProof="0"/>
          </a:p>
        </p:txBody>
      </p:sp>
      <p:sp>
        <p:nvSpPr>
          <p:cNvPr id="9" name="Text Placeholder 2"/>
          <p:cNvSpPr>
            <a:spLocks noGrp="1"/>
          </p:cNvSpPr>
          <p:nvPr>
            <p:ph type="body" idx="13" hasCustomPrompt="1"/>
          </p:nvPr>
        </p:nvSpPr>
        <p:spPr>
          <a:xfrm>
            <a:off x="2743597" y="4379521"/>
            <a:ext cx="6127221"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noProof="0" dirty="0" smtClean="0"/>
              <a:t>NTT DATA Deutschland GmbH</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de-DE" noProof="0" dirty="0" smtClean="0"/>
              <a:t>DD.MM.YYYY, Ort</a:t>
            </a:r>
          </a:p>
          <a:p>
            <a:pPr lvl="0"/>
            <a:r>
              <a:rPr lang="de-DE" noProof="0" dirty="0" smtClean="0"/>
              <a:t>XXXXXXXXXXXX</a:t>
            </a:r>
          </a:p>
        </p:txBody>
      </p:sp>
      <p:sp>
        <p:nvSpPr>
          <p:cNvPr id="18" name="Text Placeholder 2"/>
          <p:cNvSpPr>
            <a:spLocks noGrp="1"/>
          </p:cNvSpPr>
          <p:nvPr>
            <p:ph type="body" idx="14" hasCustomPrompt="1"/>
          </p:nvPr>
        </p:nvSpPr>
        <p:spPr>
          <a:xfrm>
            <a:off x="241701" y="217097"/>
            <a:ext cx="2120248" cy="1041845"/>
          </a:xfrm>
          <a:prstGeom prst="rect">
            <a:avLst/>
          </a:prstGeom>
        </p:spPr>
        <p:txBody>
          <a:bodyPr anchor="t">
            <a:normAutofit/>
          </a:bodyPr>
          <a:lstStyle>
            <a:lvl1pPr marL="0" indent="0">
              <a:buNone/>
              <a:defRPr sz="2800" b="1"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noProof="0" dirty="0" smtClean="0"/>
              <a:t>Kunden Name</a:t>
            </a:r>
          </a:p>
        </p:txBody>
      </p:sp>
      <p:sp>
        <p:nvSpPr>
          <p:cNvPr id="24" name="Content Placeholder 23"/>
          <p:cNvSpPr>
            <a:spLocks noGrp="1"/>
          </p:cNvSpPr>
          <p:nvPr>
            <p:ph sz="quarter" idx="15" hasCustomPrompt="1"/>
          </p:nvPr>
        </p:nvSpPr>
        <p:spPr>
          <a:xfrm>
            <a:off x="7379800" y="88731"/>
            <a:ext cx="16764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de-DE" noProof="0" smtClean="0"/>
              <a:t>Information type: XXXXXXX</a:t>
            </a:r>
          </a:p>
          <a:p>
            <a:pPr lvl="0"/>
            <a:r>
              <a:rPr lang="de-DE" noProof="0" smtClean="0"/>
              <a:t>Company: XXXXXXXXXXX</a:t>
            </a:r>
          </a:p>
          <a:p>
            <a:pPr lvl="0"/>
            <a:r>
              <a:rPr lang="de-DE" noProof="0" smtClean="0"/>
              <a:t>Information owner: XXXXXX</a:t>
            </a:r>
          </a:p>
        </p:txBody>
      </p:sp>
      <p:sp>
        <p:nvSpPr>
          <p:cNvPr id="29" name="Content Placeholder 28"/>
          <p:cNvSpPr>
            <a:spLocks noGrp="1"/>
          </p:cNvSpPr>
          <p:nvPr>
            <p:ph sz="quarter" idx="17" hasCustomPrompt="1"/>
          </p:nvPr>
        </p:nvSpPr>
        <p:spPr>
          <a:xfrm>
            <a:off x="5824050" y="652232"/>
            <a:ext cx="3232150"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de-DE" noProof="0" smtClean="0"/>
              <a:t>(Delete the information classification label for external use.</a:t>
            </a:r>
          </a:p>
          <a:p>
            <a:pPr lvl="0"/>
            <a:r>
              <a:rPr lang="de-DE" noProof="0" smtClean="0"/>
              <a:t>Display notations such as “</a:t>
            </a:r>
            <a:r>
              <a:rPr lang="de-DE" sz="900" noProof="0" smtClean="0">
                <a:solidFill>
                  <a:srgbClr val="FF0000"/>
                </a:solidFill>
              </a:rPr>
              <a:t>Confidential”,</a:t>
            </a:r>
            <a:r>
              <a:rPr lang="de-DE" sz="900" baseline="0" noProof="0" smtClean="0">
                <a:solidFill>
                  <a:srgbClr val="FF0000"/>
                </a:solidFill>
              </a:rPr>
              <a:t> if necessary.)</a:t>
            </a:r>
            <a:endParaRPr lang="de-DE" noProof="0"/>
          </a:p>
        </p:txBody>
      </p:sp>
      <p:sp>
        <p:nvSpPr>
          <p:cNvPr id="17" name="TextBox 16"/>
          <p:cNvSpPr txBox="1"/>
          <p:nvPr/>
        </p:nvSpPr>
        <p:spPr>
          <a:xfrm>
            <a:off x="-254" y="6751093"/>
            <a:ext cx="2362200" cy="92333"/>
          </a:xfrm>
          <a:prstGeom prst="rect">
            <a:avLst/>
          </a:prstGeom>
          <a:noFill/>
        </p:spPr>
        <p:txBody>
          <a:bodyPr wrap="square" tIns="0" bIns="0" rtlCol="0">
            <a:spAutoFit/>
          </a:bodyPr>
          <a:lstStyle/>
          <a:p>
            <a:r>
              <a:rPr lang="de-DE" sz="600" noProof="0" dirty="0" smtClean="0">
                <a:solidFill>
                  <a:schemeClr val="tx1"/>
                </a:solidFill>
                <a:latin typeface="Arial"/>
                <a:cs typeface="Arial"/>
              </a:rPr>
              <a:t>Copyright © </a:t>
            </a:r>
            <a:r>
              <a:rPr lang="de-DE" sz="600" baseline="0" dirty="0" smtClean="0">
                <a:solidFill>
                  <a:schemeClr val="tx1"/>
                </a:solidFill>
                <a:latin typeface="+mn-lt"/>
                <a:cs typeface="Arial"/>
              </a:rPr>
              <a:t>2016 NTT DATA Deutschland GmbH </a:t>
            </a:r>
            <a:endParaRPr lang="de-DE" sz="600" noProof="0" dirty="0">
              <a:solidFill>
                <a:schemeClr val="tx1"/>
              </a:solidFill>
              <a:latin typeface="+mn-lt"/>
              <a:cs typeface="Arial"/>
            </a:endParaRPr>
          </a:p>
        </p:txBody>
      </p:sp>
      <p:sp>
        <p:nvSpPr>
          <p:cNvPr id="15" name="Rectangle 14"/>
          <p:cNvSpPr/>
          <p:nvPr/>
        </p:nvSpPr>
        <p:spPr>
          <a:xfrm>
            <a:off x="2528890" y="2914651"/>
            <a:ext cx="6615112" cy="127396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noProof="0"/>
          </a:p>
        </p:txBody>
      </p:sp>
      <p:sp>
        <p:nvSpPr>
          <p:cNvPr id="14" name="Title 1"/>
          <p:cNvSpPr>
            <a:spLocks noGrp="1"/>
          </p:cNvSpPr>
          <p:nvPr>
            <p:ph type="title" hasCustomPrompt="1"/>
          </p:nvPr>
        </p:nvSpPr>
        <p:spPr>
          <a:xfrm>
            <a:off x="2743597" y="3161530"/>
            <a:ext cx="6127221" cy="995164"/>
          </a:xfrm>
          <a:prstGeom prst="rect">
            <a:avLst/>
          </a:prstGeom>
          <a:ln>
            <a:noFill/>
          </a:ln>
        </p:spPr>
        <p:txBody>
          <a:bodyPr anchor="t">
            <a:normAutofit/>
          </a:bodyPr>
          <a:lstStyle>
            <a:lvl1pPr algn="l">
              <a:spcAft>
                <a:spcPts val="0"/>
              </a:spcAft>
              <a:defRPr sz="2200" b="0" i="0" cap="none" baseline="0">
                <a:solidFill>
                  <a:schemeClr val="bg1"/>
                </a:solidFill>
                <a:latin typeface="Arial"/>
                <a:cs typeface="Arial"/>
              </a:defRPr>
            </a:lvl1pPr>
          </a:lstStyle>
          <a:p>
            <a:r>
              <a:rPr lang="de-DE" noProof="0" dirty="0" smtClean="0"/>
              <a:t>Titel in 1 oder 2 Zeilen</a:t>
            </a:r>
            <a:br>
              <a:rPr lang="de-DE" noProof="0" dirty="0" smtClean="0"/>
            </a:br>
            <a:r>
              <a:rPr lang="de-DE" noProof="0" dirty="0" smtClean="0"/>
              <a:t>(Font für lange Titel verkleinern)</a:t>
            </a:r>
            <a:endParaRPr lang="de-DE" noProof="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dex Slide">
    <p:spTree>
      <p:nvGrpSpPr>
        <p:cNvPr id="1" name=""/>
        <p:cNvGrpSpPr/>
        <p:nvPr/>
      </p:nvGrpSpPr>
      <p:grpSpPr>
        <a:xfrm>
          <a:off x="0" y="0"/>
          <a:ext cx="0" cy="0"/>
          <a:chOff x="0" y="0"/>
          <a:chExt cx="0" cy="0"/>
        </a:xfrm>
      </p:grpSpPr>
      <p:sp>
        <p:nvSpPr>
          <p:cNvPr id="12" name="Rectangle 11"/>
          <p:cNvSpPr/>
          <p:nvPr/>
        </p:nvSpPr>
        <p:spPr>
          <a:xfrm>
            <a:off x="7498079" y="0"/>
            <a:ext cx="1645920" cy="731520"/>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noProof="0"/>
          </a:p>
        </p:txBody>
      </p:sp>
      <p:pic>
        <p:nvPicPr>
          <p:cNvPr id="30" name="Picture 29" descr="NTT_logo_RGB.png"/>
          <p:cNvPicPr>
            <a:picLocks noChangeAspect="1"/>
          </p:cNvPicPr>
          <p:nvPr/>
        </p:nvPicPr>
        <p:blipFill>
          <a:blip r:embed="rId2" cstate="print"/>
          <a:stretch>
            <a:fillRect/>
          </a:stretch>
        </p:blipFill>
        <p:spPr>
          <a:xfrm>
            <a:off x="7696200" y="309562"/>
            <a:ext cx="1252728" cy="183670"/>
          </a:xfrm>
          <a:prstGeom prst="rect">
            <a:avLst/>
          </a:prstGeom>
        </p:spPr>
      </p:pic>
      <p:sp>
        <p:nvSpPr>
          <p:cNvPr id="5" name="Rectangle 4"/>
          <p:cNvSpPr/>
          <p:nvPr/>
        </p:nvSpPr>
        <p:spPr>
          <a:xfrm>
            <a:off x="1" y="0"/>
            <a:ext cx="7498078" cy="73152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de-DE" noProof="0"/>
          </a:p>
        </p:txBody>
      </p:sp>
      <p:pic>
        <p:nvPicPr>
          <p:cNvPr id="20" name="Picture 19" descr="NTT_Title_Slide_w_Image.jpg"/>
          <p:cNvPicPr>
            <a:picLocks noChangeAspect="1"/>
          </p:cNvPicPr>
          <p:nvPr/>
        </p:nvPicPr>
        <p:blipFill>
          <a:blip r:embed="rId3" cstate="print"/>
          <a:stretch>
            <a:fillRect/>
          </a:stretch>
        </p:blipFill>
        <p:spPr>
          <a:xfrm>
            <a:off x="0" y="0"/>
            <a:ext cx="731520" cy="731520"/>
          </a:xfrm>
          <a:prstGeom prst="rect">
            <a:avLst/>
          </a:prstGeom>
        </p:spPr>
      </p:pic>
      <p:grpSp>
        <p:nvGrpSpPr>
          <p:cNvPr id="2" name="Group 13"/>
          <p:cNvGrpSpPr/>
          <p:nvPr/>
        </p:nvGrpSpPr>
        <p:grpSpPr>
          <a:xfrm>
            <a:off x="3" y="6731877"/>
            <a:ext cx="9144001" cy="132052"/>
            <a:chOff x="0" y="6731877"/>
            <a:chExt cx="9144001" cy="132052"/>
          </a:xfrm>
        </p:grpSpPr>
        <p:sp>
          <p:nvSpPr>
            <p:cNvPr id="18" name="Rectangle 17"/>
            <p:cNvSpPr/>
            <p:nvPr userDrawn="1"/>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103"/>
            <p:cNvGrpSpPr/>
            <p:nvPr userDrawn="1"/>
          </p:nvGrpSpPr>
          <p:grpSpPr>
            <a:xfrm>
              <a:off x="0" y="6731877"/>
              <a:ext cx="735013" cy="132052"/>
              <a:chOff x="0" y="6296155"/>
              <a:chExt cx="735013" cy="132052"/>
            </a:xfrm>
          </p:grpSpPr>
          <p:sp>
            <p:nvSpPr>
              <p:cNvPr id="22" name="Rectangle 21"/>
              <p:cNvSpPr/>
              <p:nvPr userDrawn="1"/>
            </p:nvSpPr>
            <p:spPr>
              <a:xfrm>
                <a:off x="612511" y="6296155"/>
                <a:ext cx="12250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ysClr val="windowText" lastClr="000000"/>
                  </a:solidFill>
                  <a:effectLst/>
                  <a:uLnTx/>
                  <a:uFillTx/>
                  <a:latin typeface="+mn-lt"/>
                  <a:ea typeface="+mn-ea"/>
                  <a:cs typeface="+mn-cs"/>
                </a:endParaRPr>
              </a:p>
            </p:txBody>
          </p:sp>
          <p:sp>
            <p:nvSpPr>
              <p:cNvPr id="24" name="Rectangle 23"/>
              <p:cNvSpPr/>
              <p:nvPr userDrawn="1"/>
            </p:nvSpPr>
            <p:spPr>
              <a:xfrm>
                <a:off x="367507" y="6296155"/>
                <a:ext cx="12250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245004" y="6296155"/>
                <a:ext cx="12250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ysClr val="windowText" lastClr="000000"/>
                  </a:solidFill>
                  <a:effectLst/>
                  <a:uLnTx/>
                  <a:uFillTx/>
                  <a:latin typeface="+mn-lt"/>
                  <a:ea typeface="+mn-ea"/>
                  <a:cs typeface="+mn-cs"/>
                </a:endParaRPr>
              </a:p>
            </p:txBody>
          </p:sp>
          <p:sp>
            <p:nvSpPr>
              <p:cNvPr id="27" name="Rectangle 26"/>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ysClr val="windowText" lastClr="000000"/>
                  </a:solidFill>
                  <a:effectLst/>
                  <a:uLnTx/>
                  <a:uFillTx/>
                  <a:latin typeface="+mn-lt"/>
                  <a:ea typeface="+mn-ea"/>
                  <a:cs typeface="+mn-cs"/>
                </a:endParaRPr>
              </a:p>
            </p:txBody>
          </p:sp>
        </p:grpSp>
      </p:grpSp>
      <p:sp>
        <p:nvSpPr>
          <p:cNvPr id="7" name="Content Placeholder 2"/>
          <p:cNvSpPr>
            <a:spLocks noGrp="1"/>
          </p:cNvSpPr>
          <p:nvPr>
            <p:ph idx="1" hasCustomPrompt="1"/>
          </p:nvPr>
        </p:nvSpPr>
        <p:spPr>
          <a:xfrm>
            <a:off x="731596" y="1402640"/>
            <a:ext cx="8073565" cy="4525963"/>
          </a:xfrm>
          <a:prstGeom prst="rect">
            <a:avLst/>
          </a:prstGeom>
        </p:spPr>
        <p:txBody>
          <a:bodyPr lIns="182880">
            <a:normAutofit/>
          </a:bodyPr>
          <a:lstStyle>
            <a:lvl1pPr marL="457200" marR="0" indent="-457200" algn="l" defTabSz="457200" rtl="0" eaLnBrk="1" fontAlgn="auto" latinLnBrk="0" hangingPunct="1">
              <a:lnSpc>
                <a:spcPct val="100000"/>
              </a:lnSpc>
              <a:spcBef>
                <a:spcPts val="0"/>
              </a:spcBef>
              <a:spcAft>
                <a:spcPts val="0"/>
              </a:spcAft>
              <a:buClr>
                <a:schemeClr val="tx2"/>
              </a:buClr>
              <a:buSzTx/>
              <a:buFont typeface="Wingdings" charset="2"/>
              <a:buAutoNum type="arabicPlain"/>
              <a:tabLst/>
              <a:defRPr sz="2000"/>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de-DE" noProof="0" dirty="0" smtClean="0"/>
              <a:t>XXXXXXXXXX</a:t>
            </a:r>
          </a:p>
          <a:p>
            <a:pPr lvl="0"/>
            <a:r>
              <a:rPr lang="de-DE" noProof="0" dirty="0" smtClean="0"/>
              <a:t>XXXXXXXXXX</a:t>
            </a:r>
          </a:p>
          <a:p>
            <a:pPr lvl="0"/>
            <a:r>
              <a:rPr lang="de-DE" noProof="0" dirty="0" smtClean="0"/>
              <a:t>XXXXXXXXXX</a:t>
            </a:r>
          </a:p>
          <a:p>
            <a:pPr lvl="0"/>
            <a:r>
              <a:rPr lang="de-DE" noProof="0" dirty="0" smtClean="0"/>
              <a:t>XXXXXXXXXX</a:t>
            </a:r>
          </a:p>
          <a:p>
            <a:pPr lvl="0"/>
            <a:r>
              <a:rPr lang="de-DE" noProof="0" dirty="0" smtClean="0"/>
              <a:t>XXXXXXXXXX</a:t>
            </a:r>
          </a:p>
          <a:p>
            <a:pPr lvl="0"/>
            <a:r>
              <a:rPr lang="de-DE" noProof="0" dirty="0" smtClean="0"/>
              <a:t>XXXXXXXXXX</a:t>
            </a:r>
          </a:p>
          <a:p>
            <a:pPr lvl="0"/>
            <a:r>
              <a:rPr lang="de-DE" noProof="0" dirty="0" smtClean="0"/>
              <a:t>XXXXXXXXXX</a:t>
            </a:r>
          </a:p>
          <a:p>
            <a:pPr lvl="0"/>
            <a:r>
              <a:rPr lang="de-DE" noProof="0" dirty="0" smtClean="0"/>
              <a:t>XXXXXXXXXX</a:t>
            </a:r>
          </a:p>
          <a:p>
            <a:pPr lvl="0"/>
            <a:r>
              <a:rPr lang="de-DE" noProof="0" dirty="0" smtClean="0"/>
              <a:t>XXXXXXXXXX</a:t>
            </a:r>
          </a:p>
          <a:p>
            <a:pPr lvl="0"/>
            <a:r>
              <a:rPr lang="de-DE" noProof="0" dirty="0" smtClean="0"/>
              <a:t>XXXXXXXXXX</a:t>
            </a:r>
          </a:p>
          <a:p>
            <a:pPr lvl="0"/>
            <a:endParaRPr lang="de-DE" noProof="0" dirty="0" smtClean="0"/>
          </a:p>
        </p:txBody>
      </p:sp>
      <p:sp>
        <p:nvSpPr>
          <p:cNvPr id="13" name="TextBox 12"/>
          <p:cNvSpPr txBox="1"/>
          <p:nvPr/>
        </p:nvSpPr>
        <p:spPr>
          <a:xfrm>
            <a:off x="768173" y="6751093"/>
            <a:ext cx="2362200" cy="92333"/>
          </a:xfrm>
          <a:prstGeom prst="rect">
            <a:avLst/>
          </a:prstGeom>
          <a:noFill/>
        </p:spPr>
        <p:txBody>
          <a:bodyPr wrap="square" tIns="0" bIns="0" rtlCol="0">
            <a:spAutoFit/>
          </a:bodyPr>
          <a:lstStyle/>
          <a:p>
            <a:r>
              <a:rPr lang="en-US" sz="600" dirty="0" smtClean="0">
                <a:solidFill>
                  <a:schemeClr val="tx1"/>
                </a:solidFill>
                <a:latin typeface="Arial"/>
                <a:cs typeface="Arial"/>
              </a:rPr>
              <a:t>Copyright © </a:t>
            </a:r>
            <a:r>
              <a:rPr lang="de-DE" sz="600" baseline="0" dirty="0" smtClean="0">
                <a:solidFill>
                  <a:schemeClr val="tx1"/>
                </a:solidFill>
                <a:latin typeface="+mn-lt"/>
                <a:cs typeface="Arial"/>
              </a:rPr>
              <a:t>2016 NTT DATA Deutschland GmbH </a:t>
            </a:r>
            <a:endParaRPr lang="de-DE" sz="600" noProof="0" dirty="0">
              <a:solidFill>
                <a:schemeClr val="tx1"/>
              </a:solidFill>
              <a:latin typeface="+mn-lt"/>
              <a:cs typeface="Arial"/>
            </a:endParaRPr>
          </a:p>
        </p:txBody>
      </p:sp>
      <p:sp>
        <p:nvSpPr>
          <p:cNvPr id="17" name="TextBox 16"/>
          <p:cNvSpPr txBox="1"/>
          <p:nvPr/>
        </p:nvSpPr>
        <p:spPr>
          <a:xfrm>
            <a:off x="8852079" y="6751090"/>
            <a:ext cx="291923" cy="184666"/>
          </a:xfrm>
          <a:prstGeom prst="rect">
            <a:avLst/>
          </a:prstGeom>
          <a:noFill/>
        </p:spPr>
        <p:txBody>
          <a:bodyPr wrap="square" tIns="0" bIns="0" rtlCol="0">
            <a:spAutoFit/>
          </a:bodyPr>
          <a:lstStyle/>
          <a:p>
            <a:fld id="{B81353C4-87EF-784D-9B49-76D7931112DF}" type="slidenum">
              <a:rPr lang="en-US" sz="600" smtClean="0">
                <a:solidFill>
                  <a:schemeClr val="tx1"/>
                </a:solidFill>
                <a:latin typeface="Arial"/>
                <a:cs typeface="Arial"/>
              </a:rPr>
              <a:pPr/>
              <a:t>‹Nr.›</a:t>
            </a:fld>
            <a:endParaRPr lang="en-US" sz="600" dirty="0">
              <a:solidFill>
                <a:schemeClr val="tx1"/>
              </a:solidFill>
              <a:latin typeface="Arial"/>
              <a:cs typeface="Arial"/>
            </a:endParaRPr>
          </a:p>
        </p:txBody>
      </p:sp>
      <p:sp>
        <p:nvSpPr>
          <p:cNvPr id="19" name="Text Placeholder 18"/>
          <p:cNvSpPr>
            <a:spLocks noGrp="1"/>
          </p:cNvSpPr>
          <p:nvPr>
            <p:ph type="body" sz="quarter" idx="10" hasCustomPrompt="1"/>
          </p:nvPr>
        </p:nvSpPr>
        <p:spPr>
          <a:xfrm>
            <a:off x="731838" y="0"/>
            <a:ext cx="6765925" cy="731838"/>
          </a:xfrm>
          <a:prstGeom prst="rect">
            <a:avLst/>
          </a:prstGeom>
        </p:spPr>
        <p:txBody>
          <a:bodyPr vert="horz" lIns="182880" rIns="182880" anchor="ctr" anchorCtr="0"/>
          <a:lstStyle>
            <a:lvl1pPr>
              <a:buNone/>
              <a:defRPr sz="2200"/>
            </a:lvl1pPr>
          </a:lstStyle>
          <a:p>
            <a:pPr lvl="0"/>
            <a:r>
              <a:rPr lang="de-DE" noProof="0" smtClean="0"/>
              <a:t>Index</a:t>
            </a:r>
            <a:endParaRPr lang="de-DE" noProof="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Divider Slide">
    <p:spTree>
      <p:nvGrpSpPr>
        <p:cNvPr id="1" name=""/>
        <p:cNvGrpSpPr/>
        <p:nvPr/>
      </p:nvGrpSpPr>
      <p:grpSpPr>
        <a:xfrm>
          <a:off x="0" y="0"/>
          <a:ext cx="0" cy="0"/>
          <a:chOff x="0" y="0"/>
          <a:chExt cx="0" cy="0"/>
        </a:xfrm>
      </p:grpSpPr>
      <p:pic>
        <p:nvPicPr>
          <p:cNvPr id="10" name="Picture 9" descr="NTT_Section_Divider.jpg"/>
          <p:cNvPicPr>
            <a:picLocks noChangeAspect="1"/>
          </p:cNvPicPr>
          <p:nvPr/>
        </p:nvPicPr>
        <p:blipFill>
          <a:blip r:embed="rId2" cstate="print"/>
          <a:stretch>
            <a:fillRect/>
          </a:stretch>
        </p:blipFill>
        <p:spPr>
          <a:xfrm>
            <a:off x="0" y="1752600"/>
            <a:ext cx="1527048" cy="1527048"/>
          </a:xfrm>
          <a:prstGeom prst="rect">
            <a:avLst/>
          </a:prstGeom>
        </p:spPr>
      </p:pic>
      <p:sp>
        <p:nvSpPr>
          <p:cNvPr id="8" name="Rectangle 7"/>
          <p:cNvSpPr/>
          <p:nvPr/>
        </p:nvSpPr>
        <p:spPr>
          <a:xfrm>
            <a:off x="-1" y="6731877"/>
            <a:ext cx="9144001" cy="12801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noProof="0"/>
          </a:p>
        </p:txBody>
      </p:sp>
      <p:sp>
        <p:nvSpPr>
          <p:cNvPr id="14" name="TextBox 13"/>
          <p:cNvSpPr txBox="1"/>
          <p:nvPr/>
        </p:nvSpPr>
        <p:spPr>
          <a:xfrm>
            <a:off x="8852079" y="6751090"/>
            <a:ext cx="291923" cy="184666"/>
          </a:xfrm>
          <a:prstGeom prst="rect">
            <a:avLst/>
          </a:prstGeom>
          <a:noFill/>
        </p:spPr>
        <p:txBody>
          <a:bodyPr wrap="square" tIns="0" bIns="0" rtlCol="0">
            <a:spAutoFit/>
          </a:bodyPr>
          <a:lstStyle/>
          <a:p>
            <a:fld id="{B81353C4-87EF-784D-9B49-76D7931112DF}" type="slidenum">
              <a:rPr lang="de-DE" sz="600" noProof="0" smtClean="0">
                <a:solidFill>
                  <a:schemeClr val="tx1"/>
                </a:solidFill>
                <a:latin typeface="Arial"/>
                <a:cs typeface="Arial"/>
              </a:rPr>
              <a:pPr/>
              <a:t>‹Nr.›</a:t>
            </a:fld>
            <a:endParaRPr lang="de-DE" sz="600" noProof="0">
              <a:solidFill>
                <a:schemeClr val="tx1"/>
              </a:solidFill>
              <a:latin typeface="Arial"/>
              <a:cs typeface="Arial"/>
            </a:endParaRPr>
          </a:p>
        </p:txBody>
      </p:sp>
      <p:sp>
        <p:nvSpPr>
          <p:cNvPr id="15" name="TextBox 14"/>
          <p:cNvSpPr txBox="1"/>
          <p:nvPr/>
        </p:nvSpPr>
        <p:spPr>
          <a:xfrm>
            <a:off x="-254" y="6751093"/>
            <a:ext cx="2362200" cy="92333"/>
          </a:xfrm>
          <a:prstGeom prst="rect">
            <a:avLst/>
          </a:prstGeom>
          <a:noFill/>
        </p:spPr>
        <p:txBody>
          <a:bodyPr wrap="square" tIns="0" bIns="0" rtlCol="0">
            <a:spAutoFit/>
          </a:bodyPr>
          <a:lstStyle/>
          <a:p>
            <a:r>
              <a:rPr lang="de-DE" sz="600" noProof="0" dirty="0" smtClean="0">
                <a:solidFill>
                  <a:schemeClr val="tx1"/>
                </a:solidFill>
                <a:latin typeface="Arial"/>
                <a:cs typeface="Arial"/>
              </a:rPr>
              <a:t>Copyright © </a:t>
            </a:r>
            <a:r>
              <a:rPr lang="de-DE" sz="600" baseline="0" dirty="0" smtClean="0">
                <a:solidFill>
                  <a:schemeClr val="tx1"/>
                </a:solidFill>
                <a:latin typeface="+mn-lt"/>
                <a:cs typeface="Arial"/>
              </a:rPr>
              <a:t>2016 NTT DATA Deutschland GmbH </a:t>
            </a:r>
            <a:endParaRPr lang="de-DE" sz="600" noProof="0" dirty="0">
              <a:solidFill>
                <a:schemeClr val="tx1"/>
              </a:solidFill>
              <a:latin typeface="+mn-lt"/>
              <a:cs typeface="Arial"/>
            </a:endParaRPr>
          </a:p>
        </p:txBody>
      </p:sp>
      <p:sp>
        <p:nvSpPr>
          <p:cNvPr id="11" name="Rectangle 10"/>
          <p:cNvSpPr/>
          <p:nvPr/>
        </p:nvSpPr>
        <p:spPr>
          <a:xfrm>
            <a:off x="1521029" y="1753346"/>
            <a:ext cx="7622973" cy="765175"/>
          </a:xfrm>
          <a:prstGeom prst="rect">
            <a:avLst/>
          </a:prstGeom>
          <a:solidFill>
            <a:schemeClr val="accent1"/>
          </a:solidFill>
          <a:ln w="9525">
            <a:no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altLang="en-US" sz="1800" b="0" i="0" u="none" strike="noStrike" kern="0" cap="none" spc="0" normalizeH="0" baseline="0" noProof="0">
              <a:ln>
                <a:noFill/>
              </a:ln>
              <a:solidFill>
                <a:sysClr val="windowText" lastClr="000000"/>
              </a:solidFill>
              <a:effectLst/>
              <a:uLnTx/>
              <a:uFillTx/>
              <a:latin typeface="+mn-lt"/>
              <a:ea typeface="+mn-ea"/>
              <a:cs typeface="+mn-cs"/>
            </a:endParaRPr>
          </a:p>
        </p:txBody>
      </p:sp>
      <p:sp>
        <p:nvSpPr>
          <p:cNvPr id="12" name="Rectangle 11"/>
          <p:cNvSpPr/>
          <p:nvPr/>
        </p:nvSpPr>
        <p:spPr>
          <a:xfrm>
            <a:off x="1521798" y="2518522"/>
            <a:ext cx="7622201" cy="761505"/>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noProof="0"/>
          </a:p>
        </p:txBody>
      </p:sp>
      <p:sp>
        <p:nvSpPr>
          <p:cNvPr id="16" name="Title 1"/>
          <p:cNvSpPr>
            <a:spLocks noGrp="1"/>
          </p:cNvSpPr>
          <p:nvPr>
            <p:ph type="title"/>
          </p:nvPr>
        </p:nvSpPr>
        <p:spPr>
          <a:xfrm>
            <a:off x="1651001" y="1770413"/>
            <a:ext cx="7219818" cy="729201"/>
          </a:xfrm>
          <a:prstGeom prst="rect">
            <a:avLst/>
          </a:prstGeom>
        </p:spPr>
        <p:txBody>
          <a:bodyPr anchor="ctr" anchorCtr="0">
            <a:normAutofit/>
          </a:bodyPr>
          <a:lstStyle>
            <a:lvl1pPr>
              <a:defRPr>
                <a:solidFill>
                  <a:schemeClr val="bg1"/>
                </a:solidFill>
              </a:defRPr>
            </a:lvl1pPr>
          </a:lstStyle>
          <a:p>
            <a:r>
              <a:rPr lang="de-DE" altLang="ja-JP" sz="2200" noProof="0" smtClean="0"/>
              <a:t>Titelmasterformat durch Klicken bearbeiten</a:t>
            </a:r>
            <a:endParaRPr lang="de-DE" sz="2200" noProof="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2" name="Rectangle 11"/>
          <p:cNvSpPr/>
          <p:nvPr/>
        </p:nvSpPr>
        <p:spPr>
          <a:xfrm>
            <a:off x="7498079" y="0"/>
            <a:ext cx="1645920" cy="731520"/>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noProof="0"/>
          </a:p>
        </p:txBody>
      </p:sp>
      <p:pic>
        <p:nvPicPr>
          <p:cNvPr id="30" name="Picture 29" descr="NTT_logo_RGB.png"/>
          <p:cNvPicPr>
            <a:picLocks noChangeAspect="1"/>
          </p:cNvPicPr>
          <p:nvPr/>
        </p:nvPicPr>
        <p:blipFill>
          <a:blip r:embed="rId2" cstate="print"/>
          <a:stretch>
            <a:fillRect/>
          </a:stretch>
        </p:blipFill>
        <p:spPr>
          <a:xfrm>
            <a:off x="7696200" y="309562"/>
            <a:ext cx="1252728" cy="183670"/>
          </a:xfrm>
          <a:prstGeom prst="rect">
            <a:avLst/>
          </a:prstGeom>
        </p:spPr>
      </p:pic>
      <p:sp>
        <p:nvSpPr>
          <p:cNvPr id="5" name="Rectangle 4"/>
          <p:cNvSpPr/>
          <p:nvPr/>
        </p:nvSpPr>
        <p:spPr>
          <a:xfrm>
            <a:off x="1" y="0"/>
            <a:ext cx="7498078" cy="73152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de-DE" noProof="0"/>
          </a:p>
        </p:txBody>
      </p:sp>
      <p:pic>
        <p:nvPicPr>
          <p:cNvPr id="20" name="Picture 19" descr="NTT_Title_Slide_w_Image.jpg"/>
          <p:cNvPicPr>
            <a:picLocks noChangeAspect="1"/>
          </p:cNvPicPr>
          <p:nvPr/>
        </p:nvPicPr>
        <p:blipFill>
          <a:blip r:embed="rId3" cstate="print"/>
          <a:stretch>
            <a:fillRect/>
          </a:stretch>
        </p:blipFill>
        <p:spPr>
          <a:xfrm>
            <a:off x="0" y="0"/>
            <a:ext cx="731520" cy="731520"/>
          </a:xfrm>
          <a:prstGeom prst="rect">
            <a:avLst/>
          </a:prstGeom>
        </p:spPr>
      </p:pic>
      <p:grpSp>
        <p:nvGrpSpPr>
          <p:cNvPr id="2" name="Group 13"/>
          <p:cNvGrpSpPr/>
          <p:nvPr/>
        </p:nvGrpSpPr>
        <p:grpSpPr>
          <a:xfrm>
            <a:off x="3" y="6731877"/>
            <a:ext cx="9144001" cy="132052"/>
            <a:chOff x="0" y="6731877"/>
            <a:chExt cx="9144001" cy="132052"/>
          </a:xfrm>
        </p:grpSpPr>
        <p:sp>
          <p:nvSpPr>
            <p:cNvPr id="18" name="Rectangle 17"/>
            <p:cNvSpPr/>
            <p:nvPr userDrawn="1"/>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103"/>
            <p:cNvGrpSpPr/>
            <p:nvPr userDrawn="1"/>
          </p:nvGrpSpPr>
          <p:grpSpPr>
            <a:xfrm>
              <a:off x="0" y="6731877"/>
              <a:ext cx="735013" cy="132052"/>
              <a:chOff x="0" y="6296155"/>
              <a:chExt cx="735013" cy="132052"/>
            </a:xfrm>
          </p:grpSpPr>
          <p:sp>
            <p:nvSpPr>
              <p:cNvPr id="22" name="Rectangle 21"/>
              <p:cNvSpPr/>
              <p:nvPr userDrawn="1"/>
            </p:nvSpPr>
            <p:spPr>
              <a:xfrm>
                <a:off x="612511" y="6296155"/>
                <a:ext cx="12250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ysClr val="windowText" lastClr="000000"/>
                  </a:solidFill>
                  <a:effectLst/>
                  <a:uLnTx/>
                  <a:uFillTx/>
                  <a:latin typeface="+mn-lt"/>
                  <a:ea typeface="+mn-ea"/>
                  <a:cs typeface="+mn-cs"/>
                </a:endParaRPr>
              </a:p>
            </p:txBody>
          </p:sp>
          <p:sp>
            <p:nvSpPr>
              <p:cNvPr id="24" name="Rectangle 23"/>
              <p:cNvSpPr/>
              <p:nvPr userDrawn="1"/>
            </p:nvSpPr>
            <p:spPr>
              <a:xfrm>
                <a:off x="367507" y="6296155"/>
                <a:ext cx="12250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245004" y="6296155"/>
                <a:ext cx="12250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ysClr val="windowText" lastClr="000000"/>
                  </a:solidFill>
                  <a:effectLst/>
                  <a:uLnTx/>
                  <a:uFillTx/>
                  <a:latin typeface="+mn-lt"/>
                  <a:ea typeface="+mn-ea"/>
                  <a:cs typeface="+mn-cs"/>
                </a:endParaRPr>
              </a:p>
            </p:txBody>
          </p:sp>
          <p:sp>
            <p:nvSpPr>
              <p:cNvPr id="27" name="Rectangle 26"/>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ysClr val="windowText" lastClr="000000"/>
                  </a:solidFill>
                  <a:effectLst/>
                  <a:uLnTx/>
                  <a:uFillTx/>
                  <a:latin typeface="+mn-lt"/>
                  <a:ea typeface="+mn-ea"/>
                  <a:cs typeface="+mn-cs"/>
                </a:endParaRPr>
              </a:p>
            </p:txBody>
          </p:sp>
        </p:grpSp>
      </p:grpSp>
      <p:sp>
        <p:nvSpPr>
          <p:cNvPr id="13" name="TextBox 12"/>
          <p:cNvSpPr txBox="1"/>
          <p:nvPr/>
        </p:nvSpPr>
        <p:spPr>
          <a:xfrm>
            <a:off x="768173" y="6751093"/>
            <a:ext cx="2362200" cy="92333"/>
          </a:xfrm>
          <a:prstGeom prst="rect">
            <a:avLst/>
          </a:prstGeom>
          <a:noFill/>
        </p:spPr>
        <p:txBody>
          <a:bodyPr wrap="square" tIns="0" bIns="0" rtlCol="0">
            <a:spAutoFit/>
          </a:bodyPr>
          <a:lstStyle/>
          <a:p>
            <a:r>
              <a:rPr lang="en-US" sz="600" dirty="0" smtClean="0">
                <a:solidFill>
                  <a:schemeClr val="tx1"/>
                </a:solidFill>
                <a:latin typeface="Arial"/>
                <a:cs typeface="Arial"/>
              </a:rPr>
              <a:t>Copyright © </a:t>
            </a:r>
            <a:r>
              <a:rPr lang="de-DE" sz="600" baseline="0" dirty="0" smtClean="0">
                <a:solidFill>
                  <a:schemeClr val="tx1"/>
                </a:solidFill>
                <a:latin typeface="+mn-lt"/>
                <a:cs typeface="Arial"/>
              </a:rPr>
              <a:t>2016 NTT DATA Deutschland GmbH </a:t>
            </a:r>
            <a:endParaRPr lang="de-DE" sz="600" noProof="0" dirty="0">
              <a:solidFill>
                <a:schemeClr val="tx1"/>
              </a:solidFill>
              <a:latin typeface="+mn-lt"/>
              <a:cs typeface="Arial"/>
            </a:endParaRPr>
          </a:p>
        </p:txBody>
      </p:sp>
      <p:sp>
        <p:nvSpPr>
          <p:cNvPr id="17" name="TextBox 16"/>
          <p:cNvSpPr txBox="1"/>
          <p:nvPr/>
        </p:nvSpPr>
        <p:spPr>
          <a:xfrm>
            <a:off x="8852079" y="6751090"/>
            <a:ext cx="291923" cy="184666"/>
          </a:xfrm>
          <a:prstGeom prst="rect">
            <a:avLst/>
          </a:prstGeom>
          <a:noFill/>
        </p:spPr>
        <p:txBody>
          <a:bodyPr wrap="square" tIns="0" bIns="0" rtlCol="0">
            <a:spAutoFit/>
          </a:bodyPr>
          <a:lstStyle/>
          <a:p>
            <a:fld id="{B81353C4-87EF-784D-9B49-76D7931112DF}" type="slidenum">
              <a:rPr lang="en-US" sz="600" smtClean="0">
                <a:solidFill>
                  <a:schemeClr val="tx1"/>
                </a:solidFill>
                <a:latin typeface="Arial"/>
                <a:cs typeface="Arial"/>
              </a:rPr>
              <a:pPr/>
              <a:t>‹Nr.›</a:t>
            </a:fld>
            <a:endParaRPr lang="en-US" sz="600" dirty="0">
              <a:solidFill>
                <a:schemeClr val="tx1"/>
              </a:solidFill>
              <a:latin typeface="Arial"/>
              <a:cs typeface="Arial"/>
            </a:endParaRPr>
          </a:p>
        </p:txBody>
      </p:sp>
      <p:sp>
        <p:nvSpPr>
          <p:cNvPr id="19" name="Text Placeholder 18"/>
          <p:cNvSpPr>
            <a:spLocks noGrp="1"/>
          </p:cNvSpPr>
          <p:nvPr>
            <p:ph type="body" sz="quarter" idx="10" hasCustomPrompt="1"/>
          </p:nvPr>
        </p:nvSpPr>
        <p:spPr>
          <a:xfrm>
            <a:off x="731838" y="0"/>
            <a:ext cx="6765925" cy="731838"/>
          </a:xfrm>
          <a:prstGeom prst="rect">
            <a:avLst/>
          </a:prstGeom>
        </p:spPr>
        <p:txBody>
          <a:bodyPr vert="horz" lIns="182880" rIns="182880" anchor="ctr" anchorCtr="0"/>
          <a:lstStyle>
            <a:lvl1pPr>
              <a:buNone/>
              <a:defRPr sz="2200" baseline="0"/>
            </a:lvl1pPr>
          </a:lstStyle>
          <a:p>
            <a:pPr lvl="0"/>
            <a:r>
              <a:rPr lang="de-DE" noProof="0" dirty="0" smtClean="0"/>
              <a:t>Blank Page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_only">
    <p:spTree>
      <p:nvGrpSpPr>
        <p:cNvPr id="1" name=""/>
        <p:cNvGrpSpPr/>
        <p:nvPr/>
      </p:nvGrpSpPr>
      <p:grpSpPr>
        <a:xfrm>
          <a:off x="0" y="0"/>
          <a:ext cx="0" cy="0"/>
          <a:chOff x="0" y="0"/>
          <a:chExt cx="0" cy="0"/>
        </a:xfrm>
      </p:grpSpPr>
      <p:sp>
        <p:nvSpPr>
          <p:cNvPr id="7" name="Rectangle 6"/>
          <p:cNvSpPr/>
          <p:nvPr/>
        </p:nvSpPr>
        <p:spPr>
          <a:xfrm>
            <a:off x="3" y="0"/>
            <a:ext cx="7498079" cy="73152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noProof="0"/>
          </a:p>
        </p:txBody>
      </p:sp>
      <p:pic>
        <p:nvPicPr>
          <p:cNvPr id="29" name="Picture 28" descr="NTT_Title_and_Content.jpg"/>
          <p:cNvPicPr>
            <a:picLocks noChangeAspect="1"/>
          </p:cNvPicPr>
          <p:nvPr/>
        </p:nvPicPr>
        <p:blipFill>
          <a:blip r:embed="rId2" cstate="print"/>
          <a:stretch>
            <a:fillRect/>
          </a:stretch>
        </p:blipFill>
        <p:spPr>
          <a:xfrm>
            <a:off x="0" y="0"/>
            <a:ext cx="731520" cy="731520"/>
          </a:xfrm>
          <a:prstGeom prst="rect">
            <a:avLst/>
          </a:prstGeom>
        </p:spPr>
      </p:pic>
      <p:grpSp>
        <p:nvGrpSpPr>
          <p:cNvPr id="2" name="Group 11"/>
          <p:cNvGrpSpPr/>
          <p:nvPr/>
        </p:nvGrpSpPr>
        <p:grpSpPr>
          <a:xfrm>
            <a:off x="3" y="6731877"/>
            <a:ext cx="9144001" cy="132052"/>
            <a:chOff x="0" y="6731877"/>
            <a:chExt cx="9144001" cy="132052"/>
          </a:xfrm>
        </p:grpSpPr>
        <p:sp>
          <p:nvSpPr>
            <p:cNvPr id="17" name="Rectangle 16"/>
            <p:cNvSpPr/>
            <p:nvPr userDrawn="1"/>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103"/>
            <p:cNvGrpSpPr/>
            <p:nvPr userDrawn="1"/>
          </p:nvGrpSpPr>
          <p:grpSpPr>
            <a:xfrm>
              <a:off x="0" y="6731877"/>
              <a:ext cx="735013" cy="132052"/>
              <a:chOff x="0" y="6296155"/>
              <a:chExt cx="735013" cy="132052"/>
            </a:xfrm>
          </p:grpSpPr>
          <p:sp>
            <p:nvSpPr>
              <p:cNvPr id="22" name="Rectangle 21"/>
              <p:cNvSpPr/>
              <p:nvPr userDrawn="1"/>
            </p:nvSpPr>
            <p:spPr>
              <a:xfrm>
                <a:off x="612511" y="6296155"/>
                <a:ext cx="12250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ysClr val="windowText" lastClr="000000"/>
                  </a:solidFill>
                  <a:effectLst/>
                  <a:uLnTx/>
                  <a:uFillTx/>
                  <a:latin typeface="+mn-lt"/>
                  <a:ea typeface="+mn-ea"/>
                  <a:cs typeface="+mn-cs"/>
                </a:endParaRPr>
              </a:p>
            </p:txBody>
          </p:sp>
          <p:sp>
            <p:nvSpPr>
              <p:cNvPr id="24" name="Rectangle 23"/>
              <p:cNvSpPr/>
              <p:nvPr userDrawn="1"/>
            </p:nvSpPr>
            <p:spPr>
              <a:xfrm>
                <a:off x="367507" y="6296155"/>
                <a:ext cx="12250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245004" y="6296155"/>
                <a:ext cx="12250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ysClr val="windowText" lastClr="000000"/>
                  </a:solidFill>
                  <a:effectLst/>
                  <a:uLnTx/>
                  <a:uFillTx/>
                  <a:latin typeface="+mn-lt"/>
                  <a:ea typeface="+mn-ea"/>
                  <a:cs typeface="+mn-cs"/>
                </a:endParaRPr>
              </a:p>
            </p:txBody>
          </p:sp>
          <p:sp>
            <p:nvSpPr>
              <p:cNvPr id="27" name="Rectangle 26"/>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ysClr val="windowText" lastClr="000000"/>
                  </a:solidFill>
                  <a:effectLst/>
                  <a:uLnTx/>
                  <a:uFillTx/>
                  <a:latin typeface="+mn-lt"/>
                  <a:ea typeface="+mn-ea"/>
                  <a:cs typeface="+mn-cs"/>
                </a:endParaRPr>
              </a:p>
            </p:txBody>
          </p:sp>
        </p:grpSp>
      </p:grpSp>
      <p:sp>
        <p:nvSpPr>
          <p:cNvPr id="15" name="Rectangle 14"/>
          <p:cNvSpPr/>
          <p:nvPr/>
        </p:nvSpPr>
        <p:spPr>
          <a:xfrm>
            <a:off x="7498079" y="0"/>
            <a:ext cx="1645920" cy="731520"/>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noProof="0"/>
          </a:p>
        </p:txBody>
      </p:sp>
      <p:sp>
        <p:nvSpPr>
          <p:cNvPr id="18" name="TextBox 17"/>
          <p:cNvSpPr txBox="1"/>
          <p:nvPr/>
        </p:nvSpPr>
        <p:spPr>
          <a:xfrm>
            <a:off x="768173" y="6751093"/>
            <a:ext cx="2362200" cy="92333"/>
          </a:xfrm>
          <a:prstGeom prst="rect">
            <a:avLst/>
          </a:prstGeom>
          <a:noFill/>
        </p:spPr>
        <p:txBody>
          <a:bodyPr wrap="square" tIns="0" bIns="0" rtlCol="0">
            <a:spAutoFit/>
          </a:bodyPr>
          <a:lstStyle/>
          <a:p>
            <a:r>
              <a:rPr lang="en-US" sz="600" dirty="0" smtClean="0">
                <a:solidFill>
                  <a:schemeClr val="tx1"/>
                </a:solidFill>
                <a:latin typeface="Arial"/>
                <a:cs typeface="Arial"/>
              </a:rPr>
              <a:t>Copyright © </a:t>
            </a:r>
            <a:r>
              <a:rPr lang="de-DE" sz="600" baseline="0" dirty="0" smtClean="0">
                <a:solidFill>
                  <a:schemeClr val="tx1"/>
                </a:solidFill>
                <a:latin typeface="+mn-lt"/>
                <a:cs typeface="Arial"/>
              </a:rPr>
              <a:t>2016 NTT DATA Deutschland GmbH </a:t>
            </a:r>
            <a:endParaRPr lang="de-DE" sz="600" noProof="0" dirty="0">
              <a:solidFill>
                <a:schemeClr val="tx1"/>
              </a:solidFill>
              <a:latin typeface="+mn-lt"/>
              <a:cs typeface="Arial"/>
            </a:endParaRPr>
          </a:p>
        </p:txBody>
      </p:sp>
      <p:sp>
        <p:nvSpPr>
          <p:cNvPr id="19" name="TextBox 18"/>
          <p:cNvSpPr txBox="1"/>
          <p:nvPr/>
        </p:nvSpPr>
        <p:spPr>
          <a:xfrm>
            <a:off x="8852079" y="6751090"/>
            <a:ext cx="291923" cy="184666"/>
          </a:xfrm>
          <a:prstGeom prst="rect">
            <a:avLst/>
          </a:prstGeom>
          <a:noFill/>
        </p:spPr>
        <p:txBody>
          <a:bodyPr wrap="square" tIns="0" bIns="0" rtlCol="0">
            <a:spAutoFit/>
          </a:bodyPr>
          <a:lstStyle/>
          <a:p>
            <a:fld id="{B81353C4-87EF-784D-9B49-76D7931112DF}" type="slidenum">
              <a:rPr lang="en-US" sz="600" smtClean="0">
                <a:solidFill>
                  <a:schemeClr val="tx1"/>
                </a:solidFill>
                <a:latin typeface="Arial"/>
                <a:cs typeface="Arial"/>
              </a:rPr>
              <a:pPr/>
              <a:t>‹Nr.›</a:t>
            </a:fld>
            <a:endParaRPr lang="en-US" sz="600" dirty="0">
              <a:solidFill>
                <a:schemeClr val="tx1"/>
              </a:solidFill>
              <a:latin typeface="Arial"/>
              <a:cs typeface="Arial"/>
            </a:endParaRPr>
          </a:p>
        </p:txBody>
      </p:sp>
      <p:sp>
        <p:nvSpPr>
          <p:cNvPr id="20" name="Text Placeholder 18"/>
          <p:cNvSpPr>
            <a:spLocks noGrp="1"/>
          </p:cNvSpPr>
          <p:nvPr>
            <p:ph type="body" sz="quarter" idx="10" hasCustomPrompt="1"/>
          </p:nvPr>
        </p:nvSpPr>
        <p:spPr>
          <a:xfrm>
            <a:off x="731838" y="0"/>
            <a:ext cx="6765925" cy="731838"/>
          </a:xfrm>
          <a:prstGeom prst="rect">
            <a:avLst/>
          </a:prstGeom>
        </p:spPr>
        <p:txBody>
          <a:bodyPr vert="horz" lIns="182880" rIns="182880" anchor="ctr" anchorCtr="0">
            <a:normAutofit/>
          </a:bodyPr>
          <a:lstStyle>
            <a:lvl1pPr marL="0" indent="0">
              <a:buNone/>
              <a:defRPr sz="2200" baseline="0"/>
            </a:lvl1pPr>
          </a:lstStyle>
          <a:p>
            <a:pPr lvl="0"/>
            <a:r>
              <a:rPr lang="de-DE" noProof="0" dirty="0" smtClean="0"/>
              <a:t>Folien Titel in 1 oder 2 Zeilen</a:t>
            </a:r>
            <a:br>
              <a:rPr lang="de-DE" noProof="0" dirty="0" smtClean="0"/>
            </a:br>
            <a:r>
              <a:rPr lang="de-DE" noProof="0" dirty="0" smtClean="0"/>
              <a:t>(Font für lange Titel verkleinern )</a:t>
            </a:r>
            <a:endParaRPr lang="de-DE" noProof="0" dirty="0"/>
          </a:p>
        </p:txBody>
      </p:sp>
      <p:pic>
        <p:nvPicPr>
          <p:cNvPr id="31" name="Picture 30" descr="NTT_logo_RGB.png"/>
          <p:cNvPicPr>
            <a:picLocks noChangeAspect="1"/>
          </p:cNvPicPr>
          <p:nvPr/>
        </p:nvPicPr>
        <p:blipFill>
          <a:blip r:embed="rId3" cstate="print"/>
          <a:stretch>
            <a:fillRect/>
          </a:stretch>
        </p:blipFill>
        <p:spPr>
          <a:xfrm>
            <a:off x="7696200" y="309562"/>
            <a:ext cx="1252728" cy="183670"/>
          </a:xfrm>
          <a:prstGeom prst="rect">
            <a:avLst/>
          </a:prstGeom>
        </p:spPr>
      </p:pic>
      <p:sp>
        <p:nvSpPr>
          <p:cNvPr id="21" name="Textplatzhalter 4"/>
          <p:cNvSpPr>
            <a:spLocks noGrp="1"/>
          </p:cNvSpPr>
          <p:nvPr>
            <p:ph type="body" sz="quarter" idx="11"/>
          </p:nvPr>
        </p:nvSpPr>
        <p:spPr>
          <a:xfrm>
            <a:off x="339970" y="1412875"/>
            <a:ext cx="7735766" cy="4464050"/>
          </a:xfrm>
          <a:prstGeom prst="rect">
            <a:avLst/>
          </a:prstGeom>
        </p:spPr>
        <p:txBody>
          <a:bodyPr/>
          <a:lstStyle>
            <a:lvl1pPr marL="271463" indent="-271463">
              <a:buClr>
                <a:srgbClr val="6485C1"/>
              </a:buClr>
              <a:buFont typeface="Arial" pitchFamily="34" charset="0"/>
              <a:buChar char="►"/>
              <a:defRPr sz="1800"/>
            </a:lvl1pPr>
            <a:lvl2pPr marL="682625" indent="-225425">
              <a:buClr>
                <a:srgbClr val="6485C1"/>
              </a:buClr>
              <a:buSzPct val="80000"/>
              <a:buFont typeface="Arial" pitchFamily="34" charset="0"/>
              <a:buChar char="►"/>
              <a:defRPr sz="1800"/>
            </a:lvl2pPr>
            <a:lvl3pPr marL="1090613" indent="-176213">
              <a:buClr>
                <a:srgbClr val="6485C1"/>
              </a:buClr>
              <a:buSzPct val="60000"/>
              <a:buFont typeface="Arial" pitchFamily="34" charset="0"/>
              <a:buChar char="►"/>
              <a:defRPr sz="1800"/>
            </a:lvl3pPr>
            <a:lvl4pPr marL="1544638" indent="-173038">
              <a:buClr>
                <a:srgbClr val="6485C1"/>
              </a:buClr>
              <a:buSzPct val="60000"/>
              <a:buFont typeface="Arial" pitchFamily="34" charset="0"/>
              <a:buChar char="►"/>
              <a:defRPr sz="1800"/>
            </a:lvl4pPr>
            <a:lvl5pPr>
              <a:defRPr sz="18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_only">
    <p:spTree>
      <p:nvGrpSpPr>
        <p:cNvPr id="1" name=""/>
        <p:cNvGrpSpPr/>
        <p:nvPr/>
      </p:nvGrpSpPr>
      <p:grpSpPr>
        <a:xfrm>
          <a:off x="0" y="0"/>
          <a:ext cx="0" cy="0"/>
          <a:chOff x="0" y="0"/>
          <a:chExt cx="0" cy="0"/>
        </a:xfrm>
      </p:grpSpPr>
      <p:sp>
        <p:nvSpPr>
          <p:cNvPr id="7" name="Rectangle 6"/>
          <p:cNvSpPr/>
          <p:nvPr/>
        </p:nvSpPr>
        <p:spPr>
          <a:xfrm>
            <a:off x="3" y="0"/>
            <a:ext cx="7498079" cy="73152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noProof="0"/>
          </a:p>
        </p:txBody>
      </p:sp>
      <p:pic>
        <p:nvPicPr>
          <p:cNvPr id="29" name="Picture 28" descr="NTT_Title_and_Content.jpg"/>
          <p:cNvPicPr>
            <a:picLocks noChangeAspect="1"/>
          </p:cNvPicPr>
          <p:nvPr/>
        </p:nvPicPr>
        <p:blipFill>
          <a:blip r:embed="rId2" cstate="print"/>
          <a:stretch>
            <a:fillRect/>
          </a:stretch>
        </p:blipFill>
        <p:spPr>
          <a:xfrm>
            <a:off x="0" y="0"/>
            <a:ext cx="731520" cy="731520"/>
          </a:xfrm>
          <a:prstGeom prst="rect">
            <a:avLst/>
          </a:prstGeom>
        </p:spPr>
      </p:pic>
      <p:grpSp>
        <p:nvGrpSpPr>
          <p:cNvPr id="2" name="Group 11"/>
          <p:cNvGrpSpPr/>
          <p:nvPr/>
        </p:nvGrpSpPr>
        <p:grpSpPr>
          <a:xfrm>
            <a:off x="3" y="6731877"/>
            <a:ext cx="9144001" cy="132052"/>
            <a:chOff x="0" y="6731877"/>
            <a:chExt cx="9144001" cy="132052"/>
          </a:xfrm>
        </p:grpSpPr>
        <p:sp>
          <p:nvSpPr>
            <p:cNvPr id="17" name="Rectangle 16"/>
            <p:cNvSpPr/>
            <p:nvPr userDrawn="1"/>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103"/>
            <p:cNvGrpSpPr/>
            <p:nvPr userDrawn="1"/>
          </p:nvGrpSpPr>
          <p:grpSpPr>
            <a:xfrm>
              <a:off x="0" y="6731877"/>
              <a:ext cx="735013" cy="132052"/>
              <a:chOff x="0" y="6296155"/>
              <a:chExt cx="735013" cy="132052"/>
            </a:xfrm>
          </p:grpSpPr>
          <p:sp>
            <p:nvSpPr>
              <p:cNvPr id="22" name="Rectangle 21"/>
              <p:cNvSpPr/>
              <p:nvPr userDrawn="1"/>
            </p:nvSpPr>
            <p:spPr>
              <a:xfrm>
                <a:off x="612511" y="6296155"/>
                <a:ext cx="12250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ysClr val="windowText" lastClr="000000"/>
                  </a:solidFill>
                  <a:effectLst/>
                  <a:uLnTx/>
                  <a:uFillTx/>
                  <a:latin typeface="+mn-lt"/>
                  <a:ea typeface="+mn-ea"/>
                  <a:cs typeface="+mn-cs"/>
                </a:endParaRPr>
              </a:p>
            </p:txBody>
          </p:sp>
          <p:sp>
            <p:nvSpPr>
              <p:cNvPr id="24" name="Rectangle 23"/>
              <p:cNvSpPr/>
              <p:nvPr userDrawn="1"/>
            </p:nvSpPr>
            <p:spPr>
              <a:xfrm>
                <a:off x="367507" y="6296155"/>
                <a:ext cx="12250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245004" y="6296155"/>
                <a:ext cx="12250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ysClr val="windowText" lastClr="000000"/>
                  </a:solidFill>
                  <a:effectLst/>
                  <a:uLnTx/>
                  <a:uFillTx/>
                  <a:latin typeface="+mn-lt"/>
                  <a:ea typeface="+mn-ea"/>
                  <a:cs typeface="+mn-cs"/>
                </a:endParaRPr>
              </a:p>
            </p:txBody>
          </p:sp>
          <p:sp>
            <p:nvSpPr>
              <p:cNvPr id="27" name="Rectangle 26"/>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ysClr val="windowText" lastClr="000000"/>
                  </a:solidFill>
                  <a:effectLst/>
                  <a:uLnTx/>
                  <a:uFillTx/>
                  <a:latin typeface="+mn-lt"/>
                  <a:ea typeface="+mn-ea"/>
                  <a:cs typeface="+mn-cs"/>
                </a:endParaRPr>
              </a:p>
            </p:txBody>
          </p:sp>
        </p:grpSp>
      </p:grpSp>
      <p:sp>
        <p:nvSpPr>
          <p:cNvPr id="15" name="Rectangle 14"/>
          <p:cNvSpPr/>
          <p:nvPr/>
        </p:nvSpPr>
        <p:spPr>
          <a:xfrm>
            <a:off x="7498079" y="0"/>
            <a:ext cx="1645920" cy="731520"/>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noProof="0"/>
          </a:p>
        </p:txBody>
      </p:sp>
      <p:sp>
        <p:nvSpPr>
          <p:cNvPr id="18" name="TextBox 17"/>
          <p:cNvSpPr txBox="1"/>
          <p:nvPr/>
        </p:nvSpPr>
        <p:spPr>
          <a:xfrm>
            <a:off x="768173" y="6751093"/>
            <a:ext cx="2362200" cy="92333"/>
          </a:xfrm>
          <a:prstGeom prst="rect">
            <a:avLst/>
          </a:prstGeom>
          <a:noFill/>
        </p:spPr>
        <p:txBody>
          <a:bodyPr wrap="square" tIns="0" bIns="0" rtlCol="0">
            <a:spAutoFit/>
          </a:bodyPr>
          <a:lstStyle/>
          <a:p>
            <a:r>
              <a:rPr lang="en-US" sz="600" dirty="0" smtClean="0">
                <a:solidFill>
                  <a:schemeClr val="tx1"/>
                </a:solidFill>
                <a:latin typeface="Arial"/>
                <a:cs typeface="Arial"/>
              </a:rPr>
              <a:t>Copyright © </a:t>
            </a:r>
            <a:r>
              <a:rPr lang="de-DE" sz="600" baseline="0" dirty="0" smtClean="0">
                <a:solidFill>
                  <a:schemeClr val="tx1"/>
                </a:solidFill>
                <a:latin typeface="+mn-lt"/>
                <a:cs typeface="Arial"/>
              </a:rPr>
              <a:t>2016 NTT DATA Deutschland GmbH </a:t>
            </a:r>
            <a:endParaRPr lang="de-DE" sz="600" noProof="0" dirty="0">
              <a:solidFill>
                <a:schemeClr val="tx1"/>
              </a:solidFill>
              <a:latin typeface="+mn-lt"/>
              <a:cs typeface="Arial"/>
            </a:endParaRPr>
          </a:p>
        </p:txBody>
      </p:sp>
      <p:sp>
        <p:nvSpPr>
          <p:cNvPr id="19" name="TextBox 18"/>
          <p:cNvSpPr txBox="1"/>
          <p:nvPr/>
        </p:nvSpPr>
        <p:spPr>
          <a:xfrm>
            <a:off x="8852079" y="6751090"/>
            <a:ext cx="291923" cy="184666"/>
          </a:xfrm>
          <a:prstGeom prst="rect">
            <a:avLst/>
          </a:prstGeom>
          <a:noFill/>
        </p:spPr>
        <p:txBody>
          <a:bodyPr wrap="square" tIns="0" bIns="0" rtlCol="0">
            <a:spAutoFit/>
          </a:bodyPr>
          <a:lstStyle/>
          <a:p>
            <a:fld id="{B81353C4-87EF-784D-9B49-76D7931112DF}" type="slidenum">
              <a:rPr lang="en-US" sz="600" smtClean="0">
                <a:solidFill>
                  <a:schemeClr val="tx1"/>
                </a:solidFill>
                <a:latin typeface="Arial"/>
                <a:cs typeface="Arial"/>
              </a:rPr>
              <a:pPr/>
              <a:t>‹Nr.›</a:t>
            </a:fld>
            <a:endParaRPr lang="en-US" sz="600" dirty="0">
              <a:solidFill>
                <a:schemeClr val="tx1"/>
              </a:solidFill>
              <a:latin typeface="Arial"/>
              <a:cs typeface="Arial"/>
            </a:endParaRPr>
          </a:p>
        </p:txBody>
      </p:sp>
      <p:sp>
        <p:nvSpPr>
          <p:cNvPr id="20" name="Text Placeholder 18"/>
          <p:cNvSpPr>
            <a:spLocks noGrp="1"/>
          </p:cNvSpPr>
          <p:nvPr>
            <p:ph type="body" sz="quarter" idx="10" hasCustomPrompt="1"/>
          </p:nvPr>
        </p:nvSpPr>
        <p:spPr>
          <a:xfrm>
            <a:off x="731838" y="0"/>
            <a:ext cx="6765925" cy="731838"/>
          </a:xfrm>
          <a:prstGeom prst="rect">
            <a:avLst/>
          </a:prstGeom>
        </p:spPr>
        <p:txBody>
          <a:bodyPr vert="horz" lIns="182880" rIns="182880" anchor="ctr" anchorCtr="0">
            <a:normAutofit/>
          </a:bodyPr>
          <a:lstStyle>
            <a:lvl1pPr marL="0" indent="0">
              <a:buNone/>
              <a:defRPr sz="2200" baseline="0"/>
            </a:lvl1pPr>
          </a:lstStyle>
          <a:p>
            <a:pPr lvl="0"/>
            <a:r>
              <a:rPr lang="de-DE" noProof="0" dirty="0" smtClean="0"/>
              <a:t>Folien Titel in 1 oder 2 Zeilen</a:t>
            </a:r>
            <a:br>
              <a:rPr lang="de-DE" noProof="0" dirty="0" smtClean="0"/>
            </a:br>
            <a:r>
              <a:rPr lang="de-DE" noProof="0" dirty="0" smtClean="0"/>
              <a:t>(Font für lange Titel verkleinern )</a:t>
            </a:r>
            <a:endParaRPr lang="de-DE" noProof="0" dirty="0"/>
          </a:p>
        </p:txBody>
      </p:sp>
      <p:pic>
        <p:nvPicPr>
          <p:cNvPr id="31" name="Picture 30" descr="NTT_logo_RGB.png"/>
          <p:cNvPicPr>
            <a:picLocks noChangeAspect="1"/>
          </p:cNvPicPr>
          <p:nvPr/>
        </p:nvPicPr>
        <p:blipFill>
          <a:blip r:embed="rId3" cstate="print"/>
          <a:stretch>
            <a:fillRect/>
          </a:stretch>
        </p:blipFill>
        <p:spPr>
          <a:xfrm>
            <a:off x="7696200" y="309562"/>
            <a:ext cx="1252728" cy="183670"/>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14" name="Rectangle 13"/>
          <p:cNvSpPr/>
          <p:nvPr/>
        </p:nvSpPr>
        <p:spPr>
          <a:xfrm>
            <a:off x="-2" y="0"/>
            <a:ext cx="2542032"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noProof="0"/>
          </a:p>
        </p:txBody>
      </p:sp>
      <p:pic>
        <p:nvPicPr>
          <p:cNvPr id="8" name="Picture 7" descr="NTT_Brand_Slide.jpg"/>
          <p:cNvPicPr>
            <a:picLocks noChangeAspect="1"/>
          </p:cNvPicPr>
          <p:nvPr/>
        </p:nvPicPr>
        <p:blipFill>
          <a:blip r:embed="rId2" cstate="print"/>
          <a:stretch>
            <a:fillRect/>
          </a:stretch>
        </p:blipFill>
        <p:spPr>
          <a:xfrm>
            <a:off x="0" y="2157984"/>
            <a:ext cx="2542032" cy="2542032"/>
          </a:xfrm>
          <a:prstGeom prst="rect">
            <a:avLst/>
          </a:prstGeom>
        </p:spPr>
      </p:pic>
      <p:sp>
        <p:nvSpPr>
          <p:cNvPr id="7" name="Content Placeholder 28"/>
          <p:cNvSpPr>
            <a:spLocks noGrp="1"/>
          </p:cNvSpPr>
          <p:nvPr>
            <p:ph sz="quarter" idx="17" hasCustomPrompt="1"/>
          </p:nvPr>
        </p:nvSpPr>
        <p:spPr>
          <a:xfrm>
            <a:off x="4499992" y="5373216"/>
            <a:ext cx="4618608" cy="133930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de-DE" noProof="0" smtClean="0"/>
              <a:t>(Please omit notations when unnecessary) </a:t>
            </a:r>
            <a:endParaRPr lang="de-DE" noProof="0"/>
          </a:p>
        </p:txBody>
      </p:sp>
      <p:sp>
        <p:nvSpPr>
          <p:cNvPr id="13" name="TextBox 12"/>
          <p:cNvSpPr txBox="1"/>
          <p:nvPr/>
        </p:nvSpPr>
        <p:spPr>
          <a:xfrm>
            <a:off x="-254" y="6751093"/>
            <a:ext cx="2362200" cy="92333"/>
          </a:xfrm>
          <a:prstGeom prst="rect">
            <a:avLst/>
          </a:prstGeom>
          <a:noFill/>
        </p:spPr>
        <p:txBody>
          <a:bodyPr wrap="square" tIns="0" bIns="0" rtlCol="0">
            <a:spAutoFit/>
          </a:bodyPr>
          <a:lstStyle/>
          <a:p>
            <a:r>
              <a:rPr lang="de-DE" sz="600" noProof="0" dirty="0" smtClean="0">
                <a:solidFill>
                  <a:schemeClr val="tx1"/>
                </a:solidFill>
                <a:latin typeface="Arial"/>
                <a:cs typeface="Arial"/>
              </a:rPr>
              <a:t>Copyright © </a:t>
            </a:r>
            <a:r>
              <a:rPr lang="de-DE" sz="600" baseline="0" dirty="0" smtClean="0">
                <a:solidFill>
                  <a:schemeClr val="tx1"/>
                </a:solidFill>
                <a:latin typeface="+mn-lt"/>
                <a:cs typeface="Arial"/>
              </a:rPr>
              <a:t>2016 NTT DATA Deutschland GmbH </a:t>
            </a:r>
            <a:endParaRPr lang="de-DE" sz="600" noProof="0" dirty="0">
              <a:solidFill>
                <a:schemeClr val="tx1"/>
              </a:solidFill>
              <a:latin typeface="+mn-lt"/>
              <a:cs typeface="Arial"/>
            </a:endParaRPr>
          </a:p>
        </p:txBody>
      </p:sp>
      <p:pic>
        <p:nvPicPr>
          <p:cNvPr id="10" name="Picture 9" descr="NTT_BrandMessage_Lockup_Aligned_Right_RGB_111129_jal.jpg"/>
          <p:cNvPicPr>
            <a:picLocks noChangeAspect="1"/>
          </p:cNvPicPr>
          <p:nvPr/>
        </p:nvPicPr>
        <p:blipFill>
          <a:blip r:embed="rId3" cstate="print"/>
          <a:stretch>
            <a:fillRect/>
          </a:stretch>
        </p:blipFill>
        <p:spPr>
          <a:xfrm>
            <a:off x="3400425" y="2795921"/>
            <a:ext cx="4873752" cy="1266158"/>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8" r:id="rId4"/>
    <p:sldLayoutId id="2147483665" r:id="rId5"/>
    <p:sldLayoutId id="2147483669" r:id="rId6"/>
    <p:sldLayoutId id="2147483667" r:id="rId7"/>
  </p:sldLayoutIdLst>
  <p:timing>
    <p:tnLst>
      <p:par>
        <p:cTn id="1" dur="indefinite" restart="never" nodeType="tmRoot"/>
      </p:par>
    </p:tnLst>
  </p:timing>
  <p:txStyles>
    <p:titleStyle>
      <a:lvl1pPr algn="l" defTabSz="457200" rtl="0" eaLnBrk="1" latinLnBrk="0" hangingPunct="1">
        <a:spcBef>
          <a:spcPct val="0"/>
        </a:spcBef>
        <a:buNone/>
        <a:defRPr kumimoji="1" sz="2400" kern="1200">
          <a:solidFill>
            <a:schemeClr val="tx1"/>
          </a:solidFill>
          <a:latin typeface="Arial"/>
          <a:ea typeface="+mj-ea"/>
          <a:cs typeface="Arial"/>
        </a:defRPr>
      </a:lvl1pPr>
    </p:titleStyle>
    <p:bodyStyle>
      <a:lvl1pPr marL="169863" indent="-169863" algn="l" defTabSz="457200" rtl="0" eaLnBrk="1" latinLnBrk="0" hangingPunct="1">
        <a:spcBef>
          <a:spcPct val="20000"/>
        </a:spcBef>
        <a:buFont typeface="Arial"/>
        <a:buChar char="•"/>
        <a:defRPr kumimoji="1" sz="2400" kern="1200">
          <a:solidFill>
            <a:schemeClr val="tx1"/>
          </a:solidFill>
          <a:latin typeface="Arial"/>
          <a:ea typeface="+mn-ea"/>
          <a:cs typeface="Arial"/>
        </a:defRPr>
      </a:lvl1pPr>
      <a:lvl2pPr marL="682625" indent="-225425" algn="l" defTabSz="457200" rtl="0" eaLnBrk="1" latinLnBrk="0" hangingPunct="1">
        <a:spcBef>
          <a:spcPct val="20000"/>
        </a:spcBef>
        <a:buFont typeface="Arial"/>
        <a:buChar char="–"/>
        <a:defRPr kumimoji="1" sz="2000" kern="1200">
          <a:solidFill>
            <a:schemeClr val="tx1"/>
          </a:solidFill>
          <a:latin typeface="Arial"/>
          <a:ea typeface="+mn-ea"/>
          <a:cs typeface="Arial"/>
        </a:defRPr>
      </a:lvl2pPr>
      <a:lvl3pPr marL="1090613" indent="-176213" algn="l" defTabSz="457200" rtl="0" eaLnBrk="1" latinLnBrk="0" hangingPunct="1">
        <a:spcBef>
          <a:spcPct val="20000"/>
        </a:spcBef>
        <a:buFont typeface="Arial"/>
        <a:buChar char="•"/>
        <a:defRPr kumimoji="1" sz="2000" kern="1200">
          <a:solidFill>
            <a:schemeClr val="tx1"/>
          </a:solidFill>
          <a:latin typeface="Arial"/>
          <a:ea typeface="+mn-ea"/>
          <a:cs typeface="Arial"/>
        </a:defRPr>
      </a:lvl3pPr>
      <a:lvl4pPr marL="1544638" indent="-173038" algn="l" defTabSz="457200" rtl="0" eaLnBrk="1" latinLnBrk="0" hangingPunct="1">
        <a:spcBef>
          <a:spcPct val="20000"/>
        </a:spcBef>
        <a:buFont typeface="Arial"/>
        <a:buChar char="–"/>
        <a:defRPr kumimoji="1" sz="1800" kern="1200">
          <a:solidFill>
            <a:schemeClr val="tx1"/>
          </a:solidFill>
          <a:latin typeface="Arial"/>
          <a:ea typeface="+mn-ea"/>
          <a:cs typeface="Arial"/>
        </a:defRPr>
      </a:lvl4pPr>
      <a:lvl5pPr marL="2000250" indent="-171450" algn="l" defTabSz="457200" rtl="0" eaLnBrk="1" latinLnBrk="0" hangingPunct="1">
        <a:spcBef>
          <a:spcPct val="20000"/>
        </a:spcBef>
        <a:buFont typeface="Arial"/>
        <a:buChar char="»"/>
        <a:defRPr kumimoji="1"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mailto:andreas.maier@nttdata.com"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file://localhost/Volumes/servjobs/loxonjobs/NTT%20Data/UPPT/_Entwu%CC%88rfe/26032012/Bilder_neu_small/RS2939_2011_03_25_0042.jpg"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15.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idx="13"/>
          </p:nvPr>
        </p:nvSpPr>
        <p:spPr/>
        <p:txBody>
          <a:bodyPr/>
          <a:lstStyle/>
          <a:p>
            <a:r>
              <a:rPr lang="en-US" dirty="0" smtClean="0"/>
              <a:t>Andreas Maier, NTT DATA Deutschland GmbH</a:t>
            </a:r>
            <a:endParaRPr lang="en-US" dirty="0"/>
          </a:p>
        </p:txBody>
      </p:sp>
      <p:sp>
        <p:nvSpPr>
          <p:cNvPr id="5" name="Textplatzhalter 4"/>
          <p:cNvSpPr>
            <a:spLocks noGrp="1"/>
          </p:cNvSpPr>
          <p:nvPr>
            <p:ph type="body" idx="14"/>
          </p:nvPr>
        </p:nvSpPr>
        <p:spPr>
          <a:xfrm>
            <a:off x="241700" y="217097"/>
            <a:ext cx="2818132" cy="1041845"/>
          </a:xfrm>
        </p:spPr>
        <p:txBody>
          <a:bodyPr/>
          <a:lstStyle/>
          <a:p>
            <a:r>
              <a:rPr lang="en-US" sz="2400" dirty="0" smtClean="0"/>
              <a:t>HS</a:t>
            </a:r>
            <a:r>
              <a:rPr lang="en-US" dirty="0" smtClean="0"/>
              <a:t> </a:t>
            </a:r>
            <a:r>
              <a:rPr lang="en-US" sz="2400" dirty="0" smtClean="0"/>
              <a:t>Mannheim</a:t>
            </a:r>
            <a:endParaRPr lang="en-US" dirty="0"/>
          </a:p>
        </p:txBody>
      </p:sp>
      <p:sp>
        <p:nvSpPr>
          <p:cNvPr id="7" name="Inhaltsplatzhalter 6"/>
          <p:cNvSpPr>
            <a:spLocks noGrp="1"/>
          </p:cNvSpPr>
          <p:nvPr>
            <p:ph sz="quarter" idx="17"/>
          </p:nvPr>
        </p:nvSpPr>
        <p:spPr/>
        <p:txBody>
          <a:bodyPr/>
          <a:lstStyle/>
          <a:p>
            <a:endParaRPr lang="en-US" dirty="0"/>
          </a:p>
        </p:txBody>
      </p:sp>
      <p:sp>
        <p:nvSpPr>
          <p:cNvPr id="3" name="Titel 2"/>
          <p:cNvSpPr>
            <a:spLocks noGrp="1"/>
          </p:cNvSpPr>
          <p:nvPr>
            <p:ph type="title"/>
          </p:nvPr>
        </p:nvSpPr>
        <p:spPr/>
        <p:txBody>
          <a:bodyPr>
            <a:normAutofit fontScale="90000"/>
          </a:bodyPr>
          <a:lstStyle/>
          <a:p>
            <a:r>
              <a:rPr lang="en-US" sz="2400" dirty="0" smtClean="0"/>
              <a:t>Kick Off – MSP </a:t>
            </a:r>
            <a:br>
              <a:rPr lang="en-US" sz="2400" dirty="0" smtClean="0"/>
            </a:br>
            <a:r>
              <a:rPr lang="en-US" dirty="0" smtClean="0"/>
              <a:t/>
            </a:r>
            <a:br>
              <a:rPr lang="en-US" dirty="0" smtClean="0"/>
            </a:br>
            <a:r>
              <a:rPr lang="en-US" sz="1800" dirty="0" smtClean="0"/>
              <a:t>Knowledge Base</a:t>
            </a:r>
            <a:endParaRPr lang="en-US" sz="1800" dirty="0"/>
          </a:p>
        </p:txBody>
      </p:sp>
    </p:spTree>
    <p:extLst>
      <p:ext uri="{BB962C8B-B14F-4D97-AF65-F5344CB8AC3E}">
        <p14:creationId xmlns:p14="http://schemas.microsoft.com/office/powerpoint/2010/main" val="2515642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0"/>
          </p:nvPr>
        </p:nvSpPr>
        <p:spPr/>
        <p:txBody>
          <a:bodyPr/>
          <a:lstStyle/>
          <a:p>
            <a:r>
              <a:rPr lang="en-US" dirty="0" smtClean="0"/>
              <a:t>Knowledge Base – SOLL </a:t>
            </a:r>
            <a:r>
              <a:rPr lang="en-US" dirty="0" err="1" smtClean="0"/>
              <a:t>Zustand</a:t>
            </a:r>
            <a:endParaRPr lang="en-US" dirty="0"/>
          </a:p>
        </p:txBody>
      </p:sp>
      <p:sp>
        <p:nvSpPr>
          <p:cNvPr id="4" name="Textplatzhalter 3"/>
          <p:cNvSpPr>
            <a:spLocks noGrp="1"/>
          </p:cNvSpPr>
          <p:nvPr>
            <p:ph type="body" sz="quarter" idx="11"/>
          </p:nvPr>
        </p:nvSpPr>
        <p:spPr/>
        <p:txBody>
          <a:bodyPr/>
          <a:lstStyle/>
          <a:p>
            <a:endParaRPr lang="en-US" dirty="0"/>
          </a:p>
        </p:txBody>
      </p:sp>
      <p:sp>
        <p:nvSpPr>
          <p:cNvPr id="5" name="Würfel 4"/>
          <p:cNvSpPr/>
          <p:nvPr/>
        </p:nvSpPr>
        <p:spPr>
          <a:xfrm>
            <a:off x="755576" y="3717032"/>
            <a:ext cx="1872208" cy="1440160"/>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Projekt</a:t>
            </a:r>
            <a:r>
              <a:rPr lang="en-US" dirty="0" smtClean="0"/>
              <a:t> A</a:t>
            </a:r>
            <a:endParaRPr lang="en-US" dirty="0"/>
          </a:p>
        </p:txBody>
      </p:sp>
      <p:sp>
        <p:nvSpPr>
          <p:cNvPr id="6" name="Würfel 5"/>
          <p:cNvSpPr/>
          <p:nvPr/>
        </p:nvSpPr>
        <p:spPr>
          <a:xfrm>
            <a:off x="2915816" y="3717032"/>
            <a:ext cx="1872208" cy="1440160"/>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Projekt</a:t>
            </a:r>
            <a:r>
              <a:rPr lang="en-US" dirty="0" smtClean="0"/>
              <a:t> B</a:t>
            </a:r>
            <a:endParaRPr lang="en-US" dirty="0"/>
          </a:p>
        </p:txBody>
      </p:sp>
      <p:sp>
        <p:nvSpPr>
          <p:cNvPr id="7" name="Würfel 6"/>
          <p:cNvSpPr/>
          <p:nvPr/>
        </p:nvSpPr>
        <p:spPr>
          <a:xfrm>
            <a:off x="6552220" y="3717032"/>
            <a:ext cx="1872208" cy="1440160"/>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Projekt</a:t>
            </a:r>
            <a:r>
              <a:rPr lang="en-US" dirty="0" smtClean="0"/>
              <a:t> N</a:t>
            </a:r>
            <a:endParaRPr lang="en-US" dirty="0"/>
          </a:p>
        </p:txBody>
      </p:sp>
      <p:sp>
        <p:nvSpPr>
          <p:cNvPr id="9" name="Wolke 8"/>
          <p:cNvSpPr/>
          <p:nvPr/>
        </p:nvSpPr>
        <p:spPr>
          <a:xfrm>
            <a:off x="3081858" y="1628800"/>
            <a:ext cx="2664296" cy="1224136"/>
          </a:xfrm>
          <a:prstGeom prst="clou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smtClean="0"/>
              <a:t>Dokumentation</a:t>
            </a:r>
            <a:endParaRPr lang="en-US" dirty="0"/>
          </a:p>
        </p:txBody>
      </p:sp>
      <p:sp>
        <p:nvSpPr>
          <p:cNvPr id="11" name="Textfeld 10"/>
          <p:cNvSpPr txBox="1"/>
          <p:nvPr/>
        </p:nvSpPr>
        <p:spPr>
          <a:xfrm>
            <a:off x="5355813" y="4252446"/>
            <a:ext cx="595035" cy="584775"/>
          </a:xfrm>
          <a:prstGeom prst="rect">
            <a:avLst/>
          </a:prstGeom>
          <a:noFill/>
        </p:spPr>
        <p:txBody>
          <a:bodyPr wrap="none" rtlCol="0">
            <a:spAutoFit/>
          </a:bodyPr>
          <a:lstStyle/>
          <a:p>
            <a:r>
              <a:rPr lang="en-US" sz="3200" b="1" dirty="0" smtClean="0"/>
              <a:t>…</a:t>
            </a:r>
            <a:endParaRPr lang="en-US" sz="3200" b="1" dirty="0"/>
          </a:p>
        </p:txBody>
      </p:sp>
      <p:cxnSp>
        <p:nvCxnSpPr>
          <p:cNvPr id="13" name="Gerade Verbindung 12"/>
          <p:cNvCxnSpPr>
            <a:stCxn id="9" idx="1"/>
            <a:endCxn id="5" idx="0"/>
          </p:cNvCxnSpPr>
          <p:nvPr/>
        </p:nvCxnSpPr>
        <p:spPr>
          <a:xfrm flipH="1">
            <a:off x="1871700" y="2851633"/>
            <a:ext cx="2542306" cy="8653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Gerade Verbindung 13"/>
          <p:cNvCxnSpPr>
            <a:stCxn id="9" idx="1"/>
            <a:endCxn id="6" idx="0"/>
          </p:cNvCxnSpPr>
          <p:nvPr/>
        </p:nvCxnSpPr>
        <p:spPr>
          <a:xfrm flipH="1">
            <a:off x="4031940" y="2851633"/>
            <a:ext cx="382066" cy="8653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Gerade Verbindung 17"/>
          <p:cNvCxnSpPr>
            <a:stCxn id="9" idx="1"/>
            <a:endCxn id="7" idx="0"/>
          </p:cNvCxnSpPr>
          <p:nvPr/>
        </p:nvCxnSpPr>
        <p:spPr>
          <a:xfrm>
            <a:off x="4414006" y="2851633"/>
            <a:ext cx="3254338" cy="86539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2790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en-US" dirty="0" err="1" smtClean="0"/>
              <a:t>Projektvorgehen</a:t>
            </a:r>
            <a:endParaRPr lang="en-US" dirty="0"/>
          </a:p>
        </p:txBody>
      </p:sp>
      <p:sp>
        <p:nvSpPr>
          <p:cNvPr id="3" name="Textplatzhalter 2"/>
          <p:cNvSpPr>
            <a:spLocks noGrp="1"/>
          </p:cNvSpPr>
          <p:nvPr>
            <p:ph type="body" sz="quarter" idx="11"/>
          </p:nvPr>
        </p:nvSpPr>
        <p:spPr>
          <a:xfrm>
            <a:off x="323528" y="1052736"/>
            <a:ext cx="7735766" cy="4464050"/>
          </a:xfrm>
        </p:spPr>
        <p:txBody>
          <a:bodyPr/>
          <a:lstStyle/>
          <a:p>
            <a:r>
              <a:rPr lang="de-DE" dirty="0" smtClean="0"/>
              <a:t>Review erster Konzepte am 18.5.</a:t>
            </a:r>
          </a:p>
          <a:p>
            <a:pPr lvl="1"/>
            <a:r>
              <a:rPr lang="de-DE" dirty="0" smtClean="0"/>
              <a:t>UI Prototyp</a:t>
            </a:r>
          </a:p>
          <a:p>
            <a:pPr lvl="1"/>
            <a:r>
              <a:rPr lang="de-DE" dirty="0" smtClean="0"/>
              <a:t>Architektur Konzept</a:t>
            </a:r>
          </a:p>
          <a:p>
            <a:pPr lvl="1"/>
            <a:r>
              <a:rPr lang="de-DE" dirty="0" smtClean="0"/>
              <a:t>…</a:t>
            </a:r>
          </a:p>
          <a:p>
            <a:r>
              <a:rPr lang="de-DE" dirty="0" smtClean="0"/>
              <a:t>Review des Prototypen am 8.6.</a:t>
            </a:r>
          </a:p>
          <a:p>
            <a:pPr lvl="1"/>
            <a:r>
              <a:rPr lang="de-DE" dirty="0" smtClean="0"/>
              <a:t>Demonstration erster </a:t>
            </a:r>
            <a:r>
              <a:rPr lang="de-DE" dirty="0" err="1" smtClean="0"/>
              <a:t>UseCases</a:t>
            </a:r>
            <a:endParaRPr lang="de-DE" dirty="0" smtClean="0"/>
          </a:p>
          <a:p>
            <a:pPr lvl="1"/>
            <a:r>
              <a:rPr lang="de-DE" dirty="0" smtClean="0"/>
              <a:t>Übergabe eines ersten Dokumentationsstandes</a:t>
            </a:r>
          </a:p>
          <a:p>
            <a:pPr lvl="1"/>
            <a:r>
              <a:rPr lang="de-DE" dirty="0" smtClean="0"/>
              <a:t>…</a:t>
            </a:r>
          </a:p>
          <a:p>
            <a:r>
              <a:rPr lang="de-DE" dirty="0" smtClean="0"/>
              <a:t>Projektabschluss am 22.6.</a:t>
            </a:r>
          </a:p>
          <a:p>
            <a:pPr lvl="1"/>
            <a:r>
              <a:rPr lang="de-DE" dirty="0" smtClean="0"/>
              <a:t>Voraussichtlich in Stuttgart bei NTT DATA</a:t>
            </a:r>
          </a:p>
          <a:p>
            <a:pPr lvl="1"/>
            <a:r>
              <a:rPr lang="de-DE" dirty="0" smtClean="0"/>
              <a:t>Vorstellung der Ergebnisse</a:t>
            </a:r>
          </a:p>
          <a:p>
            <a:pPr lvl="1"/>
            <a:endParaRPr lang="de-DE" dirty="0" smtClean="0"/>
          </a:p>
          <a:p>
            <a:r>
              <a:rPr lang="de-DE" dirty="0" smtClean="0"/>
              <a:t>Fragen jederzeit</a:t>
            </a:r>
            <a:r>
              <a:rPr lang="en-US" dirty="0" smtClean="0"/>
              <a:t> an </a:t>
            </a:r>
            <a:r>
              <a:rPr lang="en-US" dirty="0" smtClean="0">
                <a:hlinkClick r:id="rId2"/>
              </a:rPr>
              <a:t>andreas.maier@nttdata.com</a:t>
            </a:r>
            <a:endParaRPr lang="en-US" dirty="0" smtClean="0"/>
          </a:p>
          <a:p>
            <a:pPr lvl="1"/>
            <a:r>
              <a:rPr lang="de-DE" dirty="0" smtClean="0"/>
              <a:t>Antwort (normalerweise) innerhalb von 24 Stunden.</a:t>
            </a:r>
            <a:endParaRPr lang="de-DE" dirty="0"/>
          </a:p>
        </p:txBody>
      </p:sp>
    </p:spTree>
    <p:extLst>
      <p:ext uri="{BB962C8B-B14F-4D97-AF65-F5344CB8AC3E}">
        <p14:creationId xmlns:p14="http://schemas.microsoft.com/office/powerpoint/2010/main" val="3604613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p:txBody>
          <a:bodyPr/>
          <a:lstStyle/>
          <a:p>
            <a:r>
              <a:rPr lang="de-DE" dirty="0" smtClean="0"/>
              <a:t>Zeitplan</a:t>
            </a:r>
            <a:endParaRPr lang="de-DE" dirty="0"/>
          </a:p>
        </p:txBody>
      </p:sp>
      <p:graphicFrame>
        <p:nvGraphicFramePr>
          <p:cNvPr id="712707" name="Group 3"/>
          <p:cNvGraphicFramePr>
            <a:graphicFrameLocks noGrp="1"/>
          </p:cNvGraphicFramePr>
          <p:nvPr>
            <p:extLst>
              <p:ext uri="{D42A27DB-BD31-4B8C-83A1-F6EECF244321}">
                <p14:modId xmlns:p14="http://schemas.microsoft.com/office/powerpoint/2010/main" val="636210922"/>
              </p:ext>
            </p:extLst>
          </p:nvPr>
        </p:nvGraphicFramePr>
        <p:xfrm>
          <a:off x="395536" y="1450917"/>
          <a:ext cx="8568951" cy="3126611"/>
        </p:xfrm>
        <a:graphic>
          <a:graphicData uri="http://schemas.openxmlformats.org/drawingml/2006/table">
            <a:tbl>
              <a:tblPr firstRow="1" firstCol="1">
                <a:effectLst>
                  <a:outerShdw blurRad="50800" dist="38100" dir="5400000" algn="t" rotWithShape="0">
                    <a:prstClr val="black">
                      <a:alpha val="40000"/>
                    </a:prstClr>
                  </a:outerShdw>
                </a:effectLst>
                <a:tableStyleId>{08FB837D-C827-4EFA-A057-4D05807E0F7C}</a:tableStyleId>
              </a:tblPr>
              <a:tblGrid>
                <a:gridCol w="2232248"/>
                <a:gridCol w="936104"/>
                <a:gridCol w="864096"/>
                <a:gridCol w="864096"/>
                <a:gridCol w="936104"/>
                <a:gridCol w="1008112"/>
                <a:gridCol w="936104"/>
                <a:gridCol w="792087"/>
              </a:tblGrid>
              <a:tr h="303248">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dirty="0" smtClean="0">
                        <a:ln>
                          <a:noFill/>
                        </a:ln>
                        <a:solidFill>
                          <a:schemeClr val="tx1"/>
                        </a:solidFill>
                        <a:effectLst/>
                        <a:latin typeface="Arial" pitchFamily="34" charset="0"/>
                        <a:cs typeface="Arial" pitchFamily="34" charset="0"/>
                      </a:endParaRPr>
                    </a:p>
                  </a:txBody>
                  <a:tcPr marL="54000" marR="54000" marT="36000" marB="3600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7">
                  <a:txBody>
                    <a:bodyPr/>
                    <a:lstStyle/>
                    <a:p>
                      <a:pPr marL="0" marR="0" lvl="0" indent="0" algn="ctr"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r>
                        <a:rPr kumimoji="0" lang="de-DE" sz="1400" u="none" strike="noStrike" cap="none" normalizeH="0" baseline="0" dirty="0" smtClean="0">
                          <a:ln>
                            <a:noFill/>
                          </a:ln>
                          <a:effectLst/>
                          <a:latin typeface="Arial" pitchFamily="34" charset="0"/>
                          <a:cs typeface="Arial" pitchFamily="34" charset="0"/>
                        </a:rPr>
                        <a:t>2016</a:t>
                      </a:r>
                      <a:endParaRPr kumimoji="0" lang="de-DE" sz="1400" b="1" i="0" u="none" strike="noStrike" cap="none" normalizeH="0" baseline="0" dirty="0" smtClean="0">
                        <a:ln>
                          <a:noFill/>
                        </a:ln>
                        <a:solidFill>
                          <a:schemeClr val="tx1"/>
                        </a:solidFill>
                        <a:effectLst/>
                        <a:latin typeface="Arial" pitchFamily="34" charset="0"/>
                        <a:cs typeface="Arial" pitchFamily="34" charset="0"/>
                      </a:endParaRPr>
                    </a:p>
                  </a:txBody>
                  <a:tcPr marL="54000" marR="54000" marT="36000" marB="36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173685">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600" b="0" i="0" u="none" strike="noStrike" cap="none" normalizeH="0" baseline="0" dirty="0" smtClean="0">
                        <a:ln>
                          <a:noFill/>
                        </a:ln>
                        <a:solidFill>
                          <a:schemeClr val="tx1"/>
                        </a:solidFill>
                        <a:effectLst/>
                        <a:latin typeface="Arial" pitchFamily="34" charset="0"/>
                        <a:cs typeface="Arial" pitchFamily="34" charset="0"/>
                      </a:endParaRPr>
                    </a:p>
                  </a:txBody>
                  <a:tcPr marL="0" marR="0" marT="36000" marB="3600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r>
                        <a:rPr kumimoji="0" lang="de-DE" sz="900" u="none" strike="noStrike" cap="none" normalizeH="0" baseline="0" dirty="0" smtClean="0">
                          <a:ln>
                            <a:noFill/>
                          </a:ln>
                          <a:effectLst/>
                          <a:latin typeface="Arial" pitchFamily="34" charset="0"/>
                          <a:cs typeface="Arial" pitchFamily="34" charset="0"/>
                        </a:rPr>
                        <a:t>KW 19</a:t>
                      </a:r>
                      <a:endParaRPr kumimoji="0" lang="de-DE" sz="900" b="0" i="0" u="none" strike="noStrike" cap="none" normalizeH="0" baseline="0" dirty="0" smtClean="0">
                        <a:ln>
                          <a:noFill/>
                        </a:ln>
                        <a:solidFill>
                          <a:schemeClr val="tx1"/>
                        </a:solidFill>
                        <a:effectLst/>
                        <a:latin typeface="Arial" pitchFamily="34" charset="0"/>
                        <a:cs typeface="Arial" pitchFamily="34" charset="0"/>
                      </a:endParaRPr>
                    </a:p>
                  </a:txBody>
                  <a:tcPr marL="0" marR="0" marT="36000" marB="3600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r>
                        <a:rPr kumimoji="0" lang="de-DE" sz="900" u="none" strike="noStrike" cap="none" normalizeH="0" baseline="0" dirty="0" smtClean="0">
                          <a:ln>
                            <a:noFill/>
                          </a:ln>
                          <a:effectLst/>
                          <a:latin typeface="Arial" pitchFamily="34" charset="0"/>
                          <a:cs typeface="Arial" pitchFamily="34" charset="0"/>
                        </a:rPr>
                        <a:t>KW 20</a:t>
                      </a:r>
                      <a:endParaRPr kumimoji="0" lang="de-DE" sz="900" b="0" i="0" u="none" strike="noStrike" cap="none" normalizeH="0" baseline="0" dirty="0" smtClean="0">
                        <a:ln>
                          <a:noFill/>
                        </a:ln>
                        <a:solidFill>
                          <a:schemeClr val="tx1"/>
                        </a:solidFill>
                        <a:effectLst/>
                        <a:latin typeface="Arial" pitchFamily="34" charset="0"/>
                        <a:cs typeface="Arial" pitchFamily="34" charset="0"/>
                      </a:endParaRPr>
                    </a:p>
                  </a:txBody>
                  <a:tcPr marL="0" marR="0" marT="36000" marB="3600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r>
                        <a:rPr kumimoji="0" lang="de-DE" sz="900" u="none" strike="noStrike" cap="none" normalizeH="0" baseline="0" dirty="0" smtClean="0">
                          <a:ln>
                            <a:noFill/>
                          </a:ln>
                          <a:effectLst/>
                          <a:latin typeface="Arial" pitchFamily="34" charset="0"/>
                          <a:cs typeface="Arial" pitchFamily="34" charset="0"/>
                        </a:rPr>
                        <a:t>KW 21</a:t>
                      </a:r>
                      <a:endParaRPr kumimoji="0" lang="de-DE" sz="900" b="0" i="0" u="none" strike="noStrike" cap="none" normalizeH="0" baseline="0" dirty="0" smtClean="0">
                        <a:ln>
                          <a:noFill/>
                        </a:ln>
                        <a:solidFill>
                          <a:schemeClr val="tx1"/>
                        </a:solidFill>
                        <a:effectLst/>
                        <a:latin typeface="Arial" pitchFamily="34" charset="0"/>
                        <a:cs typeface="Arial" pitchFamily="34" charset="0"/>
                      </a:endParaRPr>
                    </a:p>
                  </a:txBody>
                  <a:tcPr marL="0" marR="0" marT="36000" marB="3600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r>
                        <a:rPr kumimoji="0" lang="de-DE" sz="900" u="none" strike="noStrike" cap="none" normalizeH="0" baseline="0" dirty="0" smtClean="0">
                          <a:ln>
                            <a:noFill/>
                          </a:ln>
                          <a:effectLst/>
                          <a:latin typeface="Arial" pitchFamily="34" charset="0"/>
                          <a:cs typeface="Arial" pitchFamily="34" charset="0"/>
                        </a:rPr>
                        <a:t>KW 22</a:t>
                      </a:r>
                      <a:endParaRPr kumimoji="0" lang="de-DE" sz="900" b="0" i="0" u="none" strike="noStrike" cap="none" normalizeH="0" baseline="0" dirty="0" smtClean="0">
                        <a:ln>
                          <a:noFill/>
                        </a:ln>
                        <a:solidFill>
                          <a:schemeClr val="tx1"/>
                        </a:solidFill>
                        <a:effectLst/>
                        <a:latin typeface="Arial" pitchFamily="34" charset="0"/>
                        <a:cs typeface="Arial" pitchFamily="34" charset="0"/>
                      </a:endParaRPr>
                    </a:p>
                  </a:txBody>
                  <a:tcPr marL="0" marR="0" marT="36000" marB="3600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r>
                        <a:rPr kumimoji="0" lang="de-DE" sz="900" u="none" strike="noStrike" cap="none" normalizeH="0" baseline="0" dirty="0" smtClean="0">
                          <a:ln>
                            <a:noFill/>
                          </a:ln>
                          <a:effectLst/>
                          <a:latin typeface="Arial" pitchFamily="34" charset="0"/>
                          <a:cs typeface="Arial" pitchFamily="34" charset="0"/>
                        </a:rPr>
                        <a:t>KW 23</a:t>
                      </a:r>
                      <a:endParaRPr kumimoji="0" lang="de-DE" sz="900" b="0" i="0" u="none" strike="noStrike" cap="none" normalizeH="0" baseline="0" dirty="0" smtClean="0">
                        <a:ln>
                          <a:noFill/>
                        </a:ln>
                        <a:solidFill>
                          <a:schemeClr val="tx1"/>
                        </a:solidFill>
                        <a:effectLst/>
                        <a:latin typeface="Arial" pitchFamily="34" charset="0"/>
                        <a:cs typeface="Arial" pitchFamily="34" charset="0"/>
                      </a:endParaRPr>
                    </a:p>
                  </a:txBody>
                  <a:tcPr marL="0" marR="0" marT="36000" marB="3600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r>
                        <a:rPr kumimoji="0" lang="de-DE" sz="900" u="none" strike="noStrike" cap="none" normalizeH="0" baseline="0" dirty="0" smtClean="0">
                          <a:ln>
                            <a:noFill/>
                          </a:ln>
                          <a:effectLst/>
                          <a:latin typeface="Arial" pitchFamily="34" charset="0"/>
                          <a:cs typeface="Arial" pitchFamily="34" charset="0"/>
                        </a:rPr>
                        <a:t>KW 24</a:t>
                      </a:r>
                      <a:endParaRPr kumimoji="0" lang="de-DE" sz="900" b="0" i="0" u="none" strike="noStrike" cap="none" normalizeH="0" baseline="0" dirty="0" smtClean="0">
                        <a:ln>
                          <a:noFill/>
                        </a:ln>
                        <a:solidFill>
                          <a:schemeClr val="tx1"/>
                        </a:solidFill>
                        <a:effectLst/>
                        <a:latin typeface="Arial" pitchFamily="34" charset="0"/>
                        <a:cs typeface="Arial" pitchFamily="34" charset="0"/>
                      </a:endParaRPr>
                    </a:p>
                  </a:txBody>
                  <a:tcPr marL="0" marR="0" marT="36000" marB="3600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r>
                        <a:rPr kumimoji="0" lang="de-DE" sz="900" u="none" strike="noStrike" cap="none" normalizeH="0" baseline="0" dirty="0" smtClean="0">
                          <a:ln>
                            <a:noFill/>
                          </a:ln>
                          <a:effectLst/>
                          <a:latin typeface="Arial" pitchFamily="34" charset="0"/>
                          <a:cs typeface="Arial" pitchFamily="34" charset="0"/>
                        </a:rPr>
                        <a:t>KW 25</a:t>
                      </a:r>
                      <a:endParaRPr kumimoji="0" lang="de-DE" sz="900" b="0" i="0" u="none" strike="noStrike" cap="none" normalizeH="0" baseline="0" dirty="0" smtClean="0">
                        <a:ln>
                          <a:noFill/>
                        </a:ln>
                        <a:solidFill>
                          <a:schemeClr val="tx1"/>
                        </a:solidFill>
                        <a:effectLst/>
                        <a:latin typeface="Arial" pitchFamily="34" charset="0"/>
                        <a:cs typeface="Arial" pitchFamily="34" charset="0"/>
                      </a:endParaRPr>
                    </a:p>
                  </a:txBody>
                  <a:tcPr marL="0" marR="0" marT="36000" marB="3600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619134">
                <a:tc>
                  <a:txBody>
                    <a:bodyPr/>
                    <a:lstStyle/>
                    <a:p>
                      <a:pPr marL="93663" marR="0" lvl="0" indent="-93663" algn="l" defTabSz="914400" rtl="0" eaLnBrk="1" fontAlgn="base" latinLnBrk="0" hangingPunct="1">
                        <a:lnSpc>
                          <a:spcPct val="100000"/>
                        </a:lnSpc>
                        <a:spcBef>
                          <a:spcPct val="20000"/>
                        </a:spcBef>
                        <a:spcAft>
                          <a:spcPct val="20000"/>
                        </a:spcAft>
                        <a:buClr>
                          <a:schemeClr val="tx2"/>
                        </a:buClr>
                        <a:buSzPct val="80000"/>
                        <a:buFont typeface="Arial" pitchFamily="34" charset="0"/>
                        <a:buChar char="►"/>
                        <a:tabLst/>
                      </a:pPr>
                      <a:r>
                        <a:rPr lang="de-DE" sz="1400" kern="1200" dirty="0" smtClean="0">
                          <a:solidFill>
                            <a:srgbClr val="000000"/>
                          </a:solidFill>
                          <a:latin typeface="Arial"/>
                          <a:ea typeface="+mn-ea"/>
                          <a:cs typeface="+mn-cs"/>
                        </a:rPr>
                        <a:t>Kick</a:t>
                      </a:r>
                      <a:r>
                        <a:rPr lang="de-DE" sz="1400" kern="1200" baseline="0" dirty="0" smtClean="0">
                          <a:solidFill>
                            <a:srgbClr val="000000"/>
                          </a:solidFill>
                          <a:latin typeface="Arial"/>
                          <a:ea typeface="+mn-ea"/>
                          <a:cs typeface="+mn-cs"/>
                        </a:rPr>
                        <a:t> Off</a:t>
                      </a:r>
                      <a:endParaRPr lang="de-DE" sz="1400" kern="1200" dirty="0" smtClean="0">
                        <a:solidFill>
                          <a:srgbClr val="000000"/>
                        </a:solidFill>
                        <a:latin typeface="Arial"/>
                        <a:ea typeface="+mn-ea"/>
                        <a:cs typeface="+mn-cs"/>
                      </a:endParaRPr>
                    </a:p>
                    <a:p>
                      <a:pPr marL="93663" marR="0" lvl="0" indent="-93663" algn="l" defTabSz="914400" rtl="0" eaLnBrk="1" fontAlgn="base" latinLnBrk="0" hangingPunct="1">
                        <a:lnSpc>
                          <a:spcPct val="100000"/>
                        </a:lnSpc>
                        <a:spcBef>
                          <a:spcPct val="20000"/>
                        </a:spcBef>
                        <a:spcAft>
                          <a:spcPct val="20000"/>
                        </a:spcAft>
                        <a:buClr>
                          <a:schemeClr val="tx2"/>
                        </a:buClr>
                        <a:buSzPct val="80000"/>
                        <a:buFont typeface="Arial" pitchFamily="34" charset="0"/>
                        <a:buChar char="►"/>
                        <a:tabLst/>
                      </a:pPr>
                      <a:endParaRPr lang="de-DE" sz="700" kern="1200" dirty="0" smtClean="0">
                        <a:solidFill>
                          <a:srgbClr val="000000"/>
                        </a:solidFill>
                        <a:latin typeface="Arial"/>
                        <a:ea typeface="+mn-ea"/>
                        <a:cs typeface="+mn-cs"/>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dirty="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dirty="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dirty="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dirty="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639378">
                <a:tc>
                  <a:txBody>
                    <a:bodyPr/>
                    <a:lstStyle/>
                    <a:p>
                      <a:pPr marL="93663" marR="0" lvl="0" indent="-93663" algn="l" defTabSz="914400" rtl="0" eaLnBrk="1" fontAlgn="base" latinLnBrk="0" hangingPunct="1">
                        <a:lnSpc>
                          <a:spcPct val="100000"/>
                        </a:lnSpc>
                        <a:spcBef>
                          <a:spcPct val="20000"/>
                        </a:spcBef>
                        <a:spcAft>
                          <a:spcPct val="20000"/>
                        </a:spcAft>
                        <a:buClr>
                          <a:schemeClr val="tx2"/>
                        </a:buClr>
                        <a:buSzPct val="80000"/>
                        <a:buFont typeface="Arial" pitchFamily="34" charset="0"/>
                        <a:buChar char="►"/>
                        <a:tabLst/>
                      </a:pPr>
                      <a:r>
                        <a:rPr lang="de-DE" sz="1400" kern="1200" dirty="0" smtClean="0">
                          <a:solidFill>
                            <a:srgbClr val="000000"/>
                          </a:solidFill>
                          <a:latin typeface="Arial"/>
                          <a:ea typeface="+mn-ea"/>
                          <a:cs typeface="+mn-cs"/>
                        </a:rPr>
                        <a:t>Konzepte</a:t>
                      </a:r>
                    </a:p>
                    <a:p>
                      <a:pPr marL="93663" marR="0" lvl="0" indent="-93663" algn="l" defTabSz="914400" rtl="0" eaLnBrk="1" fontAlgn="base" latinLnBrk="0" hangingPunct="1">
                        <a:lnSpc>
                          <a:spcPct val="100000"/>
                        </a:lnSpc>
                        <a:spcBef>
                          <a:spcPct val="20000"/>
                        </a:spcBef>
                        <a:spcAft>
                          <a:spcPct val="20000"/>
                        </a:spcAft>
                        <a:buClr>
                          <a:schemeClr val="tx2"/>
                        </a:buClr>
                        <a:buSzPct val="80000"/>
                        <a:buFont typeface="Arial" pitchFamily="34" charset="0"/>
                        <a:buChar char="►"/>
                        <a:tabLst/>
                      </a:pPr>
                      <a:endParaRPr lang="de-DE" sz="700" kern="1200" dirty="0" smtClean="0">
                        <a:solidFill>
                          <a:srgbClr val="000000"/>
                        </a:solidFill>
                        <a:latin typeface="Arial"/>
                        <a:ea typeface="+mn-ea"/>
                        <a:cs typeface="+mn-cs"/>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dirty="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dirty="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dirty="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dirty="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dirty="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664683">
                <a:tc>
                  <a:txBody>
                    <a:bodyPr/>
                    <a:lstStyle/>
                    <a:p>
                      <a:pPr marL="93663" marR="0" lvl="0" indent="-93663" algn="l" defTabSz="914400" rtl="0" eaLnBrk="1" fontAlgn="base" latinLnBrk="0" hangingPunct="1">
                        <a:lnSpc>
                          <a:spcPct val="100000"/>
                        </a:lnSpc>
                        <a:spcBef>
                          <a:spcPct val="20000"/>
                        </a:spcBef>
                        <a:spcAft>
                          <a:spcPct val="20000"/>
                        </a:spcAft>
                        <a:buClr>
                          <a:schemeClr val="tx2"/>
                        </a:buClr>
                        <a:buSzPct val="80000"/>
                        <a:buFont typeface="Arial" pitchFamily="34" charset="0"/>
                        <a:buChar char="►"/>
                        <a:tabLst/>
                      </a:pPr>
                      <a:r>
                        <a:rPr lang="de-DE" sz="1400" kern="1200" dirty="0" smtClean="0">
                          <a:solidFill>
                            <a:srgbClr val="000000"/>
                          </a:solidFill>
                          <a:latin typeface="Arial"/>
                          <a:ea typeface="+mn-ea"/>
                          <a:cs typeface="+mn-cs"/>
                        </a:rPr>
                        <a:t>Projektarbeit</a:t>
                      </a:r>
                      <a:endParaRPr lang="de-DE" sz="700" kern="1200" dirty="0" smtClean="0">
                        <a:solidFill>
                          <a:srgbClr val="000000"/>
                        </a:solidFill>
                        <a:latin typeface="Arial"/>
                        <a:ea typeface="+mn-ea"/>
                        <a:cs typeface="+mn-cs"/>
                      </a:endParaRPr>
                    </a:p>
                    <a:p>
                      <a:pPr marL="93663" marR="0" lvl="0" indent="-93663" algn="l" defTabSz="914400" rtl="0" eaLnBrk="1" fontAlgn="base" latinLnBrk="0" hangingPunct="1">
                        <a:lnSpc>
                          <a:spcPct val="100000"/>
                        </a:lnSpc>
                        <a:spcBef>
                          <a:spcPct val="20000"/>
                        </a:spcBef>
                        <a:spcAft>
                          <a:spcPct val="20000"/>
                        </a:spcAft>
                        <a:buClr>
                          <a:schemeClr val="tx2"/>
                        </a:buClr>
                        <a:buSzPct val="80000"/>
                        <a:buFont typeface="Arial" pitchFamily="34" charset="0"/>
                        <a:buChar char="►"/>
                        <a:tabLst/>
                      </a:pPr>
                      <a:endParaRPr lang="de-DE" sz="700" kern="1200" dirty="0" smtClean="0">
                        <a:solidFill>
                          <a:srgbClr val="000000"/>
                        </a:solidFill>
                        <a:latin typeface="Arial"/>
                        <a:ea typeface="+mn-ea"/>
                        <a:cs typeface="+mn-cs"/>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dirty="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dirty="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dirty="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664683">
                <a:tc>
                  <a:txBody>
                    <a:bodyPr/>
                    <a:lstStyle/>
                    <a:p>
                      <a:pPr marL="93663" marR="0" lvl="0" indent="-93663" algn="l" defTabSz="914400" rtl="0" eaLnBrk="1" fontAlgn="base" latinLnBrk="0" hangingPunct="1">
                        <a:lnSpc>
                          <a:spcPct val="100000"/>
                        </a:lnSpc>
                        <a:spcBef>
                          <a:spcPct val="20000"/>
                        </a:spcBef>
                        <a:spcAft>
                          <a:spcPct val="20000"/>
                        </a:spcAft>
                        <a:buClr>
                          <a:schemeClr val="tx2"/>
                        </a:buClr>
                        <a:buSzPct val="80000"/>
                        <a:buFont typeface="Arial" pitchFamily="34" charset="0"/>
                        <a:buChar char="►"/>
                        <a:tabLst/>
                      </a:pPr>
                      <a:r>
                        <a:rPr lang="de-DE" sz="1400" kern="1200" dirty="0" err="1" smtClean="0">
                          <a:solidFill>
                            <a:srgbClr val="000000"/>
                          </a:solidFill>
                          <a:latin typeface="Arial"/>
                          <a:ea typeface="+mn-ea"/>
                          <a:cs typeface="+mn-cs"/>
                        </a:rPr>
                        <a:t>Finalisierung</a:t>
                      </a:r>
                      <a:r>
                        <a:rPr lang="de-DE" sz="1400" kern="1200" dirty="0" smtClean="0">
                          <a:solidFill>
                            <a:srgbClr val="000000"/>
                          </a:solidFill>
                          <a:latin typeface="Arial"/>
                          <a:ea typeface="+mn-ea"/>
                          <a:cs typeface="+mn-cs"/>
                        </a:rPr>
                        <a:t> &amp;      Abschluss</a:t>
                      </a:r>
                    </a:p>
                    <a:p>
                      <a:pPr marL="93663" marR="0" lvl="0" indent="-93663" algn="l" defTabSz="914400" rtl="0" eaLnBrk="1" fontAlgn="base" latinLnBrk="0" hangingPunct="1">
                        <a:lnSpc>
                          <a:spcPct val="100000"/>
                        </a:lnSpc>
                        <a:spcBef>
                          <a:spcPct val="20000"/>
                        </a:spcBef>
                        <a:spcAft>
                          <a:spcPct val="20000"/>
                        </a:spcAft>
                        <a:buClr>
                          <a:schemeClr val="tx2"/>
                        </a:buClr>
                        <a:buSzPct val="80000"/>
                        <a:buFont typeface="Arial" pitchFamily="34" charset="0"/>
                        <a:buChar char="►"/>
                        <a:tabLst/>
                      </a:pPr>
                      <a:endParaRPr lang="de-DE" sz="700" kern="1200" dirty="0" smtClean="0">
                        <a:solidFill>
                          <a:srgbClr val="000000"/>
                        </a:solidFill>
                        <a:latin typeface="Arial"/>
                        <a:ea typeface="+mn-ea"/>
                        <a:cs typeface="+mn-cs"/>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dirty="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dirty="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dirty="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20000"/>
                        </a:spcAft>
                        <a:buClr>
                          <a:srgbClr val="C5C6C6"/>
                        </a:buClr>
                        <a:buSzPct val="80000"/>
                        <a:buFont typeface="Wingdings" pitchFamily="2" charset="2"/>
                        <a:buNone/>
                        <a:tabLst/>
                      </a:pPr>
                      <a:endParaRPr kumimoji="0" lang="en-GB" sz="500" b="0" i="0" u="none" strike="noStrike" cap="none" normalizeH="0" baseline="0" dirty="0" smtClean="0">
                        <a:ln>
                          <a:noFill/>
                        </a:ln>
                        <a:solidFill>
                          <a:schemeClr val="tx1"/>
                        </a:solidFill>
                        <a:effectLst/>
                        <a:latin typeface="Arial" pitchFamily="34" charset="0"/>
                        <a:cs typeface="Arial" pitchFamily="34" charset="0"/>
                      </a:endParaRPr>
                    </a:p>
                  </a:txBody>
                  <a:tcPr marL="54000" marR="54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9" name="Rectangle 50"/>
          <p:cNvSpPr>
            <a:spLocks noChangeArrowheads="1"/>
          </p:cNvSpPr>
          <p:nvPr/>
        </p:nvSpPr>
        <p:spPr bwMode="auto">
          <a:xfrm>
            <a:off x="2693094" y="2685107"/>
            <a:ext cx="1173335" cy="152400"/>
          </a:xfrm>
          <a:prstGeom prst="rect">
            <a:avLst/>
          </a:prstGeom>
          <a:gradFill flip="none" rotWithShape="1">
            <a:gsLst>
              <a:gs pos="0">
                <a:srgbClr val="EBC533"/>
              </a:gs>
              <a:gs pos="100000">
                <a:srgbClr val="E6B600"/>
              </a:gs>
            </a:gsLst>
            <a:lin ang="5400000" scaled="1"/>
            <a:tileRect/>
          </a:gradFill>
          <a:ln w="9525" algn="ctr">
            <a:solidFill>
              <a:srgbClr val="E6B600"/>
            </a:solidFill>
            <a:miter lim="800000"/>
            <a:headEnd/>
            <a:tailEnd/>
          </a:ln>
          <a:effectLst>
            <a:outerShdw blurRad="39999" dist="23000" dir="5400000" rotWithShape="0">
              <a:scrgbClr r="0" g="0" b="0">
                <a:alpha val="35000"/>
              </a:scrgbClr>
            </a:outerShdw>
          </a:effectLst>
        </p:spPr>
        <p:txBody>
          <a:bodyPr lIns="0" tIns="0" rIns="0" bIns="0" anchor="ctr"/>
          <a:lstStyle/>
          <a:p>
            <a:pPr algn="ctr" eaLnBrk="0" hangingPunct="0">
              <a:lnSpc>
                <a:spcPct val="90000"/>
              </a:lnSpc>
              <a:spcBef>
                <a:spcPct val="0"/>
              </a:spcBef>
            </a:pPr>
            <a:endParaRPr lang="en-GB" sz="1400" b="1">
              <a:solidFill>
                <a:srgbClr val="FFFFFF"/>
              </a:solidFill>
              <a:latin typeface="Arial"/>
            </a:endParaRPr>
          </a:p>
        </p:txBody>
      </p:sp>
      <p:sp>
        <p:nvSpPr>
          <p:cNvPr id="10" name="AutoShape 51"/>
          <p:cNvSpPr>
            <a:spLocks noChangeArrowheads="1"/>
          </p:cNvSpPr>
          <p:nvPr/>
        </p:nvSpPr>
        <p:spPr bwMode="auto">
          <a:xfrm>
            <a:off x="2606577" y="2174877"/>
            <a:ext cx="173037" cy="187325"/>
          </a:xfrm>
          <a:prstGeom prst="flowChartDecision">
            <a:avLst/>
          </a:prstGeom>
          <a:gradFill flip="none" rotWithShape="1">
            <a:gsLst>
              <a:gs pos="0">
                <a:srgbClr val="6F7796"/>
              </a:gs>
              <a:gs pos="100000">
                <a:srgbClr val="3F4973"/>
              </a:gs>
            </a:gsLst>
            <a:lin ang="5400000" scaled="1"/>
            <a:tileRect/>
          </a:gradFill>
          <a:ln w="9525" algn="ctr">
            <a:solidFill>
              <a:srgbClr val="0F1C50"/>
            </a:solidFill>
            <a:miter lim="800000"/>
            <a:headEnd/>
            <a:tailEnd/>
          </a:ln>
          <a:effectLst>
            <a:outerShdw blurRad="39999" dist="23000" dir="5400000" rotWithShape="0">
              <a:scrgbClr r="0" g="0" b="0">
                <a:alpha val="35000"/>
              </a:scrgbClr>
            </a:outerShdw>
          </a:effectLst>
        </p:spPr>
        <p:txBody>
          <a:bodyPr lIns="0" tIns="0" rIns="0" bIns="0" anchor="ctr"/>
          <a:lstStyle/>
          <a:p>
            <a:pPr algn="ctr" eaLnBrk="0" hangingPunct="0">
              <a:lnSpc>
                <a:spcPct val="90000"/>
              </a:lnSpc>
              <a:spcBef>
                <a:spcPct val="0"/>
              </a:spcBef>
            </a:pPr>
            <a:endParaRPr lang="en-GB" sz="1400" b="1">
              <a:solidFill>
                <a:srgbClr val="FFFFFF"/>
              </a:solidFill>
              <a:latin typeface="Arial"/>
            </a:endParaRPr>
          </a:p>
        </p:txBody>
      </p:sp>
      <p:sp>
        <p:nvSpPr>
          <p:cNvPr id="7" name="AutoShape 51"/>
          <p:cNvSpPr>
            <a:spLocks noChangeArrowheads="1"/>
          </p:cNvSpPr>
          <p:nvPr/>
        </p:nvSpPr>
        <p:spPr bwMode="auto">
          <a:xfrm>
            <a:off x="3779912" y="2667644"/>
            <a:ext cx="173037" cy="187325"/>
          </a:xfrm>
          <a:prstGeom prst="flowChartDecision">
            <a:avLst/>
          </a:prstGeom>
          <a:gradFill flip="none" rotWithShape="1">
            <a:gsLst>
              <a:gs pos="0">
                <a:srgbClr val="6F7796"/>
              </a:gs>
              <a:gs pos="100000">
                <a:srgbClr val="3F4973"/>
              </a:gs>
            </a:gsLst>
            <a:lin ang="5400000" scaled="1"/>
            <a:tileRect/>
          </a:gradFill>
          <a:ln w="9525" algn="ctr">
            <a:solidFill>
              <a:srgbClr val="0F1C50"/>
            </a:solidFill>
            <a:miter lim="800000"/>
            <a:headEnd/>
            <a:tailEnd/>
          </a:ln>
          <a:effectLst>
            <a:outerShdw blurRad="39999" dist="23000" dir="5400000" rotWithShape="0">
              <a:scrgbClr r="0" g="0" b="0">
                <a:alpha val="35000"/>
              </a:scrgbClr>
            </a:outerShdw>
          </a:effectLst>
        </p:spPr>
        <p:txBody>
          <a:bodyPr lIns="0" tIns="0" rIns="0" bIns="0" anchor="ctr"/>
          <a:lstStyle/>
          <a:p>
            <a:pPr algn="ctr" eaLnBrk="0" hangingPunct="0">
              <a:lnSpc>
                <a:spcPct val="90000"/>
              </a:lnSpc>
              <a:spcBef>
                <a:spcPct val="0"/>
              </a:spcBef>
            </a:pPr>
            <a:endParaRPr lang="en-GB" sz="1400" b="1">
              <a:solidFill>
                <a:srgbClr val="FFFFFF"/>
              </a:solidFill>
              <a:latin typeface="Arial"/>
            </a:endParaRPr>
          </a:p>
        </p:txBody>
      </p:sp>
      <p:sp>
        <p:nvSpPr>
          <p:cNvPr id="13" name="Rectangle 50"/>
          <p:cNvSpPr>
            <a:spLocks noChangeArrowheads="1"/>
          </p:cNvSpPr>
          <p:nvPr/>
        </p:nvSpPr>
        <p:spPr bwMode="auto">
          <a:xfrm>
            <a:off x="3866430" y="3378646"/>
            <a:ext cx="2736304" cy="152400"/>
          </a:xfrm>
          <a:prstGeom prst="rect">
            <a:avLst/>
          </a:prstGeom>
          <a:gradFill flip="none" rotWithShape="1">
            <a:gsLst>
              <a:gs pos="0">
                <a:srgbClr val="EBC533"/>
              </a:gs>
              <a:gs pos="100000">
                <a:srgbClr val="E6B600"/>
              </a:gs>
            </a:gsLst>
            <a:lin ang="5400000" scaled="1"/>
            <a:tileRect/>
          </a:gradFill>
          <a:ln w="9525" algn="ctr">
            <a:solidFill>
              <a:srgbClr val="E6B600"/>
            </a:solidFill>
            <a:miter lim="800000"/>
            <a:headEnd/>
            <a:tailEnd/>
          </a:ln>
          <a:effectLst>
            <a:outerShdw blurRad="39999" dist="23000" dir="5400000" rotWithShape="0">
              <a:scrgbClr r="0" g="0" b="0">
                <a:alpha val="35000"/>
              </a:scrgbClr>
            </a:outerShdw>
          </a:effectLst>
        </p:spPr>
        <p:txBody>
          <a:bodyPr lIns="0" tIns="0" rIns="0" bIns="0" anchor="ctr"/>
          <a:lstStyle/>
          <a:p>
            <a:pPr algn="ctr" eaLnBrk="0" hangingPunct="0">
              <a:lnSpc>
                <a:spcPct val="90000"/>
              </a:lnSpc>
              <a:spcBef>
                <a:spcPct val="0"/>
              </a:spcBef>
            </a:pPr>
            <a:endParaRPr lang="en-GB" sz="1400" b="1">
              <a:solidFill>
                <a:srgbClr val="FFFFFF"/>
              </a:solidFill>
              <a:latin typeface="Arial"/>
            </a:endParaRPr>
          </a:p>
        </p:txBody>
      </p:sp>
      <p:sp>
        <p:nvSpPr>
          <p:cNvPr id="12" name="AutoShape 51"/>
          <p:cNvSpPr>
            <a:spLocks noChangeArrowheads="1"/>
          </p:cNvSpPr>
          <p:nvPr/>
        </p:nvSpPr>
        <p:spPr bwMode="auto">
          <a:xfrm>
            <a:off x="6579381" y="3337992"/>
            <a:ext cx="173037" cy="187325"/>
          </a:xfrm>
          <a:prstGeom prst="flowChartDecision">
            <a:avLst/>
          </a:prstGeom>
          <a:gradFill flip="none" rotWithShape="1">
            <a:gsLst>
              <a:gs pos="0">
                <a:srgbClr val="6F7796"/>
              </a:gs>
              <a:gs pos="100000">
                <a:srgbClr val="3F4973"/>
              </a:gs>
            </a:gsLst>
            <a:lin ang="5400000" scaled="1"/>
            <a:tileRect/>
          </a:gradFill>
          <a:ln w="9525" algn="ctr">
            <a:solidFill>
              <a:srgbClr val="0F1C50"/>
            </a:solidFill>
            <a:miter lim="800000"/>
            <a:headEnd/>
            <a:tailEnd/>
          </a:ln>
          <a:effectLst>
            <a:outerShdw blurRad="39999" dist="23000" dir="5400000" rotWithShape="0">
              <a:scrgbClr r="0" g="0" b="0">
                <a:alpha val="35000"/>
              </a:scrgbClr>
            </a:outerShdw>
          </a:effectLst>
        </p:spPr>
        <p:txBody>
          <a:bodyPr lIns="0" tIns="0" rIns="0" bIns="0" anchor="ctr"/>
          <a:lstStyle/>
          <a:p>
            <a:pPr algn="ctr" eaLnBrk="0" hangingPunct="0">
              <a:lnSpc>
                <a:spcPct val="90000"/>
              </a:lnSpc>
              <a:spcBef>
                <a:spcPct val="0"/>
              </a:spcBef>
            </a:pPr>
            <a:endParaRPr lang="en-GB" sz="1400" b="1">
              <a:solidFill>
                <a:srgbClr val="FFFFFF"/>
              </a:solidFill>
              <a:latin typeface="Arial"/>
            </a:endParaRPr>
          </a:p>
        </p:txBody>
      </p:sp>
      <p:sp>
        <p:nvSpPr>
          <p:cNvPr id="15" name="Rectangle 50"/>
          <p:cNvSpPr>
            <a:spLocks noChangeArrowheads="1"/>
          </p:cNvSpPr>
          <p:nvPr/>
        </p:nvSpPr>
        <p:spPr bwMode="auto">
          <a:xfrm>
            <a:off x="6602734" y="4088147"/>
            <a:ext cx="1891208" cy="176250"/>
          </a:xfrm>
          <a:prstGeom prst="rect">
            <a:avLst/>
          </a:prstGeom>
          <a:gradFill flip="none" rotWithShape="1">
            <a:gsLst>
              <a:gs pos="0">
                <a:srgbClr val="EBC533"/>
              </a:gs>
              <a:gs pos="100000">
                <a:srgbClr val="E6B600"/>
              </a:gs>
            </a:gsLst>
            <a:lin ang="5400000" scaled="1"/>
            <a:tileRect/>
          </a:gradFill>
          <a:ln w="9525" algn="ctr">
            <a:solidFill>
              <a:srgbClr val="E6B600"/>
            </a:solidFill>
            <a:miter lim="800000"/>
            <a:headEnd/>
            <a:tailEnd/>
          </a:ln>
          <a:effectLst>
            <a:outerShdw blurRad="39999" dist="23000" dir="5400000" rotWithShape="0">
              <a:scrgbClr r="0" g="0" b="0">
                <a:alpha val="35000"/>
              </a:scrgbClr>
            </a:outerShdw>
          </a:effectLst>
        </p:spPr>
        <p:txBody>
          <a:bodyPr lIns="0" tIns="0" rIns="0" bIns="0" anchor="ctr"/>
          <a:lstStyle/>
          <a:p>
            <a:pPr algn="ctr" eaLnBrk="0" hangingPunct="0">
              <a:lnSpc>
                <a:spcPct val="90000"/>
              </a:lnSpc>
              <a:spcBef>
                <a:spcPct val="0"/>
              </a:spcBef>
            </a:pPr>
            <a:endParaRPr lang="en-GB" sz="1400" b="1">
              <a:solidFill>
                <a:srgbClr val="FFFFFF"/>
              </a:solidFill>
              <a:latin typeface="Arial"/>
            </a:endParaRPr>
          </a:p>
        </p:txBody>
      </p:sp>
      <p:sp>
        <p:nvSpPr>
          <p:cNvPr id="14" name="AutoShape 51"/>
          <p:cNvSpPr>
            <a:spLocks noChangeArrowheads="1"/>
          </p:cNvSpPr>
          <p:nvPr/>
        </p:nvSpPr>
        <p:spPr bwMode="auto">
          <a:xfrm>
            <a:off x="8460432" y="4077072"/>
            <a:ext cx="173037" cy="187325"/>
          </a:xfrm>
          <a:prstGeom prst="flowChartDecision">
            <a:avLst/>
          </a:prstGeom>
          <a:gradFill flip="none" rotWithShape="1">
            <a:gsLst>
              <a:gs pos="0">
                <a:srgbClr val="6F7796"/>
              </a:gs>
              <a:gs pos="100000">
                <a:srgbClr val="3F4973"/>
              </a:gs>
            </a:gsLst>
            <a:lin ang="5400000" scaled="1"/>
            <a:tileRect/>
          </a:gradFill>
          <a:ln w="9525" algn="ctr">
            <a:solidFill>
              <a:srgbClr val="0F1C50"/>
            </a:solidFill>
            <a:miter lim="800000"/>
            <a:headEnd/>
            <a:tailEnd/>
          </a:ln>
          <a:effectLst>
            <a:outerShdw blurRad="39999" dist="23000" dir="5400000" rotWithShape="0">
              <a:scrgbClr r="0" g="0" b="0">
                <a:alpha val="35000"/>
              </a:scrgbClr>
            </a:outerShdw>
          </a:effectLst>
        </p:spPr>
        <p:txBody>
          <a:bodyPr lIns="0" tIns="0" rIns="0" bIns="0" anchor="ctr"/>
          <a:lstStyle/>
          <a:p>
            <a:pPr algn="ctr" eaLnBrk="0" hangingPunct="0">
              <a:lnSpc>
                <a:spcPct val="90000"/>
              </a:lnSpc>
              <a:spcBef>
                <a:spcPct val="0"/>
              </a:spcBef>
            </a:pPr>
            <a:endParaRPr lang="en-GB" sz="1400" b="1">
              <a:solidFill>
                <a:srgbClr val="FFFFFF"/>
              </a:solidFill>
              <a:latin typeface="Arial"/>
            </a:endParaRPr>
          </a:p>
        </p:txBody>
      </p:sp>
    </p:spTree>
    <p:extLst>
      <p:ext uri="{BB962C8B-B14F-4D97-AF65-F5344CB8AC3E}">
        <p14:creationId xmlns:p14="http://schemas.microsoft.com/office/powerpoint/2010/main" val="2384844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en-US" dirty="0" smtClean="0"/>
              <a:t>Deliverables</a:t>
            </a:r>
            <a:endParaRPr lang="en-US" dirty="0"/>
          </a:p>
        </p:txBody>
      </p:sp>
      <p:sp>
        <p:nvSpPr>
          <p:cNvPr id="3" name="Textplatzhalter 2"/>
          <p:cNvSpPr>
            <a:spLocks noGrp="1"/>
          </p:cNvSpPr>
          <p:nvPr>
            <p:ph type="body" sz="quarter" idx="11"/>
          </p:nvPr>
        </p:nvSpPr>
        <p:spPr/>
        <p:txBody>
          <a:bodyPr/>
          <a:lstStyle/>
          <a:p>
            <a:r>
              <a:rPr lang="de-DE" dirty="0" smtClean="0"/>
              <a:t>Source Code / Workspace / Zugang zu SVN oder </a:t>
            </a:r>
            <a:r>
              <a:rPr lang="de-DE" dirty="0" err="1" smtClean="0"/>
              <a:t>Git</a:t>
            </a:r>
            <a:endParaRPr lang="de-DE" dirty="0" smtClean="0"/>
          </a:p>
          <a:p>
            <a:r>
              <a:rPr lang="de-DE" dirty="0" smtClean="0"/>
              <a:t>Dokumentation</a:t>
            </a:r>
          </a:p>
          <a:p>
            <a:pPr lvl="1"/>
            <a:r>
              <a:rPr lang="de-DE" dirty="0" smtClean="0"/>
              <a:t>Installationsdokumentation</a:t>
            </a:r>
          </a:p>
          <a:p>
            <a:pPr lvl="1"/>
            <a:r>
              <a:rPr lang="de-DE" dirty="0" smtClean="0"/>
              <a:t>Code Dokumentation</a:t>
            </a:r>
          </a:p>
          <a:p>
            <a:pPr lvl="1"/>
            <a:r>
              <a:rPr lang="de-DE" dirty="0" smtClean="0"/>
              <a:t>Architekturdokumentation (Doku zu Architekturentscheidungen und Aufbau der Anwendung)</a:t>
            </a:r>
          </a:p>
          <a:p>
            <a:r>
              <a:rPr lang="de-DE" dirty="0" err="1" smtClean="0"/>
              <a:t>Testing</a:t>
            </a:r>
            <a:endParaRPr lang="de-DE" dirty="0" smtClean="0"/>
          </a:p>
          <a:p>
            <a:pPr lvl="1"/>
            <a:r>
              <a:rPr lang="de-DE" dirty="0" smtClean="0"/>
              <a:t>Testabdeckung von &lt; 85%</a:t>
            </a:r>
          </a:p>
          <a:p>
            <a:pPr lvl="1"/>
            <a:r>
              <a:rPr lang="de-DE" dirty="0" smtClean="0"/>
              <a:t>Integrationstests </a:t>
            </a:r>
          </a:p>
          <a:p>
            <a:pPr lvl="2"/>
            <a:r>
              <a:rPr lang="de-DE" dirty="0" smtClean="0"/>
              <a:t>Gerne automatisiert durch </a:t>
            </a:r>
            <a:r>
              <a:rPr lang="de-DE" dirty="0" err="1" smtClean="0"/>
              <a:t>Selenium</a:t>
            </a:r>
            <a:r>
              <a:rPr lang="de-DE" dirty="0" smtClean="0"/>
              <a:t> oder ähnliches</a:t>
            </a:r>
            <a:endParaRPr lang="de-DE" dirty="0"/>
          </a:p>
        </p:txBody>
      </p:sp>
    </p:spTree>
    <p:extLst>
      <p:ext uri="{BB962C8B-B14F-4D97-AF65-F5344CB8AC3E}">
        <p14:creationId xmlns:p14="http://schemas.microsoft.com/office/powerpoint/2010/main" val="3295173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en-US" dirty="0" err="1" smtClean="0"/>
              <a:t>Kurze</a:t>
            </a:r>
            <a:r>
              <a:rPr lang="en-US" dirty="0" smtClean="0"/>
              <a:t> Pause</a:t>
            </a:r>
            <a:endParaRPr lang="en-US" dirty="0"/>
          </a:p>
        </p:txBody>
      </p:sp>
      <p:sp>
        <p:nvSpPr>
          <p:cNvPr id="3" name="Textplatzhalter 2"/>
          <p:cNvSpPr>
            <a:spLocks noGrp="1"/>
          </p:cNvSpPr>
          <p:nvPr>
            <p:ph type="body" sz="quarter" idx="11"/>
          </p:nvPr>
        </p:nvSpPr>
        <p:spPr/>
        <p:txBody>
          <a:bodyPr/>
          <a:lstStyle/>
          <a:p>
            <a:endParaRPr lang="en-US"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692696"/>
            <a:ext cx="4200764" cy="5663952"/>
          </a:xfrm>
          <a:prstGeom prst="rect">
            <a:avLst/>
          </a:prstGeom>
        </p:spPr>
      </p:pic>
    </p:spTree>
    <p:extLst>
      <p:ext uri="{BB962C8B-B14F-4D97-AF65-F5344CB8AC3E}">
        <p14:creationId xmlns:p14="http://schemas.microsoft.com/office/powerpoint/2010/main" val="918080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7"/>
            <p:custDataLst>
              <p:tags r:id="rId1"/>
            </p:custDataLst>
          </p:nvPr>
        </p:nvSpPr>
        <p:spPr>
          <a:xfrm>
            <a:off x="3779912" y="5949280"/>
            <a:ext cx="4618608" cy="576064"/>
          </a:xfrm>
        </p:spPr>
        <p:txBody>
          <a:bodyPr/>
          <a:lstStyle/>
          <a:p>
            <a:r>
              <a:rPr lang="en-US" dirty="0" smtClean="0"/>
              <a:t>The information contained in this document is the property of NTT DATA. Copying, publishing or distribution of the material contained in this document is prohibited, without the prior written consent of NTT DATA.</a:t>
            </a:r>
            <a:endParaRPr lang="de-DE" dirty="0"/>
          </a:p>
        </p:txBody>
      </p:sp>
    </p:spTree>
    <p:extLst>
      <p:ext uri="{BB962C8B-B14F-4D97-AF65-F5344CB8AC3E}">
        <p14:creationId xmlns:p14="http://schemas.microsoft.com/office/powerpoint/2010/main" val="4047031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err="1" smtClean="0"/>
              <a:t>Vorstellung</a:t>
            </a:r>
            <a:r>
              <a:rPr lang="en-US" dirty="0" smtClean="0"/>
              <a:t> von Person und Firma</a:t>
            </a:r>
          </a:p>
          <a:p>
            <a:endParaRPr lang="en-US" dirty="0" smtClean="0"/>
          </a:p>
          <a:p>
            <a:r>
              <a:rPr lang="en-US" dirty="0" err="1" smtClean="0"/>
              <a:t>Vorstellung</a:t>
            </a:r>
            <a:r>
              <a:rPr lang="en-US" dirty="0" smtClean="0"/>
              <a:t> der </a:t>
            </a:r>
            <a:r>
              <a:rPr lang="en-US" dirty="0" err="1" smtClean="0"/>
              <a:t>Projektidee</a:t>
            </a:r>
            <a:endParaRPr lang="en-US" dirty="0" smtClean="0"/>
          </a:p>
          <a:p>
            <a:endParaRPr lang="en-US" dirty="0" smtClean="0"/>
          </a:p>
          <a:p>
            <a:r>
              <a:rPr lang="en-US" dirty="0" err="1" smtClean="0"/>
              <a:t>Kurze</a:t>
            </a:r>
            <a:r>
              <a:rPr lang="en-US" dirty="0" smtClean="0"/>
              <a:t> Pause – </a:t>
            </a:r>
            <a:r>
              <a:rPr lang="en-US" dirty="0" err="1" smtClean="0"/>
              <a:t>Abstimmung</a:t>
            </a:r>
            <a:r>
              <a:rPr lang="en-US" dirty="0" smtClean="0"/>
              <a:t> </a:t>
            </a:r>
            <a:r>
              <a:rPr lang="en-US" dirty="0" err="1" smtClean="0"/>
              <a:t>unter</a:t>
            </a:r>
            <a:r>
              <a:rPr lang="en-US" dirty="0" smtClean="0"/>
              <a:t> den </a:t>
            </a:r>
            <a:r>
              <a:rPr lang="en-US" dirty="0" err="1" smtClean="0"/>
              <a:t>Studenten</a:t>
            </a:r>
            <a:endParaRPr lang="en-US" dirty="0" smtClean="0"/>
          </a:p>
          <a:p>
            <a:endParaRPr lang="en-US" dirty="0" smtClean="0"/>
          </a:p>
          <a:p>
            <a:r>
              <a:rPr lang="en-US" dirty="0" err="1" smtClean="0"/>
              <a:t>Fragen</a:t>
            </a:r>
            <a:endParaRPr lang="en-US" dirty="0"/>
          </a:p>
        </p:txBody>
      </p:sp>
      <p:sp>
        <p:nvSpPr>
          <p:cNvPr id="3" name="Textplatzhalter 2"/>
          <p:cNvSpPr>
            <a:spLocks noGrp="1"/>
          </p:cNvSpPr>
          <p:nvPr>
            <p:ph type="body" sz="quarter" idx="10"/>
          </p:nvPr>
        </p:nvSpPr>
        <p:spPr/>
        <p:txBody>
          <a:bodyPr/>
          <a:lstStyle/>
          <a:p>
            <a:r>
              <a:rPr lang="en-US" dirty="0" smtClean="0"/>
              <a:t>Agenda</a:t>
            </a:r>
            <a:endParaRPr lang="en-US" dirty="0"/>
          </a:p>
        </p:txBody>
      </p:sp>
    </p:spTree>
    <p:extLst>
      <p:ext uri="{BB962C8B-B14F-4D97-AF65-F5344CB8AC3E}">
        <p14:creationId xmlns:p14="http://schemas.microsoft.com/office/powerpoint/2010/main" val="2753580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el 1"/>
          <p:cNvSpPr>
            <a:spLocks noGrp="1"/>
          </p:cNvSpPr>
          <p:nvPr>
            <p:ph type="title"/>
          </p:nvPr>
        </p:nvSpPr>
        <p:spPr bwMode="auto">
          <a:prstGeom prst="rect">
            <a:avLst/>
          </a:prstGeom>
          <a:noFill/>
          <a:ln>
            <a:miter lim="800000"/>
            <a:headEnd/>
            <a:tailEnd/>
          </a:ln>
        </p:spPr>
        <p:txBody>
          <a:bodyPr vert="horz" wrap="square" lIns="91440" tIns="45720" rIns="91440" bIns="45720" numCol="1" compatLnSpc="1">
            <a:prstTxWarp prst="textNoShape">
              <a:avLst/>
            </a:prstTxWarp>
          </a:bodyPr>
          <a:lstStyle/>
          <a:p>
            <a:pPr eaLnBrk="1" hangingPunct="1"/>
            <a:r>
              <a:rPr lang="de-DE" dirty="0" smtClean="0">
                <a:latin typeface="Arial" charset="0"/>
                <a:cs typeface="Arial" charset="0"/>
              </a:rPr>
              <a:t>Die NTT Gruppe</a:t>
            </a:r>
          </a:p>
        </p:txBody>
      </p:sp>
      <p:sp>
        <p:nvSpPr>
          <p:cNvPr id="3" name="Rectangle 4"/>
          <p:cNvSpPr/>
          <p:nvPr/>
        </p:nvSpPr>
        <p:spPr>
          <a:xfrm>
            <a:off x="1524000" y="0"/>
            <a:ext cx="7620000" cy="1752600"/>
          </a:xfrm>
          <a:prstGeom prst="rect">
            <a:avLst/>
          </a:prstGeom>
          <a:solidFill>
            <a:schemeClr val="tx2">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5"/>
          <p:cNvSpPr/>
          <p:nvPr/>
        </p:nvSpPr>
        <p:spPr>
          <a:xfrm>
            <a:off x="1524000" y="3285067"/>
            <a:ext cx="7620000" cy="3445933"/>
          </a:xfrm>
          <a:prstGeom prst="rect">
            <a:avLst/>
          </a:prstGeom>
          <a:solidFill>
            <a:srgbClr val="E7EC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endParaRPr>
          </a:p>
        </p:txBody>
      </p:sp>
      <p:pic>
        <p:nvPicPr>
          <p:cNvPr id="6" name="RS2939_2011_03_25_0042-lpr.jpg" descr="/Volumes/servjobs/loxonjobs/NTT Data/UPPT/_Entwürfe/23032012/Bilder_small/RS2939_2011_03_25_0042-lpr.jpg"/>
          <p:cNvPicPr>
            <a:picLocks noChangeAspect="1"/>
          </p:cNvPicPr>
          <p:nvPr/>
        </p:nvPicPr>
        <p:blipFill>
          <a:blip r:embed="rId3" r:link="rId4" cstate="print"/>
          <a:stretch>
            <a:fillRect/>
          </a:stretch>
        </p:blipFill>
        <p:spPr>
          <a:xfrm>
            <a:off x="1524000" y="3276000"/>
            <a:ext cx="7620000" cy="3441700"/>
          </a:xfrm>
          <a:prstGeom prst="rect">
            <a:avLst/>
          </a:prstGeom>
        </p:spPr>
      </p:pic>
    </p:spTree>
    <p:extLst>
      <p:ext uri="{BB962C8B-B14F-4D97-AF65-F5344CB8AC3E}">
        <p14:creationId xmlns:p14="http://schemas.microsoft.com/office/powerpoint/2010/main" val="1528200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smtClean="0"/>
              <a:t>NTT DATA ist Teil der NTT Gruppe.</a:t>
            </a:r>
          </a:p>
        </p:txBody>
      </p:sp>
      <p:sp>
        <p:nvSpPr>
          <p:cNvPr id="3" name="Ellipse 2"/>
          <p:cNvSpPr/>
          <p:nvPr/>
        </p:nvSpPr>
        <p:spPr>
          <a:xfrm>
            <a:off x="336686" y="2447417"/>
            <a:ext cx="1458000" cy="1458000"/>
          </a:xfrm>
          <a:prstGeom prst="ellipse">
            <a:avLst/>
          </a:prstGeom>
          <a:solidFill>
            <a:schemeClr val="bg2"/>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rgbClr val="FFFFFF"/>
              </a:solidFill>
            </a:endParaRPr>
          </a:p>
        </p:txBody>
      </p:sp>
      <p:sp>
        <p:nvSpPr>
          <p:cNvPr id="4" name="Ellipse 3"/>
          <p:cNvSpPr/>
          <p:nvPr/>
        </p:nvSpPr>
        <p:spPr>
          <a:xfrm>
            <a:off x="3618056" y="2447417"/>
            <a:ext cx="1458000" cy="1458000"/>
          </a:xfrm>
          <a:prstGeom prst="ellipse">
            <a:avLst/>
          </a:prstGeom>
          <a:solidFill>
            <a:schemeClr val="bg2"/>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rgbClr val="FFFFFF"/>
              </a:solidFill>
            </a:endParaRPr>
          </a:p>
        </p:txBody>
      </p:sp>
      <p:sp>
        <p:nvSpPr>
          <p:cNvPr id="5" name="Ellipse 4"/>
          <p:cNvSpPr/>
          <p:nvPr/>
        </p:nvSpPr>
        <p:spPr>
          <a:xfrm>
            <a:off x="2007995" y="4082718"/>
            <a:ext cx="1458000" cy="1458000"/>
          </a:xfrm>
          <a:prstGeom prst="ellipse">
            <a:avLst/>
          </a:prstGeom>
          <a:solidFill>
            <a:schemeClr val="bg2"/>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rgbClr val="FFFFFF"/>
              </a:solidFill>
            </a:endParaRPr>
          </a:p>
        </p:txBody>
      </p:sp>
      <p:sp>
        <p:nvSpPr>
          <p:cNvPr id="6" name="Ellipse 5"/>
          <p:cNvSpPr/>
          <p:nvPr/>
        </p:nvSpPr>
        <p:spPr>
          <a:xfrm>
            <a:off x="1997969" y="836712"/>
            <a:ext cx="1458000" cy="1458000"/>
          </a:xfrm>
          <a:prstGeom prst="ellipse">
            <a:avLst/>
          </a:prstGeom>
          <a:solidFill>
            <a:schemeClr val="bg2"/>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rgbClr val="FFFFFF"/>
              </a:solidFill>
            </a:endParaRPr>
          </a:p>
        </p:txBody>
      </p:sp>
      <p:sp>
        <p:nvSpPr>
          <p:cNvPr id="7" name="Ellipse 6"/>
          <p:cNvSpPr/>
          <p:nvPr/>
        </p:nvSpPr>
        <p:spPr>
          <a:xfrm>
            <a:off x="1380912" y="1840325"/>
            <a:ext cx="2682000" cy="2682000"/>
          </a:xfrm>
          <a:prstGeom prst="ellipse">
            <a:avLst/>
          </a:prstGeom>
          <a:solidFill>
            <a:schemeClr val="bg2"/>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rgbClr val="FFFFFF"/>
              </a:solidFill>
            </a:endParaRPr>
          </a:p>
        </p:txBody>
      </p:sp>
      <p:sp>
        <p:nvSpPr>
          <p:cNvPr id="8" name="Oval 90"/>
          <p:cNvSpPr/>
          <p:nvPr/>
        </p:nvSpPr>
        <p:spPr bwMode="gray">
          <a:xfrm>
            <a:off x="1419394" y="1881318"/>
            <a:ext cx="2597530" cy="2600014"/>
          </a:xfrm>
          <a:prstGeom prst="ellipse">
            <a:avLst/>
          </a:prstGeom>
          <a:solidFill>
            <a:schemeClr val="tx2">
              <a:lumMod val="50000"/>
            </a:schemeClr>
          </a:solidFill>
          <a:ln w="76200" cap="flat" cmpd="sng" algn="ctr">
            <a:solidFill>
              <a:schemeClr val="bg2"/>
            </a:solidFill>
            <a:prstDash val="solid"/>
          </a:ln>
          <a:effectLst/>
        </p:spPr>
        <p:txBody>
          <a:bodyPr anchor="ctr"/>
          <a:lstStyle/>
          <a:p>
            <a:pPr algn="ctr">
              <a:defRPr/>
            </a:pPr>
            <a:endParaRPr lang="en-US" sz="950" kern="0">
              <a:solidFill>
                <a:srgbClr val="FFFFFF"/>
              </a:solidFill>
              <a:cs typeface="Arial" pitchFamily="34" charset="0"/>
            </a:endParaRPr>
          </a:p>
        </p:txBody>
      </p:sp>
      <p:sp>
        <p:nvSpPr>
          <p:cNvPr id="9" name="Text Box 16"/>
          <p:cNvSpPr txBox="1">
            <a:spLocks noChangeAspect="1" noChangeArrowheads="1"/>
          </p:cNvSpPr>
          <p:nvPr/>
        </p:nvSpPr>
        <p:spPr bwMode="gray">
          <a:xfrm>
            <a:off x="2085606" y="3697290"/>
            <a:ext cx="1338846" cy="291491"/>
          </a:xfrm>
          <a:prstGeom prst="rect">
            <a:avLst/>
          </a:prstGeom>
          <a:noFill/>
          <a:ln w="9525">
            <a:noFill/>
            <a:miter lim="800000"/>
            <a:headEnd/>
            <a:tailEnd/>
          </a:ln>
        </p:spPr>
        <p:txBody>
          <a:bodyPr wrap="square" lIns="0" tIns="46800" rIns="0" bIns="46800">
            <a:spAutoFit/>
          </a:bodyPr>
          <a:lstStyle/>
          <a:p>
            <a:pPr algn="ctr">
              <a:lnSpc>
                <a:spcPct val="80000"/>
              </a:lnSpc>
              <a:defRPr/>
            </a:pPr>
            <a:r>
              <a:rPr lang="en-US" altLang="ja-JP" sz="1600" b="1" kern="0" dirty="0" smtClean="0">
                <a:solidFill>
                  <a:srgbClr val="FFFFFF"/>
                </a:solidFill>
                <a:effectLst>
                  <a:outerShdw blurRad="38100" dist="38100" dir="2700000" algn="tl">
                    <a:srgbClr val="000000">
                      <a:alpha val="43137"/>
                    </a:srgbClr>
                  </a:outerShdw>
                </a:effectLst>
                <a:cs typeface="Arial" pitchFamily="34" charset="0"/>
              </a:rPr>
              <a:t>$105 Mrd. **</a:t>
            </a:r>
            <a:endParaRPr lang="en-US" altLang="ja-JP" sz="1600" b="1" kern="0" dirty="0">
              <a:solidFill>
                <a:srgbClr val="FFFFFF"/>
              </a:solidFill>
              <a:effectLst>
                <a:outerShdw blurRad="38100" dist="38100" dir="2700000" algn="tl">
                  <a:srgbClr val="000000">
                    <a:alpha val="43137"/>
                  </a:srgbClr>
                </a:outerShdw>
              </a:effectLst>
              <a:cs typeface="Arial" pitchFamily="34" charset="0"/>
            </a:endParaRPr>
          </a:p>
        </p:txBody>
      </p:sp>
      <p:pic>
        <p:nvPicPr>
          <p:cNvPr id="10" name="Picture 9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326232" y="2372366"/>
            <a:ext cx="823496" cy="1111457"/>
          </a:xfrm>
          <a:prstGeom prst="rect">
            <a:avLst/>
          </a:prstGeom>
          <a:effectLst>
            <a:outerShdw blurRad="50800" dist="38100" dir="8100000" algn="tr" rotWithShape="0">
              <a:prstClr val="black">
                <a:alpha val="40000"/>
              </a:prstClr>
            </a:outerShdw>
          </a:effectLst>
        </p:spPr>
      </p:pic>
      <p:sp>
        <p:nvSpPr>
          <p:cNvPr id="11" name="Oval 51"/>
          <p:cNvSpPr/>
          <p:nvPr/>
        </p:nvSpPr>
        <p:spPr bwMode="gray">
          <a:xfrm>
            <a:off x="3654382" y="2483743"/>
            <a:ext cx="1385349" cy="1385349"/>
          </a:xfrm>
          <a:prstGeom prst="ellipse">
            <a:avLst/>
          </a:prstGeom>
          <a:solidFill>
            <a:schemeClr val="accent1"/>
          </a:solidFill>
          <a:ln w="38100" cap="flat" cmpd="sng" algn="ctr">
            <a:solidFill>
              <a:schemeClr val="bg1"/>
            </a:solidFill>
            <a:prstDash val="solid"/>
          </a:ln>
          <a:effectLst/>
          <a:scene3d>
            <a:camera prst="orthographicFront">
              <a:rot lat="0" lon="0" rev="0"/>
            </a:camera>
            <a:lightRig rig="contrasting" dir="t">
              <a:rot lat="0" lon="0" rev="1500000"/>
            </a:lightRig>
          </a:scene3d>
          <a:sp3d prstMaterial="metal"/>
        </p:spPr>
        <p:txBody>
          <a:bodyPr anchor="ctr"/>
          <a:lstStyle/>
          <a:p>
            <a:pPr algn="ctr"/>
            <a:endParaRPr lang="en-US" sz="950" kern="0">
              <a:solidFill>
                <a:srgbClr val="FFFFFF"/>
              </a:solidFill>
              <a:cs typeface="Arial" pitchFamily="34" charset="0"/>
            </a:endParaRPr>
          </a:p>
        </p:txBody>
      </p:sp>
      <p:sp>
        <p:nvSpPr>
          <p:cNvPr id="12" name="Oval 52"/>
          <p:cNvSpPr/>
          <p:nvPr/>
        </p:nvSpPr>
        <p:spPr bwMode="gray">
          <a:xfrm>
            <a:off x="2044321" y="4119044"/>
            <a:ext cx="1385349" cy="1385349"/>
          </a:xfrm>
          <a:prstGeom prst="ellipse">
            <a:avLst/>
          </a:prstGeom>
          <a:solidFill>
            <a:schemeClr val="accent1"/>
          </a:solidFill>
          <a:ln w="38100" cap="flat" cmpd="sng" algn="ctr">
            <a:solidFill>
              <a:schemeClr val="bg1"/>
            </a:solidFill>
            <a:prstDash val="solid"/>
          </a:ln>
          <a:effectLst/>
          <a:scene3d>
            <a:camera prst="orthographicFront">
              <a:rot lat="0" lon="0" rev="0"/>
            </a:camera>
            <a:lightRig rig="contrasting" dir="t">
              <a:rot lat="0" lon="0" rev="1500000"/>
            </a:lightRig>
          </a:scene3d>
          <a:sp3d prstMaterial="metal"/>
        </p:spPr>
        <p:txBody>
          <a:bodyPr anchor="ctr"/>
          <a:lstStyle/>
          <a:p>
            <a:pPr algn="ctr"/>
            <a:endParaRPr lang="en-US" sz="950" kern="0">
              <a:solidFill>
                <a:srgbClr val="FFFFFF"/>
              </a:solidFill>
              <a:cs typeface="Arial" pitchFamily="34" charset="0"/>
            </a:endParaRPr>
          </a:p>
        </p:txBody>
      </p:sp>
      <p:sp>
        <p:nvSpPr>
          <p:cNvPr id="13" name="Oval 54"/>
          <p:cNvSpPr/>
          <p:nvPr/>
        </p:nvSpPr>
        <p:spPr bwMode="gray">
          <a:xfrm>
            <a:off x="373537" y="2474743"/>
            <a:ext cx="1385349" cy="1385349"/>
          </a:xfrm>
          <a:prstGeom prst="ellipse">
            <a:avLst/>
          </a:prstGeom>
          <a:solidFill>
            <a:schemeClr val="accent1"/>
          </a:solidFill>
          <a:ln w="38100" cap="flat" cmpd="sng" algn="ctr">
            <a:solidFill>
              <a:schemeClr val="bg1"/>
            </a:solidFill>
            <a:prstDash val="solid"/>
          </a:ln>
          <a:effectLst/>
          <a:scene3d>
            <a:camera prst="orthographicFront">
              <a:rot lat="0" lon="0" rev="0"/>
            </a:camera>
            <a:lightRig rig="contrasting" dir="t">
              <a:rot lat="0" lon="0" rev="1500000"/>
            </a:lightRig>
          </a:scene3d>
          <a:sp3d prstMaterial="metal"/>
        </p:spPr>
        <p:txBody>
          <a:bodyPr anchor="ctr"/>
          <a:lstStyle/>
          <a:p>
            <a:pPr algn="ctr"/>
            <a:endParaRPr lang="en-US" sz="950" kern="0">
              <a:solidFill>
                <a:srgbClr val="FFFFFF"/>
              </a:solidFill>
              <a:cs typeface="Arial" pitchFamily="34" charset="0"/>
            </a:endParaRPr>
          </a:p>
        </p:txBody>
      </p:sp>
      <p:sp>
        <p:nvSpPr>
          <p:cNvPr id="14" name="Text Box 16"/>
          <p:cNvSpPr txBox="1">
            <a:spLocks noChangeAspect="1" noChangeArrowheads="1"/>
          </p:cNvSpPr>
          <p:nvPr/>
        </p:nvSpPr>
        <p:spPr bwMode="gray">
          <a:xfrm>
            <a:off x="3750891" y="2988640"/>
            <a:ext cx="1224000" cy="463846"/>
          </a:xfrm>
          <a:prstGeom prst="rect">
            <a:avLst/>
          </a:prstGeom>
          <a:noFill/>
          <a:ln w="9525">
            <a:noFill/>
            <a:miter lim="800000"/>
            <a:headEnd/>
            <a:tailEnd/>
          </a:ln>
        </p:spPr>
        <p:txBody>
          <a:bodyPr lIns="0" tIns="46800" rIns="0" bIns="46800">
            <a:spAutoFit/>
          </a:bodyPr>
          <a:lstStyle>
            <a:defPPr>
              <a:defRPr lang="de-DE"/>
            </a:defPPr>
            <a:lvl1pPr algn="ctr">
              <a:lnSpc>
                <a:spcPct val="80000"/>
              </a:lnSpc>
              <a:defRPr sz="1000" b="1" kern="0">
                <a:solidFill>
                  <a:schemeClr val="bg1"/>
                </a:solidFill>
                <a:effectLst>
                  <a:outerShdw blurRad="38100" dist="38100" dir="2700000" algn="tl">
                    <a:srgbClr val="000000">
                      <a:alpha val="43137"/>
                    </a:srgbClr>
                  </a:outerShdw>
                </a:effectLst>
                <a:latin typeface="Arial" pitchFamily="34" charset="0"/>
                <a:ea typeface="ＭＳ Ｐゴシック" pitchFamily="50" charset="-128"/>
                <a:cs typeface="Arial" pitchFamily="34" charset="0"/>
              </a:defRPr>
            </a:lvl1pPr>
          </a:lstStyle>
          <a:p>
            <a:r>
              <a:rPr lang="en-US" altLang="ja-JP" dirty="0">
                <a:solidFill>
                  <a:srgbClr val="FFFFFF"/>
                </a:solidFill>
              </a:rPr>
              <a:t>Mobile Communications Business</a:t>
            </a:r>
          </a:p>
        </p:txBody>
      </p:sp>
      <p:sp>
        <p:nvSpPr>
          <p:cNvPr id="15" name="Text Box 16"/>
          <p:cNvSpPr txBox="1">
            <a:spLocks noChangeAspect="1" noChangeArrowheads="1"/>
          </p:cNvSpPr>
          <p:nvPr/>
        </p:nvSpPr>
        <p:spPr bwMode="gray">
          <a:xfrm>
            <a:off x="3923928" y="3429000"/>
            <a:ext cx="1243632" cy="365357"/>
          </a:xfrm>
          <a:prstGeom prst="rect">
            <a:avLst/>
          </a:prstGeom>
          <a:noFill/>
          <a:ln w="9525">
            <a:noFill/>
            <a:miter lim="800000"/>
            <a:headEnd/>
            <a:tailEnd/>
          </a:ln>
        </p:spPr>
        <p:txBody>
          <a:bodyPr wrap="square" lIns="0" tIns="46800" rIns="0" bIns="46800">
            <a:spAutoFit/>
          </a:bodyPr>
          <a:lstStyle>
            <a:defPPr>
              <a:defRPr lang="en-US"/>
            </a:defPPr>
            <a:lvl1pPr algn="ctr" defTabSz="914400">
              <a:lnSpc>
                <a:spcPct val="80000"/>
              </a:lnSpc>
              <a:defRPr sz="1100" b="1" kern="0">
                <a:solidFill>
                  <a:schemeClr val="bg1"/>
                </a:solidFill>
                <a:effectLst>
                  <a:outerShdw blurRad="38100" dist="38100" dir="2700000" algn="tl">
                    <a:srgbClr val="000000">
                      <a:alpha val="43137"/>
                    </a:srgbClr>
                  </a:outerShdw>
                </a:effectLst>
                <a:latin typeface="Arial" pitchFamily="34" charset="0"/>
                <a:ea typeface="ＭＳ Ｐゴシック" pitchFamily="50" charset="-128"/>
                <a:cs typeface="Arial" pitchFamily="34" charset="0"/>
              </a:defRPr>
            </a:lvl1pPr>
          </a:lstStyle>
          <a:p>
            <a:pPr algn="l"/>
            <a:r>
              <a:rPr lang="en-US" altLang="ja-JP" dirty="0" smtClean="0"/>
              <a:t> $39,903 </a:t>
            </a:r>
            <a:r>
              <a:rPr lang="en-US" altLang="ja-JP" dirty="0"/>
              <a:t>Mrd</a:t>
            </a:r>
            <a:r>
              <a:rPr lang="en-US" altLang="ja-JP" dirty="0" smtClean="0"/>
              <a:t>.*</a:t>
            </a:r>
            <a:endParaRPr lang="en-US" altLang="ja-JP" dirty="0"/>
          </a:p>
          <a:p>
            <a:endParaRPr lang="en-US" altLang="ja-JP" dirty="0">
              <a:solidFill>
                <a:srgbClr val="FFFFFF"/>
              </a:solidFill>
            </a:endParaRPr>
          </a:p>
        </p:txBody>
      </p:sp>
      <p:sp>
        <p:nvSpPr>
          <p:cNvPr id="16" name="Oval 66"/>
          <p:cNvSpPr/>
          <p:nvPr/>
        </p:nvSpPr>
        <p:spPr bwMode="gray">
          <a:xfrm>
            <a:off x="2034295" y="873038"/>
            <a:ext cx="1385349" cy="1385349"/>
          </a:xfrm>
          <a:prstGeom prst="ellipse">
            <a:avLst/>
          </a:prstGeom>
          <a:solidFill>
            <a:schemeClr val="accent1"/>
          </a:solidFill>
          <a:ln w="38100" cap="flat" cmpd="sng" algn="ctr">
            <a:solidFill>
              <a:schemeClr val="bg1"/>
            </a:solidFill>
            <a:prstDash val="solid"/>
          </a:ln>
          <a:effectLst/>
          <a:scene3d>
            <a:camera prst="orthographicFront">
              <a:rot lat="0" lon="0" rev="0"/>
            </a:camera>
            <a:lightRig rig="contrasting" dir="t">
              <a:rot lat="0" lon="0" rev="1500000"/>
            </a:lightRig>
          </a:scene3d>
          <a:sp3d prstMaterial="metal"/>
        </p:spPr>
        <p:txBody>
          <a:bodyPr anchor="ctr"/>
          <a:lstStyle/>
          <a:p>
            <a:pPr algn="ctr"/>
            <a:endParaRPr lang="en-US" sz="950" kern="0" dirty="0">
              <a:solidFill>
                <a:srgbClr val="FFFFFF"/>
              </a:solidFill>
              <a:cs typeface="Arial" pitchFamily="34" charset="0"/>
            </a:endParaRPr>
          </a:p>
        </p:txBody>
      </p:sp>
      <p:sp>
        <p:nvSpPr>
          <p:cNvPr id="17" name="Text Box 18"/>
          <p:cNvSpPr txBox="1">
            <a:spLocks noChangeAspect="1" noChangeArrowheads="1"/>
          </p:cNvSpPr>
          <p:nvPr/>
        </p:nvSpPr>
        <p:spPr bwMode="gray">
          <a:xfrm>
            <a:off x="2300135" y="1409602"/>
            <a:ext cx="946700" cy="463846"/>
          </a:xfrm>
          <a:prstGeom prst="rect">
            <a:avLst/>
          </a:prstGeom>
          <a:noFill/>
          <a:ln w="9525">
            <a:noFill/>
            <a:miter lim="800000"/>
            <a:headEnd/>
            <a:tailEnd/>
          </a:ln>
        </p:spPr>
        <p:txBody>
          <a:bodyPr lIns="0" tIns="46800" rIns="0" bIns="46800">
            <a:spAutoFit/>
          </a:bodyPr>
          <a:lstStyle>
            <a:defPPr>
              <a:defRPr lang="en-US"/>
            </a:defPPr>
            <a:lvl1pPr algn="ctr" defTabSz="914400">
              <a:lnSpc>
                <a:spcPct val="80000"/>
              </a:lnSpc>
              <a:defRPr sz="800" b="1" kern="0">
                <a:solidFill>
                  <a:schemeClr val="bg1"/>
                </a:solidFill>
                <a:effectLst>
                  <a:outerShdw blurRad="38100" dist="38100" dir="2700000" algn="tl">
                    <a:srgbClr val="000000">
                      <a:alpha val="43137"/>
                    </a:srgbClr>
                  </a:outerShdw>
                </a:effectLst>
                <a:latin typeface="Arial" pitchFamily="34" charset="0"/>
                <a:ea typeface="ＭＳ Ｐゴシック" pitchFamily="50" charset="-128"/>
                <a:cs typeface="Arial" pitchFamily="34" charset="0"/>
              </a:defRPr>
            </a:lvl1pPr>
          </a:lstStyle>
          <a:p>
            <a:r>
              <a:rPr lang="en-US" altLang="ja-JP" sz="1000" dirty="0">
                <a:solidFill>
                  <a:srgbClr val="FFFFFF"/>
                </a:solidFill>
              </a:rPr>
              <a:t>Systems </a:t>
            </a:r>
            <a:br>
              <a:rPr lang="en-US" altLang="ja-JP" sz="1000" dirty="0">
                <a:solidFill>
                  <a:srgbClr val="FFFFFF"/>
                </a:solidFill>
              </a:rPr>
            </a:br>
            <a:r>
              <a:rPr lang="en-US" altLang="ja-JP" sz="1000" dirty="0">
                <a:solidFill>
                  <a:srgbClr val="FFFFFF"/>
                </a:solidFill>
              </a:rPr>
              <a:t>Integration &amp; </a:t>
            </a:r>
            <a:r>
              <a:rPr lang="en-US" altLang="ja-JP" sz="1000" dirty="0" smtClean="0">
                <a:solidFill>
                  <a:srgbClr val="FFFFFF"/>
                </a:solidFill>
              </a:rPr>
              <a:t>IT Services</a:t>
            </a:r>
            <a:endParaRPr lang="en-US" altLang="ja-JP" sz="1000" dirty="0">
              <a:solidFill>
                <a:srgbClr val="FFFFFF"/>
              </a:solidFill>
            </a:endParaRPr>
          </a:p>
        </p:txBody>
      </p:sp>
      <p:sp>
        <p:nvSpPr>
          <p:cNvPr id="18" name="Text Box 18"/>
          <p:cNvSpPr txBox="1">
            <a:spLocks noChangeAspect="1" noChangeArrowheads="1"/>
          </p:cNvSpPr>
          <p:nvPr/>
        </p:nvSpPr>
        <p:spPr bwMode="gray">
          <a:xfrm>
            <a:off x="2267744" y="1830912"/>
            <a:ext cx="1517020" cy="229936"/>
          </a:xfrm>
          <a:prstGeom prst="rect">
            <a:avLst/>
          </a:prstGeom>
          <a:noFill/>
          <a:ln w="9525">
            <a:noFill/>
            <a:miter lim="800000"/>
            <a:headEnd/>
            <a:tailEnd/>
          </a:ln>
        </p:spPr>
        <p:txBody>
          <a:bodyPr wrap="square" lIns="0" tIns="46800" rIns="0" bIns="46800">
            <a:spAutoFit/>
          </a:bodyPr>
          <a:lstStyle>
            <a:defPPr>
              <a:defRPr lang="en-US"/>
            </a:defPPr>
            <a:lvl1pPr algn="ctr" defTabSz="914400">
              <a:lnSpc>
                <a:spcPct val="80000"/>
              </a:lnSpc>
              <a:defRPr sz="1100" b="1" kern="0">
                <a:solidFill>
                  <a:schemeClr val="bg1"/>
                </a:solidFill>
                <a:effectLst>
                  <a:outerShdw blurRad="38100" dist="38100" dir="2700000" algn="tl">
                    <a:srgbClr val="000000">
                      <a:alpha val="43137"/>
                    </a:srgbClr>
                  </a:outerShdw>
                </a:effectLst>
                <a:latin typeface="Arial" pitchFamily="34" charset="0"/>
                <a:ea typeface="ＭＳ Ｐゴシック" pitchFamily="50" charset="-128"/>
                <a:cs typeface="Arial" pitchFamily="34" charset="0"/>
              </a:defRPr>
            </a:lvl1pPr>
          </a:lstStyle>
          <a:p>
            <a:pPr algn="l"/>
            <a:r>
              <a:rPr lang="en-US" altLang="ja-JP" dirty="0" smtClean="0"/>
              <a:t>$13,755 Mrd.*</a:t>
            </a:r>
            <a:endParaRPr lang="en-US" altLang="ja-JP" dirty="0"/>
          </a:p>
        </p:txBody>
      </p:sp>
      <p:sp>
        <p:nvSpPr>
          <p:cNvPr id="19" name="Text Box 17"/>
          <p:cNvSpPr txBox="1">
            <a:spLocks noChangeAspect="1" noChangeArrowheads="1"/>
          </p:cNvSpPr>
          <p:nvPr/>
        </p:nvSpPr>
        <p:spPr bwMode="gray">
          <a:xfrm>
            <a:off x="563874" y="3001160"/>
            <a:ext cx="1060340" cy="340735"/>
          </a:xfrm>
          <a:prstGeom prst="rect">
            <a:avLst/>
          </a:prstGeom>
          <a:noFill/>
          <a:ln w="9525">
            <a:noFill/>
            <a:miter lim="800000"/>
            <a:headEnd/>
            <a:tailEnd/>
          </a:ln>
        </p:spPr>
        <p:txBody>
          <a:bodyPr wrap="square" lIns="0" tIns="46800" rIns="0" bIns="46800">
            <a:spAutoFit/>
          </a:bodyPr>
          <a:lstStyle>
            <a:defPPr>
              <a:defRPr lang="en-US"/>
            </a:defPPr>
            <a:lvl1pPr algn="ctr" defTabSz="914400">
              <a:lnSpc>
                <a:spcPct val="80000"/>
              </a:lnSpc>
              <a:defRPr sz="800" b="1" kern="0">
                <a:solidFill>
                  <a:schemeClr val="bg1"/>
                </a:solidFill>
                <a:effectLst>
                  <a:outerShdw blurRad="38100" dist="38100" dir="2700000" algn="tl">
                    <a:srgbClr val="000000">
                      <a:alpha val="43137"/>
                    </a:srgbClr>
                  </a:outerShdw>
                </a:effectLst>
                <a:latin typeface="Arial" pitchFamily="34" charset="0"/>
                <a:ea typeface="ＭＳ Ｐゴシック" pitchFamily="50" charset="-128"/>
                <a:cs typeface="Arial" pitchFamily="34" charset="0"/>
              </a:defRPr>
            </a:lvl1pPr>
          </a:lstStyle>
          <a:p>
            <a:r>
              <a:rPr lang="en-US" altLang="ja-JP" sz="1000" dirty="0" smtClean="0">
                <a:solidFill>
                  <a:srgbClr val="FFFFFF"/>
                </a:solidFill>
              </a:rPr>
              <a:t>Network and Data Centers</a:t>
            </a:r>
            <a:endParaRPr lang="en-US" altLang="ja-JP" sz="1000" dirty="0">
              <a:solidFill>
                <a:srgbClr val="FFFFFF"/>
              </a:solidFill>
            </a:endParaRPr>
          </a:p>
        </p:txBody>
      </p:sp>
      <p:sp>
        <p:nvSpPr>
          <p:cNvPr id="20" name="Text Box 17"/>
          <p:cNvSpPr txBox="1">
            <a:spLocks noChangeAspect="1" noChangeArrowheads="1"/>
          </p:cNvSpPr>
          <p:nvPr/>
        </p:nvSpPr>
        <p:spPr bwMode="gray">
          <a:xfrm>
            <a:off x="655098" y="3351675"/>
            <a:ext cx="1180598" cy="365357"/>
          </a:xfrm>
          <a:prstGeom prst="rect">
            <a:avLst/>
          </a:prstGeom>
          <a:noFill/>
          <a:ln w="9525">
            <a:noFill/>
            <a:miter lim="800000"/>
            <a:headEnd/>
            <a:tailEnd/>
          </a:ln>
        </p:spPr>
        <p:txBody>
          <a:bodyPr wrap="square" lIns="0" tIns="46800" rIns="0" bIns="46800">
            <a:spAutoFit/>
          </a:bodyPr>
          <a:lstStyle>
            <a:defPPr>
              <a:defRPr lang="en-US"/>
            </a:defPPr>
            <a:lvl1pPr algn="ctr" defTabSz="914400">
              <a:lnSpc>
                <a:spcPct val="80000"/>
              </a:lnSpc>
              <a:defRPr sz="1100" b="1" kern="0">
                <a:solidFill>
                  <a:schemeClr val="bg1"/>
                </a:solidFill>
                <a:effectLst>
                  <a:outerShdw blurRad="38100" dist="38100" dir="2700000" algn="tl">
                    <a:srgbClr val="000000">
                      <a:alpha val="43137"/>
                    </a:srgbClr>
                  </a:outerShdw>
                </a:effectLst>
                <a:latin typeface="Arial" pitchFamily="34" charset="0"/>
                <a:ea typeface="ＭＳ Ｐゴシック" pitchFamily="50" charset="-128"/>
                <a:cs typeface="Arial" pitchFamily="34" charset="0"/>
              </a:defRPr>
            </a:lvl1pPr>
          </a:lstStyle>
          <a:p>
            <a:pPr algn="l"/>
            <a:r>
              <a:rPr lang="en-US" altLang="ja-JP" dirty="0" smtClean="0">
                <a:solidFill>
                  <a:srgbClr val="FFFFFF"/>
                </a:solidFill>
              </a:rPr>
              <a:t>$18,194 </a:t>
            </a:r>
            <a:r>
              <a:rPr lang="en-US" altLang="ja-JP" dirty="0">
                <a:solidFill>
                  <a:srgbClr val="FFFFFF"/>
                </a:solidFill>
              </a:rPr>
              <a:t>Mrd</a:t>
            </a:r>
            <a:r>
              <a:rPr lang="en-US" altLang="ja-JP" dirty="0" smtClean="0">
                <a:solidFill>
                  <a:srgbClr val="FFFFFF"/>
                </a:solidFill>
              </a:rPr>
              <a:t>.*</a:t>
            </a:r>
            <a:endParaRPr lang="en-US" altLang="ja-JP" dirty="0">
              <a:solidFill>
                <a:srgbClr val="FFFFFF"/>
              </a:solidFill>
            </a:endParaRPr>
          </a:p>
          <a:p>
            <a:endParaRPr lang="en-US" altLang="ja-JP" dirty="0">
              <a:solidFill>
                <a:srgbClr val="FFFFFF"/>
              </a:solidFill>
            </a:endParaRPr>
          </a:p>
        </p:txBody>
      </p:sp>
      <p:sp>
        <p:nvSpPr>
          <p:cNvPr id="21" name="Text Box 14"/>
          <p:cNvSpPr txBox="1">
            <a:spLocks noChangeAspect="1" noChangeArrowheads="1"/>
          </p:cNvSpPr>
          <p:nvPr/>
        </p:nvSpPr>
        <p:spPr bwMode="gray">
          <a:xfrm>
            <a:off x="2238723" y="4695672"/>
            <a:ext cx="1126971" cy="463846"/>
          </a:xfrm>
          <a:prstGeom prst="rect">
            <a:avLst/>
          </a:prstGeom>
          <a:noFill/>
          <a:ln w="9525">
            <a:noFill/>
            <a:miter lim="800000"/>
            <a:headEnd/>
            <a:tailEnd/>
          </a:ln>
        </p:spPr>
        <p:txBody>
          <a:bodyPr wrap="square" lIns="0" tIns="46800" rIns="0" bIns="46800">
            <a:spAutoFit/>
          </a:bodyPr>
          <a:lstStyle>
            <a:defPPr>
              <a:defRPr lang="en-US"/>
            </a:defPPr>
            <a:lvl1pPr algn="ctr" defTabSz="914400">
              <a:lnSpc>
                <a:spcPct val="80000"/>
              </a:lnSpc>
              <a:defRPr sz="800" b="1" kern="0">
                <a:solidFill>
                  <a:schemeClr val="bg1"/>
                </a:solidFill>
                <a:effectLst>
                  <a:outerShdw blurRad="38100" dist="38100" dir="2700000" algn="tl">
                    <a:srgbClr val="000000">
                      <a:alpha val="43137"/>
                    </a:srgbClr>
                  </a:outerShdw>
                </a:effectLst>
                <a:latin typeface="Arial" pitchFamily="34" charset="0"/>
                <a:ea typeface="ＭＳ Ｐゴシック" pitchFamily="50" charset="-128"/>
                <a:cs typeface="Arial" pitchFamily="34" charset="0"/>
              </a:defRPr>
            </a:lvl1pPr>
          </a:lstStyle>
          <a:p>
            <a:r>
              <a:rPr lang="en-US" altLang="ja-JP" sz="1000" dirty="0">
                <a:solidFill>
                  <a:srgbClr val="FFFFFF"/>
                </a:solidFill>
              </a:rPr>
              <a:t>Regional Communications Business</a:t>
            </a:r>
          </a:p>
        </p:txBody>
      </p:sp>
      <p:sp>
        <p:nvSpPr>
          <p:cNvPr id="22" name="Text Box 14"/>
          <p:cNvSpPr txBox="1">
            <a:spLocks noChangeAspect="1" noChangeArrowheads="1"/>
          </p:cNvSpPr>
          <p:nvPr/>
        </p:nvSpPr>
        <p:spPr bwMode="gray">
          <a:xfrm>
            <a:off x="2292295" y="5151875"/>
            <a:ext cx="1271593" cy="365357"/>
          </a:xfrm>
          <a:prstGeom prst="rect">
            <a:avLst/>
          </a:prstGeom>
          <a:noFill/>
          <a:ln w="9525">
            <a:noFill/>
            <a:miter lim="800000"/>
            <a:headEnd/>
            <a:tailEnd/>
          </a:ln>
        </p:spPr>
        <p:txBody>
          <a:bodyPr wrap="square" lIns="0" tIns="46800" rIns="0" bIns="46800">
            <a:spAutoFit/>
          </a:bodyPr>
          <a:lstStyle>
            <a:defPPr>
              <a:defRPr lang="en-US"/>
            </a:defPPr>
            <a:lvl1pPr algn="ctr" defTabSz="914400">
              <a:lnSpc>
                <a:spcPct val="80000"/>
              </a:lnSpc>
              <a:defRPr sz="1100" b="1" kern="0">
                <a:solidFill>
                  <a:schemeClr val="bg1"/>
                </a:solidFill>
                <a:effectLst>
                  <a:outerShdw blurRad="38100" dist="38100" dir="2700000" algn="tl">
                    <a:srgbClr val="000000">
                      <a:alpha val="43137"/>
                    </a:srgbClr>
                  </a:outerShdw>
                </a:effectLst>
                <a:latin typeface="Arial" pitchFamily="34" charset="0"/>
                <a:ea typeface="ＭＳ Ｐゴシック" pitchFamily="50" charset="-128"/>
                <a:cs typeface="Arial" pitchFamily="34" charset="0"/>
              </a:defRPr>
            </a:lvl1pPr>
          </a:lstStyle>
          <a:p>
            <a:pPr algn="l"/>
            <a:r>
              <a:rPr lang="en-US" altLang="ja-JP" dirty="0" smtClean="0">
                <a:solidFill>
                  <a:srgbClr val="FFFFFF"/>
                </a:solidFill>
              </a:rPr>
              <a:t>$31,911 </a:t>
            </a:r>
            <a:r>
              <a:rPr lang="en-US" altLang="ja-JP" dirty="0" smtClean="0"/>
              <a:t>Mrd.*</a:t>
            </a:r>
            <a:endParaRPr lang="en-US" altLang="ja-JP" dirty="0"/>
          </a:p>
          <a:p>
            <a:endParaRPr lang="en-US" altLang="ja-JP" dirty="0">
              <a:solidFill>
                <a:srgbClr val="FFFFFF"/>
              </a:solidFill>
            </a:endParaRPr>
          </a:p>
        </p:txBody>
      </p:sp>
      <p:pic>
        <p:nvPicPr>
          <p:cNvPr id="34" name="Picture 7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142348" y="1252001"/>
            <a:ext cx="1181963" cy="170349"/>
          </a:xfrm>
          <a:prstGeom prst="rect">
            <a:avLst/>
          </a:prstGeom>
          <a:noFill/>
          <a:ln>
            <a:noFill/>
          </a:ln>
          <a:effectLst>
            <a:outerShdw blurRad="50800" dist="38100" dir="8100000" algn="tr" rotWithShape="0">
              <a:prstClr val="black">
                <a:alpha val="40000"/>
              </a:prstClr>
            </a:outerShdw>
          </a:effectLst>
        </p:spPr>
      </p:pic>
      <p:sp>
        <p:nvSpPr>
          <p:cNvPr id="39" name="Content Placeholder 2"/>
          <p:cNvSpPr txBox="1">
            <a:spLocks/>
          </p:cNvSpPr>
          <p:nvPr/>
        </p:nvSpPr>
        <p:spPr bwMode="auto">
          <a:xfrm>
            <a:off x="5148064" y="887491"/>
            <a:ext cx="3995936" cy="5493837"/>
          </a:xfrm>
          <a:prstGeom prst="rect">
            <a:avLst/>
          </a:prstGeom>
          <a:noFill/>
          <a:ln w="9525">
            <a:noFill/>
            <a:miter lim="800000"/>
            <a:headEnd/>
            <a:tailEnd/>
          </a:ln>
          <a:effectLst>
            <a:outerShdw blurRad="76200" dir="13500000" sy="23000" kx="1200000" algn="br" rotWithShape="0">
              <a:prstClr val="black">
                <a:alpha val="20000"/>
              </a:prstClr>
            </a:outerShdw>
          </a:effectLst>
        </p:spPr>
        <p:txBody>
          <a:bodyPr vert="horz" wrap="square" lIns="91440" tIns="91440" rIns="72000" bIns="45720" numCol="1" anchor="t" anchorCtr="0" compatLnSpc="1">
            <a:prstTxWarp prst="textNoShape">
              <a:avLst/>
            </a:prstTxWarp>
          </a:bodyPr>
          <a:lstStyle/>
          <a:p>
            <a:pPr marL="274320" lvl="1" indent="-274320" eaLnBrk="0" hangingPunct="0">
              <a:spcBef>
                <a:spcPct val="20000"/>
              </a:spcBef>
              <a:spcAft>
                <a:spcPct val="0"/>
              </a:spcAft>
              <a:buClr>
                <a:srgbClr val="6485C1"/>
              </a:buClr>
              <a:buSzPts val="1400"/>
              <a:buFont typeface="Arial"/>
              <a:buChar char="►"/>
              <a:defRPr/>
            </a:pPr>
            <a:r>
              <a:rPr lang="en-US" sz="1600" b="1" kern="0" dirty="0" smtClean="0">
                <a:solidFill>
                  <a:srgbClr val="6785C1"/>
                </a:solidFill>
                <a:cs typeface="Arial" pitchFamily="34" charset="0"/>
              </a:rPr>
              <a:t>1953 gegründet </a:t>
            </a:r>
            <a:r>
              <a:rPr lang="en-US" sz="1600" b="1" kern="0" dirty="0" smtClean="0">
                <a:solidFill>
                  <a:srgbClr val="000000"/>
                </a:solidFill>
                <a:cs typeface="Arial" pitchFamily="34" charset="0"/>
              </a:rPr>
              <a:t>– </a:t>
            </a:r>
            <a:r>
              <a:rPr lang="en-US" sz="1600" kern="0" dirty="0" smtClean="0">
                <a:solidFill>
                  <a:srgbClr val="000000"/>
                </a:solidFill>
                <a:cs typeface="Arial" pitchFamily="34" charset="0"/>
              </a:rPr>
              <a:t>als </a:t>
            </a:r>
            <a:r>
              <a:rPr lang="de-DE" sz="1600" dirty="0">
                <a:solidFill>
                  <a:srgbClr val="000000"/>
                </a:solidFill>
                <a:cs typeface="Arial" charset="0"/>
              </a:rPr>
              <a:t>Nippon Telegraph and </a:t>
            </a:r>
            <a:r>
              <a:rPr lang="de-DE" sz="1600" dirty="0" err="1">
                <a:solidFill>
                  <a:srgbClr val="000000"/>
                </a:solidFill>
                <a:cs typeface="Arial" charset="0"/>
              </a:rPr>
              <a:t>Telephone</a:t>
            </a:r>
            <a:r>
              <a:rPr lang="de-DE" sz="1600" dirty="0">
                <a:solidFill>
                  <a:srgbClr val="000000"/>
                </a:solidFill>
                <a:cs typeface="Arial" charset="0"/>
              </a:rPr>
              <a:t> Public </a:t>
            </a:r>
            <a:r>
              <a:rPr lang="de-DE" sz="1600" dirty="0" smtClean="0">
                <a:solidFill>
                  <a:srgbClr val="000000"/>
                </a:solidFill>
                <a:cs typeface="Arial" charset="0"/>
              </a:rPr>
              <a:t>Corporation</a:t>
            </a:r>
          </a:p>
          <a:p>
            <a:pPr marL="274320" lvl="1" indent="-274320" eaLnBrk="0" hangingPunct="0">
              <a:spcBef>
                <a:spcPct val="20000"/>
              </a:spcBef>
              <a:spcAft>
                <a:spcPct val="0"/>
              </a:spcAft>
              <a:buClr>
                <a:srgbClr val="6485C1"/>
              </a:buClr>
              <a:buSzPts val="1400"/>
              <a:buFont typeface="Arial"/>
              <a:buChar char="►"/>
              <a:defRPr/>
            </a:pPr>
            <a:r>
              <a:rPr lang="de-DE" sz="1600" dirty="0"/>
              <a:t>Umsatz: </a:t>
            </a:r>
            <a:r>
              <a:rPr lang="de-DE" sz="1600" b="1" kern="0" dirty="0" smtClean="0">
                <a:solidFill>
                  <a:srgbClr val="6785C1"/>
                </a:solidFill>
                <a:cs typeface="Arial" charset="0"/>
              </a:rPr>
              <a:t>$105 </a:t>
            </a:r>
            <a:r>
              <a:rPr lang="de-DE" sz="1600" b="1" kern="0" dirty="0">
                <a:solidFill>
                  <a:srgbClr val="6785C1"/>
                </a:solidFill>
                <a:cs typeface="Arial" charset="0"/>
              </a:rPr>
              <a:t>Mrd</a:t>
            </a:r>
            <a:r>
              <a:rPr lang="de-DE" sz="1600" b="1" kern="0" dirty="0" smtClean="0">
                <a:solidFill>
                  <a:srgbClr val="6785C1"/>
                </a:solidFill>
                <a:cs typeface="Arial" charset="0"/>
              </a:rPr>
              <a:t>.** </a:t>
            </a:r>
          </a:p>
          <a:p>
            <a:pPr marL="274320" lvl="1" indent="-274320" eaLnBrk="0" hangingPunct="0">
              <a:spcBef>
                <a:spcPct val="20000"/>
              </a:spcBef>
              <a:spcAft>
                <a:spcPct val="0"/>
              </a:spcAft>
              <a:buClr>
                <a:srgbClr val="6485C1"/>
              </a:buClr>
              <a:buSzPts val="1400"/>
              <a:buFont typeface="Arial"/>
              <a:buChar char="►"/>
              <a:defRPr/>
            </a:pPr>
            <a:r>
              <a:rPr lang="en-US" sz="1600" b="1" kern="0" dirty="0" smtClean="0">
                <a:solidFill>
                  <a:schemeClr val="accent1"/>
                </a:solidFill>
                <a:cs typeface="Arial" pitchFamily="34" charset="0"/>
              </a:rPr>
              <a:t>Ein </a:t>
            </a:r>
            <a:r>
              <a:rPr lang="en-US" sz="1600" b="1" kern="0" dirty="0">
                <a:solidFill>
                  <a:schemeClr val="accent1"/>
                </a:solidFill>
                <a:cs typeface="Arial" pitchFamily="34" charset="0"/>
              </a:rPr>
              <a:t>w</a:t>
            </a:r>
            <a:r>
              <a:rPr lang="en-US" sz="1600" b="1" kern="0" dirty="0" smtClean="0">
                <a:solidFill>
                  <a:schemeClr val="accent1"/>
                </a:solidFill>
                <a:cs typeface="Arial" pitchFamily="34" charset="0"/>
              </a:rPr>
              <a:t>eltweit führendes </a:t>
            </a:r>
            <a:r>
              <a:rPr lang="en-US" sz="1600" kern="0" dirty="0" smtClean="0">
                <a:solidFill>
                  <a:srgbClr val="000000"/>
                </a:solidFill>
                <a:cs typeface="Arial" pitchFamily="34" charset="0"/>
              </a:rPr>
              <a:t>– </a:t>
            </a:r>
            <a:r>
              <a:rPr lang="de-DE" sz="1600" dirty="0" smtClean="0"/>
              <a:t>IT- und  Telekommunikationsunternehmen mit Hauptsitz in Japan</a:t>
            </a:r>
          </a:p>
          <a:p>
            <a:pPr marL="274320" lvl="1" indent="-274320" eaLnBrk="0" hangingPunct="0">
              <a:spcBef>
                <a:spcPct val="20000"/>
              </a:spcBef>
              <a:spcAft>
                <a:spcPct val="0"/>
              </a:spcAft>
              <a:buClr>
                <a:srgbClr val="6485C1"/>
              </a:buClr>
              <a:buSzPts val="1400"/>
              <a:buFont typeface="Arial"/>
              <a:buChar char="►"/>
              <a:defRPr/>
            </a:pPr>
            <a:r>
              <a:rPr lang="de-DE" sz="1600" b="1" kern="0" dirty="0" smtClean="0">
                <a:solidFill>
                  <a:srgbClr val="6785C1"/>
                </a:solidFill>
                <a:cs typeface="Arial" pitchFamily="34" charset="0"/>
              </a:rPr>
              <a:t>Größter </a:t>
            </a:r>
            <a:r>
              <a:rPr lang="en-US" sz="1600" kern="0" dirty="0">
                <a:solidFill>
                  <a:srgbClr val="000000"/>
                </a:solidFill>
                <a:cs typeface="Arial" pitchFamily="34" charset="0"/>
              </a:rPr>
              <a:t>–</a:t>
            </a:r>
            <a:r>
              <a:rPr lang="de-DE" sz="1600" b="1" kern="0" dirty="0">
                <a:solidFill>
                  <a:srgbClr val="6785C1"/>
                </a:solidFill>
                <a:cs typeface="Arial" pitchFamily="34" charset="0"/>
              </a:rPr>
              <a:t> </a:t>
            </a:r>
            <a:r>
              <a:rPr lang="de-DE" sz="1600" kern="0" dirty="0" smtClean="0">
                <a:solidFill>
                  <a:srgbClr val="000000"/>
                </a:solidFill>
                <a:cs typeface="Arial" pitchFamily="34" charset="0"/>
              </a:rPr>
              <a:t>Daten-Center-Betreiber </a:t>
            </a:r>
          </a:p>
          <a:p>
            <a:pPr marL="274320" lvl="1" indent="-274320" eaLnBrk="0" hangingPunct="0">
              <a:spcBef>
                <a:spcPct val="20000"/>
              </a:spcBef>
              <a:spcAft>
                <a:spcPct val="0"/>
              </a:spcAft>
              <a:buClr>
                <a:srgbClr val="6485C1"/>
              </a:buClr>
              <a:buSzPts val="1400"/>
              <a:buFont typeface="Arial"/>
              <a:buChar char="►"/>
              <a:defRPr/>
            </a:pPr>
            <a:r>
              <a:rPr lang="de-DE" sz="1600" b="1" kern="0" dirty="0">
                <a:solidFill>
                  <a:srgbClr val="6785C1"/>
                </a:solidFill>
                <a:cs typeface="Arial" pitchFamily="34" charset="0"/>
              </a:rPr>
              <a:t>Zweitgrößter</a:t>
            </a:r>
            <a:r>
              <a:rPr lang="de-DE" sz="1600" b="1" kern="0" dirty="0" smtClean="0">
                <a:solidFill>
                  <a:srgbClr val="6785C1"/>
                </a:solidFill>
                <a:cs typeface="Arial" pitchFamily="34" charset="0"/>
              </a:rPr>
              <a:t> </a:t>
            </a:r>
            <a:r>
              <a:rPr lang="en-US" sz="1600" kern="0" dirty="0">
                <a:solidFill>
                  <a:srgbClr val="000000"/>
                </a:solidFill>
                <a:cs typeface="Arial" pitchFamily="34" charset="0"/>
              </a:rPr>
              <a:t>–</a:t>
            </a:r>
            <a:r>
              <a:rPr lang="de-DE" sz="1600" b="1" kern="0" dirty="0">
                <a:solidFill>
                  <a:srgbClr val="6785C1"/>
                </a:solidFill>
                <a:cs typeface="Arial" pitchFamily="34" charset="0"/>
              </a:rPr>
              <a:t> </a:t>
            </a:r>
            <a:r>
              <a:rPr lang="de-DE" sz="1600" kern="0" dirty="0" smtClean="0">
                <a:solidFill>
                  <a:srgbClr val="000000"/>
                </a:solidFill>
                <a:cs typeface="Arial" pitchFamily="34" charset="0"/>
              </a:rPr>
              <a:t>IP-Backbone-Provider</a:t>
            </a:r>
          </a:p>
          <a:p>
            <a:pPr marL="274320" lvl="1" indent="-274320" eaLnBrk="0" hangingPunct="0">
              <a:spcBef>
                <a:spcPct val="20000"/>
              </a:spcBef>
              <a:spcAft>
                <a:spcPct val="0"/>
              </a:spcAft>
              <a:buClr>
                <a:srgbClr val="6485C1"/>
              </a:buClr>
              <a:buSzPts val="1400"/>
              <a:buFont typeface="Arial"/>
              <a:buChar char="►"/>
              <a:defRPr/>
            </a:pPr>
            <a:r>
              <a:rPr lang="de-DE" sz="1600" kern="0" dirty="0" smtClean="0">
                <a:solidFill>
                  <a:srgbClr val="000000"/>
                </a:solidFill>
                <a:cs typeface="Arial" pitchFamily="34" charset="0"/>
              </a:rPr>
              <a:t>Unter den </a:t>
            </a:r>
            <a:r>
              <a:rPr lang="de-DE" sz="1600" b="1" kern="0" dirty="0">
                <a:solidFill>
                  <a:srgbClr val="6785C1"/>
                </a:solidFill>
                <a:cs typeface="Arial" pitchFamily="34" charset="0"/>
              </a:rPr>
              <a:t>besten 10 </a:t>
            </a:r>
            <a:r>
              <a:rPr lang="de-DE" sz="1600" kern="0" dirty="0" smtClean="0">
                <a:solidFill>
                  <a:srgbClr val="000000"/>
                </a:solidFill>
                <a:cs typeface="Arial" pitchFamily="34" charset="0"/>
              </a:rPr>
              <a:t>in Marine Kabel </a:t>
            </a:r>
            <a:endParaRPr lang="de-DE" sz="1600" kern="0" dirty="0" smtClean="0">
              <a:solidFill>
                <a:srgbClr val="000000"/>
              </a:solidFill>
              <a:cs typeface="Arial" charset="0"/>
            </a:endParaRPr>
          </a:p>
          <a:p>
            <a:pPr marL="274320" lvl="1" indent="-274320" eaLnBrk="0" hangingPunct="0">
              <a:spcBef>
                <a:spcPct val="20000"/>
              </a:spcBef>
              <a:spcAft>
                <a:spcPct val="0"/>
              </a:spcAft>
              <a:buClr>
                <a:srgbClr val="6485C1"/>
              </a:buClr>
              <a:buSzPts val="1400"/>
              <a:buFont typeface="Arial"/>
              <a:buChar char="►"/>
              <a:defRPr/>
            </a:pPr>
            <a:r>
              <a:rPr lang="de-DE" sz="1600" b="1" kern="0" dirty="0">
                <a:solidFill>
                  <a:srgbClr val="6785C1"/>
                </a:solidFill>
                <a:cs typeface="Arial" pitchFamily="34" charset="0"/>
              </a:rPr>
              <a:t>Rang 65 </a:t>
            </a:r>
            <a:r>
              <a:rPr lang="de-DE" sz="1600" kern="0" dirty="0">
                <a:solidFill>
                  <a:srgbClr val="000000"/>
                </a:solidFill>
                <a:cs typeface="Arial" pitchFamily="34" charset="0"/>
              </a:rPr>
              <a:t>im Fortune 500 (2015). </a:t>
            </a:r>
            <a:r>
              <a:rPr lang="de-DE" sz="1600" b="1" kern="0" dirty="0">
                <a:solidFill>
                  <a:srgbClr val="FFC000"/>
                </a:solidFill>
                <a:cs typeface="Arial" pitchFamily="34" charset="0"/>
              </a:rPr>
              <a:t/>
            </a:r>
            <a:br>
              <a:rPr lang="de-DE" sz="1600" b="1" kern="0" dirty="0">
                <a:solidFill>
                  <a:srgbClr val="FFC000"/>
                </a:solidFill>
                <a:cs typeface="Arial" pitchFamily="34" charset="0"/>
              </a:rPr>
            </a:br>
            <a:r>
              <a:rPr lang="de-DE" sz="1600" b="1" kern="0" dirty="0">
                <a:solidFill>
                  <a:srgbClr val="6785C1"/>
                </a:solidFill>
                <a:cs typeface="Arial" pitchFamily="34" charset="0"/>
              </a:rPr>
              <a:t>80%</a:t>
            </a:r>
            <a:r>
              <a:rPr lang="de-DE" sz="1600" kern="0" dirty="0">
                <a:solidFill>
                  <a:srgbClr val="000000"/>
                </a:solidFill>
                <a:cs typeface="Arial" pitchFamily="34" charset="0"/>
              </a:rPr>
              <a:t> </a:t>
            </a:r>
            <a:r>
              <a:rPr lang="de-DE" sz="1600" kern="0" dirty="0" smtClean="0">
                <a:solidFill>
                  <a:srgbClr val="000000"/>
                </a:solidFill>
                <a:cs typeface="Arial" pitchFamily="34" charset="0"/>
              </a:rPr>
              <a:t>aus </a:t>
            </a:r>
            <a:r>
              <a:rPr lang="de-DE" sz="1600" kern="0" dirty="0">
                <a:solidFill>
                  <a:srgbClr val="000000"/>
                </a:solidFill>
                <a:cs typeface="Arial" pitchFamily="34" charset="0"/>
              </a:rPr>
              <a:t>dem Fortune </a:t>
            </a:r>
            <a:r>
              <a:rPr lang="de-DE" sz="1600" kern="0" dirty="0" smtClean="0">
                <a:solidFill>
                  <a:srgbClr val="000000"/>
                </a:solidFill>
                <a:cs typeface="Arial" pitchFamily="34" charset="0"/>
              </a:rPr>
              <a:t>100 wählen die NTT Gruppe.</a:t>
            </a:r>
            <a:endParaRPr lang="de-DE" sz="1600" kern="0" dirty="0">
              <a:solidFill>
                <a:srgbClr val="000000"/>
              </a:solidFill>
              <a:cs typeface="Arial" pitchFamily="34" charset="0"/>
            </a:endParaRPr>
          </a:p>
          <a:p>
            <a:pPr marL="274320" lvl="1" indent="-274320" eaLnBrk="0" hangingPunct="0">
              <a:spcBef>
                <a:spcPct val="20000"/>
              </a:spcBef>
              <a:spcAft>
                <a:spcPct val="0"/>
              </a:spcAft>
              <a:buClr>
                <a:srgbClr val="6485C1"/>
              </a:buClr>
              <a:buSzPts val="1400"/>
              <a:buFont typeface="Arial"/>
              <a:buChar char="►"/>
              <a:defRPr/>
            </a:pPr>
            <a:r>
              <a:rPr lang="en-US" sz="1600" b="1" kern="0" dirty="0" smtClean="0">
                <a:solidFill>
                  <a:srgbClr val="6785C1"/>
                </a:solidFill>
                <a:cs typeface="Arial" pitchFamily="34" charset="0"/>
              </a:rPr>
              <a:t>Globale Präsenz</a:t>
            </a:r>
            <a:r>
              <a:rPr lang="en-US" sz="1600" kern="0" dirty="0" smtClean="0">
                <a:solidFill>
                  <a:srgbClr val="6785C1"/>
                </a:solidFill>
                <a:cs typeface="Arial" pitchFamily="34" charset="0"/>
              </a:rPr>
              <a:t> </a:t>
            </a:r>
            <a:r>
              <a:rPr lang="en-US" sz="1600" kern="0" dirty="0">
                <a:solidFill>
                  <a:srgbClr val="000000"/>
                </a:solidFill>
                <a:cs typeface="Arial" pitchFamily="34" charset="0"/>
              </a:rPr>
              <a:t>– </a:t>
            </a:r>
            <a:r>
              <a:rPr lang="en-US" sz="1600" kern="0" dirty="0" smtClean="0">
                <a:solidFill>
                  <a:srgbClr val="000000"/>
                </a:solidFill>
                <a:cs typeface="Arial" pitchFamily="34" charset="0"/>
              </a:rPr>
              <a:t/>
            </a:r>
            <a:br>
              <a:rPr lang="en-US" sz="1600" kern="0" dirty="0" smtClean="0">
                <a:solidFill>
                  <a:srgbClr val="000000"/>
                </a:solidFill>
                <a:cs typeface="Arial" pitchFamily="34" charset="0"/>
              </a:rPr>
            </a:br>
            <a:r>
              <a:rPr lang="en-US" sz="1600" kern="0" dirty="0" smtClean="0">
                <a:solidFill>
                  <a:srgbClr val="000000"/>
                </a:solidFill>
                <a:ea typeface="HGP創英角ｺﾞｼｯｸUB"/>
                <a:cs typeface="Arial" pitchFamily="34" charset="0"/>
              </a:rPr>
              <a:t>242.000 Mitarbeiter in 88 Ländern</a:t>
            </a:r>
          </a:p>
          <a:p>
            <a:pPr marL="274320" lvl="1" indent="-274320" eaLnBrk="0" hangingPunct="0">
              <a:spcBef>
                <a:spcPct val="20000"/>
              </a:spcBef>
              <a:spcAft>
                <a:spcPct val="0"/>
              </a:spcAft>
              <a:buClr>
                <a:srgbClr val="6485C1"/>
              </a:buClr>
              <a:buSzPts val="1400"/>
              <a:buFont typeface="Arial"/>
              <a:buChar char="►"/>
              <a:defRPr/>
            </a:pPr>
            <a:r>
              <a:rPr lang="en-US" sz="1600" b="1" kern="0" dirty="0">
                <a:solidFill>
                  <a:srgbClr val="6785C1"/>
                </a:solidFill>
                <a:ea typeface="HGP創英角ｺﾞｼｯｸUB"/>
                <a:cs typeface="Arial" pitchFamily="34" charset="0"/>
              </a:rPr>
              <a:t>$2,2 </a:t>
            </a:r>
            <a:r>
              <a:rPr lang="en-US" sz="1600" b="1" kern="0" dirty="0" smtClean="0">
                <a:solidFill>
                  <a:srgbClr val="6785C1"/>
                </a:solidFill>
                <a:ea typeface="HGP創英角ｺﾞｼｯｸUB"/>
                <a:cs typeface="Arial" pitchFamily="34" charset="0"/>
              </a:rPr>
              <a:t>Mrd. Invest in F&amp;E </a:t>
            </a:r>
            <a:r>
              <a:rPr lang="en-US" sz="1600" kern="0" dirty="0" smtClean="0">
                <a:solidFill>
                  <a:srgbClr val="000000"/>
                </a:solidFill>
                <a:ea typeface="HGP創英角ｺﾞｼｯｸUB"/>
                <a:cs typeface="Arial" pitchFamily="34" charset="0"/>
              </a:rPr>
              <a:t>–</a:t>
            </a:r>
            <a:r>
              <a:rPr lang="en-US" sz="1600" b="1" kern="0" dirty="0" smtClean="0">
                <a:solidFill>
                  <a:srgbClr val="000000"/>
                </a:solidFill>
                <a:ea typeface="HGP創英角ｺﾞｼｯｸUB"/>
                <a:cs typeface="Arial" pitchFamily="34" charset="0"/>
              </a:rPr>
              <a:t> </a:t>
            </a:r>
            <a:r>
              <a:rPr lang="en-US" sz="1600" kern="0" dirty="0" smtClean="0">
                <a:solidFill>
                  <a:srgbClr val="000000"/>
                </a:solidFill>
                <a:ea typeface="HGP創英角ｺﾞｼｯｸUB"/>
                <a:cs typeface="Arial" pitchFamily="34" charset="0"/>
              </a:rPr>
              <a:t>Innovation Center in Japan und im Silicon Valley</a:t>
            </a:r>
          </a:p>
          <a:p>
            <a:pPr marL="274320" lvl="1" indent="-274320" eaLnBrk="0" hangingPunct="0">
              <a:spcBef>
                <a:spcPct val="20000"/>
              </a:spcBef>
              <a:spcAft>
                <a:spcPct val="0"/>
              </a:spcAft>
              <a:buClr>
                <a:srgbClr val="6485C1"/>
              </a:buClr>
              <a:buSzPts val="1400"/>
              <a:buFont typeface="Arial"/>
              <a:buChar char="►"/>
              <a:defRPr/>
            </a:pPr>
            <a:r>
              <a:rPr lang="en-US" sz="1600" b="1" kern="0" dirty="0">
                <a:solidFill>
                  <a:srgbClr val="6785C1"/>
                </a:solidFill>
                <a:ea typeface="HGP創英角ｺﾞｼｯｸUB"/>
                <a:cs typeface="Arial" pitchFamily="34" charset="0"/>
              </a:rPr>
              <a:t>6.000 Mitarbeiter </a:t>
            </a:r>
            <a:r>
              <a:rPr lang="en-US" sz="1600" b="1" kern="0" dirty="0" smtClean="0">
                <a:solidFill>
                  <a:srgbClr val="6785C1"/>
                </a:solidFill>
                <a:ea typeface="HGP創英角ｺﾞｼｯｸUB"/>
                <a:cs typeface="Arial" pitchFamily="34" charset="0"/>
              </a:rPr>
              <a:t>in F&amp;E  </a:t>
            </a:r>
            <a:endParaRPr lang="en-US" sz="1600" b="1" kern="0" dirty="0">
              <a:solidFill>
                <a:srgbClr val="6785C1"/>
              </a:solidFill>
              <a:ea typeface="HGP創英角ｺﾞｼｯｸUB"/>
              <a:cs typeface="Arial" pitchFamily="34" charset="0"/>
            </a:endParaRPr>
          </a:p>
        </p:txBody>
      </p:sp>
      <p:sp>
        <p:nvSpPr>
          <p:cNvPr id="41" name="Text Box 16"/>
          <p:cNvSpPr txBox="1">
            <a:spLocks noChangeAspect="1" noChangeArrowheads="1"/>
          </p:cNvSpPr>
          <p:nvPr/>
        </p:nvSpPr>
        <p:spPr bwMode="gray">
          <a:xfrm>
            <a:off x="2094707" y="3462011"/>
            <a:ext cx="1338846" cy="291491"/>
          </a:xfrm>
          <a:prstGeom prst="rect">
            <a:avLst/>
          </a:prstGeom>
          <a:noFill/>
          <a:ln w="9525">
            <a:noFill/>
            <a:miter lim="800000"/>
            <a:headEnd/>
            <a:tailEnd/>
          </a:ln>
        </p:spPr>
        <p:txBody>
          <a:bodyPr wrap="square" lIns="0" tIns="46800" rIns="0" bIns="46800">
            <a:spAutoFit/>
          </a:bodyPr>
          <a:lstStyle/>
          <a:p>
            <a:pPr algn="ctr">
              <a:lnSpc>
                <a:spcPct val="80000"/>
              </a:lnSpc>
              <a:defRPr/>
            </a:pPr>
            <a:r>
              <a:rPr lang="en-US" altLang="ja-JP" sz="1600" b="1" kern="0" dirty="0" smtClean="0">
                <a:solidFill>
                  <a:srgbClr val="FFFFFF"/>
                </a:solidFill>
                <a:effectLst>
                  <a:outerShdw blurRad="38100" dist="38100" dir="2700000" algn="tl">
                    <a:srgbClr val="000000">
                      <a:alpha val="43137"/>
                    </a:srgbClr>
                  </a:outerShdw>
                </a:effectLst>
                <a:cs typeface="Arial" pitchFamily="34" charset="0"/>
              </a:rPr>
              <a:t>Group</a:t>
            </a:r>
            <a:endParaRPr lang="en-US" altLang="ja-JP" sz="1600" b="1" kern="0" dirty="0">
              <a:solidFill>
                <a:srgbClr val="FFFFFF"/>
              </a:solidFill>
              <a:effectLst>
                <a:outerShdw blurRad="38100" dist="38100" dir="2700000" algn="tl">
                  <a:srgbClr val="000000">
                    <a:alpha val="43137"/>
                  </a:srgbClr>
                </a:outerShdw>
              </a:effectLst>
              <a:cs typeface="Arial" pitchFamily="34" charset="0"/>
            </a:endParaRPr>
          </a:p>
        </p:txBody>
      </p:sp>
      <p:pic>
        <p:nvPicPr>
          <p:cNvPr id="35" name="Picture 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gray">
          <a:xfrm>
            <a:off x="3855130" y="2696079"/>
            <a:ext cx="1061498" cy="301611"/>
          </a:xfrm>
          <a:prstGeom prst="rect">
            <a:avLst/>
          </a:prstGeom>
        </p:spPr>
      </p:pic>
      <p:pic>
        <p:nvPicPr>
          <p:cNvPr id="36" name="Picture 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519587" y="2744569"/>
            <a:ext cx="740045" cy="204632"/>
          </a:xfrm>
          <a:prstGeom prst="rect">
            <a:avLst/>
          </a:prstGeom>
          <a:noFill/>
          <a:ln>
            <a:noFill/>
          </a:ln>
        </p:spPr>
      </p:pic>
      <p:pic>
        <p:nvPicPr>
          <p:cNvPr id="43" name="Picture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gray">
          <a:xfrm>
            <a:off x="1259632" y="2636912"/>
            <a:ext cx="235896" cy="336554"/>
          </a:xfrm>
          <a:prstGeom prst="rect">
            <a:avLst/>
          </a:prstGeom>
          <a:noFill/>
          <a:ln>
            <a:noFill/>
          </a:ln>
        </p:spPr>
      </p:pic>
      <p:grpSp>
        <p:nvGrpSpPr>
          <p:cNvPr id="45" name="Group 38"/>
          <p:cNvGrpSpPr/>
          <p:nvPr/>
        </p:nvGrpSpPr>
        <p:grpSpPr>
          <a:xfrm>
            <a:off x="2351802" y="4305132"/>
            <a:ext cx="780038" cy="325791"/>
            <a:chOff x="2777038" y="5909146"/>
            <a:chExt cx="1063192" cy="409896"/>
          </a:xfrm>
        </p:grpSpPr>
        <p:pic>
          <p:nvPicPr>
            <p:cNvPr id="46" name="Picture 7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77038" y="6138500"/>
              <a:ext cx="1022662" cy="180542"/>
            </a:xfrm>
            <a:prstGeom prst="rect">
              <a:avLst/>
            </a:prstGeom>
          </p:spPr>
        </p:pic>
        <p:pic>
          <p:nvPicPr>
            <p:cNvPr id="47" name="Picture 7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77038" y="5909146"/>
              <a:ext cx="1063192" cy="180542"/>
            </a:xfrm>
            <a:prstGeom prst="rect">
              <a:avLst/>
            </a:prstGeom>
          </p:spPr>
        </p:pic>
      </p:grpSp>
      <p:sp>
        <p:nvSpPr>
          <p:cNvPr id="37" name="Rectangle 31"/>
          <p:cNvSpPr/>
          <p:nvPr/>
        </p:nvSpPr>
        <p:spPr>
          <a:xfrm>
            <a:off x="164596" y="5625073"/>
            <a:ext cx="7791780" cy="784830"/>
          </a:xfrm>
          <a:prstGeom prst="rect">
            <a:avLst/>
          </a:prstGeom>
        </p:spPr>
        <p:txBody>
          <a:bodyPr wrap="square">
            <a:spAutoFit/>
          </a:bodyPr>
          <a:lstStyle/>
          <a:p>
            <a:pPr>
              <a:spcBef>
                <a:spcPts val="200"/>
              </a:spcBef>
              <a:spcAft>
                <a:spcPts val="200"/>
              </a:spcAft>
            </a:pPr>
            <a:r>
              <a:rPr lang="en-US" sz="900" i="1" dirty="0">
                <a:solidFill>
                  <a:schemeClr val="accent1">
                    <a:lumMod val="60000"/>
                    <a:lumOff val="40000"/>
                  </a:schemeClr>
                </a:solidFill>
                <a:latin typeface="Arial" pitchFamily="34" charset="0"/>
                <a:cs typeface="Arial" pitchFamily="34" charset="0"/>
              </a:rPr>
              <a:t> *</a:t>
            </a:r>
            <a:r>
              <a:rPr lang="en-US" sz="900" i="1" dirty="0" smtClean="0">
                <a:solidFill>
                  <a:schemeClr val="accent1">
                    <a:lumMod val="60000"/>
                    <a:lumOff val="40000"/>
                  </a:schemeClr>
                </a:solidFill>
                <a:latin typeface="Arial" pitchFamily="34" charset="0"/>
                <a:cs typeface="Arial" pitchFamily="34" charset="0"/>
              </a:rPr>
              <a:t>   Umsatz-Beträge in $US Milliarde; 1 USD = JPY </a:t>
            </a:r>
            <a:r>
              <a:rPr lang="en-US" altLang="ja-JP" sz="900" i="1" dirty="0" smtClean="0">
                <a:solidFill>
                  <a:schemeClr val="accent1">
                    <a:lumMod val="60000"/>
                    <a:lumOff val="40000"/>
                  </a:schemeClr>
                </a:solidFill>
                <a:latin typeface="Arial" pitchFamily="34" charset="0"/>
                <a:cs typeface="Arial" pitchFamily="34" charset="0"/>
              </a:rPr>
              <a:t>109.85 (Durchschnitt  des Jahres 2014-15</a:t>
            </a:r>
            <a:r>
              <a:rPr lang="en-US" sz="900" i="1" dirty="0" smtClean="0">
                <a:solidFill>
                  <a:schemeClr val="accent1">
                    <a:lumMod val="60000"/>
                    <a:lumOff val="40000"/>
                  </a:schemeClr>
                </a:solidFill>
                <a:latin typeface="Arial" pitchFamily="34" charset="0"/>
                <a:cs typeface="Arial" pitchFamily="34" charset="0"/>
              </a:rPr>
              <a:t> ); </a:t>
            </a:r>
            <a:br>
              <a:rPr lang="en-US" sz="900" i="1" dirty="0" smtClean="0">
                <a:solidFill>
                  <a:schemeClr val="accent1">
                    <a:lumMod val="60000"/>
                    <a:lumOff val="40000"/>
                  </a:schemeClr>
                </a:solidFill>
                <a:latin typeface="Arial" pitchFamily="34" charset="0"/>
                <a:cs typeface="Arial" pitchFamily="34" charset="0"/>
              </a:rPr>
            </a:br>
            <a:r>
              <a:rPr lang="en-US" sz="900" i="1" dirty="0" smtClean="0">
                <a:solidFill>
                  <a:schemeClr val="accent1">
                    <a:lumMod val="60000"/>
                    <a:lumOff val="40000"/>
                  </a:schemeClr>
                </a:solidFill>
                <a:latin typeface="Arial" pitchFamily="34" charset="0"/>
                <a:cs typeface="Arial" pitchFamily="34" charset="0"/>
              </a:rPr>
              <a:t>     </a:t>
            </a:r>
            <a:r>
              <a:rPr lang="en-US" altLang="ja-JP" sz="900" i="1" dirty="0" smtClean="0">
                <a:solidFill>
                  <a:schemeClr val="accent1">
                    <a:lumMod val="60000"/>
                    <a:lumOff val="40000"/>
                  </a:schemeClr>
                </a:solidFill>
                <a:latin typeface="Arial" pitchFamily="34" charset="0"/>
                <a:cs typeface="Arial" pitchFamily="34" charset="0"/>
              </a:rPr>
              <a:t>Geschäftsjahr  endet  am 31.März 2015; </a:t>
            </a:r>
            <a:br>
              <a:rPr lang="en-US" altLang="ja-JP" sz="900" i="1" dirty="0" smtClean="0">
                <a:solidFill>
                  <a:schemeClr val="accent1">
                    <a:lumMod val="60000"/>
                    <a:lumOff val="40000"/>
                  </a:schemeClr>
                </a:solidFill>
                <a:latin typeface="Arial" pitchFamily="34" charset="0"/>
                <a:cs typeface="Arial" pitchFamily="34" charset="0"/>
              </a:rPr>
            </a:br>
            <a:r>
              <a:rPr lang="en-US" altLang="ja-JP" sz="900" i="1" dirty="0" smtClean="0">
                <a:solidFill>
                  <a:schemeClr val="accent1">
                    <a:lumMod val="60000"/>
                    <a:lumOff val="40000"/>
                  </a:schemeClr>
                </a:solidFill>
                <a:latin typeface="Arial" pitchFamily="34" charset="0"/>
                <a:cs typeface="Arial" pitchFamily="34" charset="0"/>
              </a:rPr>
              <a:t>     </a:t>
            </a:r>
            <a:r>
              <a:rPr lang="en-US" sz="900" i="1" dirty="0" smtClean="0">
                <a:solidFill>
                  <a:schemeClr val="accent1">
                    <a:lumMod val="60000"/>
                    <a:lumOff val="40000"/>
                  </a:schemeClr>
                </a:solidFill>
                <a:latin typeface="Arial" pitchFamily="34" charset="0"/>
                <a:cs typeface="Arial" pitchFamily="34" charset="0"/>
              </a:rPr>
              <a:t>mit  </a:t>
            </a:r>
            <a:r>
              <a:rPr lang="en-GB" sz="900" i="1" dirty="0" smtClean="0">
                <a:solidFill>
                  <a:schemeClr val="accent1">
                    <a:lumMod val="60000"/>
                    <a:lumOff val="40000"/>
                  </a:schemeClr>
                </a:solidFill>
                <a:latin typeface="Arial" pitchFamily="34" charset="0"/>
                <a:cs typeface="Arial" pitchFamily="34" charset="0"/>
              </a:rPr>
              <a:t>EBS und everis Group; 100% Tochter von  NTT DATA Corporation </a:t>
            </a:r>
            <a:r>
              <a:rPr lang="en-US" sz="900" i="1" dirty="0" smtClean="0">
                <a:solidFill>
                  <a:schemeClr val="accent1">
                    <a:lumMod val="60000"/>
                    <a:lumOff val="40000"/>
                  </a:schemeClr>
                </a:solidFill>
                <a:latin typeface="Arial" pitchFamily="34" charset="0"/>
                <a:cs typeface="Arial" pitchFamily="34" charset="0"/>
              </a:rPr>
              <a:t>     </a:t>
            </a:r>
            <a:br>
              <a:rPr lang="en-US" sz="900" i="1" dirty="0" smtClean="0">
                <a:solidFill>
                  <a:schemeClr val="accent1">
                    <a:lumMod val="60000"/>
                    <a:lumOff val="40000"/>
                  </a:schemeClr>
                </a:solidFill>
                <a:latin typeface="Arial" pitchFamily="34" charset="0"/>
                <a:cs typeface="Arial" pitchFamily="34" charset="0"/>
              </a:rPr>
            </a:br>
            <a:r>
              <a:rPr lang="en-US" sz="900" i="1" dirty="0" smtClean="0">
                <a:solidFill>
                  <a:schemeClr val="accent1">
                    <a:lumMod val="60000"/>
                    <a:lumOff val="40000"/>
                  </a:schemeClr>
                </a:solidFill>
                <a:latin typeface="Arial" pitchFamily="34" charset="0"/>
                <a:cs typeface="Arial" pitchFamily="34" charset="0"/>
              </a:rPr>
              <a:t>     Umsätze </a:t>
            </a:r>
            <a:r>
              <a:rPr lang="de-DE" sz="900" i="1" dirty="0" smtClean="0">
                <a:solidFill>
                  <a:schemeClr val="accent1">
                    <a:lumMod val="60000"/>
                    <a:lumOff val="40000"/>
                  </a:schemeClr>
                </a:solidFill>
                <a:latin typeface="Arial" pitchFamily="34" charset="0"/>
                <a:cs typeface="Arial" pitchFamily="34" charset="0"/>
              </a:rPr>
              <a:t>beinhalten </a:t>
            </a:r>
            <a:r>
              <a:rPr lang="de-DE" sz="900" i="1" dirty="0">
                <a:solidFill>
                  <a:schemeClr val="accent1">
                    <a:lumMod val="60000"/>
                    <a:lumOff val="40000"/>
                  </a:schemeClr>
                </a:solidFill>
                <a:latin typeface="Arial" pitchFamily="34" charset="0"/>
                <a:cs typeface="Arial" pitchFamily="34" charset="0"/>
              </a:rPr>
              <a:t>Transaktionen zwischen den </a:t>
            </a:r>
            <a:r>
              <a:rPr lang="de-DE" sz="900" i="1" dirty="0" smtClean="0">
                <a:solidFill>
                  <a:schemeClr val="accent1">
                    <a:lumMod val="60000"/>
                    <a:lumOff val="40000"/>
                  </a:schemeClr>
                </a:solidFill>
                <a:latin typeface="Arial" pitchFamily="34" charset="0"/>
                <a:cs typeface="Arial" pitchFamily="34" charset="0"/>
              </a:rPr>
              <a:t>Bereichen</a:t>
            </a:r>
            <a:r>
              <a:rPr lang="en-US" sz="900" i="1" dirty="0">
                <a:solidFill>
                  <a:schemeClr val="accent1">
                    <a:lumMod val="60000"/>
                    <a:lumOff val="40000"/>
                  </a:schemeClr>
                </a:solidFill>
                <a:latin typeface="Arial" pitchFamily="34" charset="0"/>
                <a:cs typeface="Arial" pitchFamily="34" charset="0"/>
              </a:rPr>
              <a:t/>
            </a:r>
            <a:br>
              <a:rPr lang="en-US" sz="900" i="1" dirty="0">
                <a:solidFill>
                  <a:schemeClr val="accent1">
                    <a:lumMod val="60000"/>
                    <a:lumOff val="40000"/>
                  </a:schemeClr>
                </a:solidFill>
                <a:latin typeface="Arial" pitchFamily="34" charset="0"/>
                <a:cs typeface="Arial" pitchFamily="34" charset="0"/>
              </a:rPr>
            </a:br>
            <a:r>
              <a:rPr lang="en-US" altLang="ja-JP" sz="900" i="1" dirty="0" smtClean="0">
                <a:solidFill>
                  <a:schemeClr val="accent1">
                    <a:lumMod val="60000"/>
                    <a:lumOff val="40000"/>
                  </a:schemeClr>
                </a:solidFill>
                <a:latin typeface="Arial" pitchFamily="34" charset="0"/>
                <a:cs typeface="Arial" pitchFamily="34" charset="0"/>
              </a:rPr>
              <a:t>**  Enthalten sind hier zusätzlich “Other business”,Geschäftsjahr</a:t>
            </a:r>
            <a:r>
              <a:rPr lang="en-US" altLang="ja-JP" sz="900" i="1" dirty="0">
                <a:solidFill>
                  <a:schemeClr val="accent1">
                    <a:lumMod val="60000"/>
                    <a:lumOff val="40000"/>
                  </a:schemeClr>
                </a:solidFill>
                <a:latin typeface="Arial" pitchFamily="34" charset="0"/>
                <a:cs typeface="Arial" pitchFamily="34" charset="0"/>
              </a:rPr>
              <a:t> </a:t>
            </a:r>
            <a:r>
              <a:rPr lang="en-US" altLang="ja-JP" sz="900" i="1" dirty="0" smtClean="0">
                <a:solidFill>
                  <a:schemeClr val="accent1">
                    <a:lumMod val="60000"/>
                    <a:lumOff val="40000"/>
                  </a:schemeClr>
                </a:solidFill>
                <a:latin typeface="Arial" pitchFamily="34" charset="0"/>
                <a:cs typeface="Arial" pitchFamily="34" charset="0"/>
              </a:rPr>
              <a:t>2014</a:t>
            </a:r>
            <a:endParaRPr lang="en-US" altLang="ja-JP" sz="900" i="1" dirty="0">
              <a:solidFill>
                <a:schemeClr val="accent1">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741947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4"/>
          <p:cNvGrpSpPr>
            <a:grpSpLocks/>
          </p:cNvGrpSpPr>
          <p:nvPr>
            <p:custDataLst>
              <p:tags r:id="rId1"/>
            </p:custDataLst>
          </p:nvPr>
        </p:nvGrpSpPr>
        <p:grpSpPr bwMode="auto">
          <a:xfrm>
            <a:off x="67041" y="1052736"/>
            <a:ext cx="8842860" cy="5318800"/>
            <a:chOff x="538" y="615"/>
            <a:chExt cx="4592" cy="3181"/>
          </a:xfrm>
          <a:solidFill>
            <a:schemeClr val="accent2"/>
          </a:solidFill>
        </p:grpSpPr>
        <p:sp>
          <p:nvSpPr>
            <p:cNvPr id="4" name="Freeform 25"/>
            <p:cNvSpPr>
              <a:spLocks/>
            </p:cNvSpPr>
            <p:nvPr/>
          </p:nvSpPr>
          <p:spPr bwMode="gray">
            <a:xfrm>
              <a:off x="1378" y="3692"/>
              <a:ext cx="40" cy="26"/>
            </a:xfrm>
            <a:custGeom>
              <a:avLst/>
              <a:gdLst>
                <a:gd name="T0" fmla="*/ 0 w 81"/>
                <a:gd name="T1" fmla="*/ 0 h 52"/>
                <a:gd name="T2" fmla="*/ 0 w 81"/>
                <a:gd name="T3" fmla="*/ 1 h 52"/>
                <a:gd name="T4" fmla="*/ 0 w 81"/>
                <a:gd name="T5" fmla="*/ 1 h 52"/>
                <a:gd name="T6" fmla="*/ 0 w 81"/>
                <a:gd name="T7" fmla="*/ 1 h 52"/>
                <a:gd name="T8" fmla="*/ 0 w 81"/>
                <a:gd name="T9" fmla="*/ 1 h 52"/>
                <a:gd name="T10" fmla="*/ 0 w 81"/>
                <a:gd name="T11" fmla="*/ 1 h 52"/>
                <a:gd name="T12" fmla="*/ 0 w 81"/>
                <a:gd name="T13" fmla="*/ 0 h 52"/>
                <a:gd name="T14" fmla="*/ 0 w 81"/>
                <a:gd name="T15" fmla="*/ 0 h 52"/>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52"/>
                <a:gd name="T26" fmla="*/ 81 w 81"/>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52">
                  <a:moveTo>
                    <a:pt x="29" y="0"/>
                  </a:moveTo>
                  <a:lnTo>
                    <a:pt x="0" y="29"/>
                  </a:lnTo>
                  <a:lnTo>
                    <a:pt x="29" y="52"/>
                  </a:lnTo>
                  <a:lnTo>
                    <a:pt x="52" y="52"/>
                  </a:lnTo>
                  <a:lnTo>
                    <a:pt x="52" y="29"/>
                  </a:lnTo>
                  <a:lnTo>
                    <a:pt x="81" y="29"/>
                  </a:lnTo>
                  <a:lnTo>
                    <a:pt x="52" y="0"/>
                  </a:lnTo>
                  <a:lnTo>
                    <a:pt x="29" y="0"/>
                  </a:lnTo>
                  <a:close/>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5" name="Freeform 26"/>
            <p:cNvSpPr>
              <a:spLocks/>
            </p:cNvSpPr>
            <p:nvPr/>
          </p:nvSpPr>
          <p:spPr bwMode="gray">
            <a:xfrm>
              <a:off x="1274" y="3744"/>
              <a:ext cx="78" cy="52"/>
            </a:xfrm>
            <a:custGeom>
              <a:avLst/>
              <a:gdLst>
                <a:gd name="T0" fmla="*/ 1 w 156"/>
                <a:gd name="T1" fmla="*/ 1 h 103"/>
                <a:gd name="T2" fmla="*/ 1 w 156"/>
                <a:gd name="T3" fmla="*/ 0 h 103"/>
                <a:gd name="T4" fmla="*/ 1 w 156"/>
                <a:gd name="T5" fmla="*/ 0 h 103"/>
                <a:gd name="T6" fmla="*/ 1 w 156"/>
                <a:gd name="T7" fmla="*/ 1 h 103"/>
                <a:gd name="T8" fmla="*/ 1 w 156"/>
                <a:gd name="T9" fmla="*/ 1 h 103"/>
                <a:gd name="T10" fmla="*/ 0 w 156"/>
                <a:gd name="T11" fmla="*/ 1 h 103"/>
                <a:gd name="T12" fmla="*/ 0 w 156"/>
                <a:gd name="T13" fmla="*/ 1 h 103"/>
                <a:gd name="T14" fmla="*/ 1 w 156"/>
                <a:gd name="T15" fmla="*/ 1 h 103"/>
                <a:gd name="T16" fmla="*/ 1 w 156"/>
                <a:gd name="T17" fmla="*/ 1 h 103"/>
                <a:gd name="T18" fmla="*/ 1 w 156"/>
                <a:gd name="T19" fmla="*/ 1 h 103"/>
                <a:gd name="T20" fmla="*/ 1 w 156"/>
                <a:gd name="T21" fmla="*/ 1 h 103"/>
                <a:gd name="T22" fmla="*/ 1 w 156"/>
                <a:gd name="T23" fmla="*/ 1 h 103"/>
                <a:gd name="T24" fmla="*/ 1 w 156"/>
                <a:gd name="T25" fmla="*/ 1 h 103"/>
                <a:gd name="T26" fmla="*/ 1 w 156"/>
                <a:gd name="T27" fmla="*/ 1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6"/>
                <a:gd name="T43" fmla="*/ 0 h 103"/>
                <a:gd name="T44" fmla="*/ 156 w 156"/>
                <a:gd name="T45" fmla="*/ 103 h 1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6" h="103">
                  <a:moveTo>
                    <a:pt x="104" y="51"/>
                  </a:moveTo>
                  <a:lnTo>
                    <a:pt x="79" y="0"/>
                  </a:lnTo>
                  <a:lnTo>
                    <a:pt x="52" y="0"/>
                  </a:lnTo>
                  <a:lnTo>
                    <a:pt x="23" y="28"/>
                  </a:lnTo>
                  <a:lnTo>
                    <a:pt x="23" y="51"/>
                  </a:lnTo>
                  <a:lnTo>
                    <a:pt x="0" y="51"/>
                  </a:lnTo>
                  <a:lnTo>
                    <a:pt x="0" y="80"/>
                  </a:lnTo>
                  <a:lnTo>
                    <a:pt x="23" y="80"/>
                  </a:lnTo>
                  <a:lnTo>
                    <a:pt x="52" y="103"/>
                  </a:lnTo>
                  <a:lnTo>
                    <a:pt x="79" y="103"/>
                  </a:lnTo>
                  <a:lnTo>
                    <a:pt x="104" y="103"/>
                  </a:lnTo>
                  <a:lnTo>
                    <a:pt x="156" y="103"/>
                  </a:lnTo>
                  <a:lnTo>
                    <a:pt x="127" y="80"/>
                  </a:lnTo>
                  <a:lnTo>
                    <a:pt x="104" y="51"/>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6" name="Freeform 27"/>
            <p:cNvSpPr>
              <a:spLocks/>
            </p:cNvSpPr>
            <p:nvPr/>
          </p:nvSpPr>
          <p:spPr bwMode="gray">
            <a:xfrm>
              <a:off x="1118" y="2563"/>
              <a:ext cx="845" cy="1181"/>
            </a:xfrm>
            <a:custGeom>
              <a:avLst/>
              <a:gdLst>
                <a:gd name="T0" fmla="*/ 1 w 1689"/>
                <a:gd name="T1" fmla="*/ 1 h 2362"/>
                <a:gd name="T2" fmla="*/ 1 w 1689"/>
                <a:gd name="T3" fmla="*/ 1 h 2362"/>
                <a:gd name="T4" fmla="*/ 1 w 1689"/>
                <a:gd name="T5" fmla="*/ 1 h 2362"/>
                <a:gd name="T6" fmla="*/ 1 w 1689"/>
                <a:gd name="T7" fmla="*/ 1 h 2362"/>
                <a:gd name="T8" fmla="*/ 1 w 1689"/>
                <a:gd name="T9" fmla="*/ 1 h 2362"/>
                <a:gd name="T10" fmla="*/ 1 w 1689"/>
                <a:gd name="T11" fmla="*/ 1 h 2362"/>
                <a:gd name="T12" fmla="*/ 1 w 1689"/>
                <a:gd name="T13" fmla="*/ 1 h 2362"/>
                <a:gd name="T14" fmla="*/ 1 w 1689"/>
                <a:gd name="T15" fmla="*/ 1 h 2362"/>
                <a:gd name="T16" fmla="*/ 1 w 1689"/>
                <a:gd name="T17" fmla="*/ 1 h 2362"/>
                <a:gd name="T18" fmla="*/ 1 w 1689"/>
                <a:gd name="T19" fmla="*/ 1 h 2362"/>
                <a:gd name="T20" fmla="*/ 1 w 1689"/>
                <a:gd name="T21" fmla="*/ 1 h 2362"/>
                <a:gd name="T22" fmla="*/ 1 w 1689"/>
                <a:gd name="T23" fmla="*/ 1 h 2362"/>
                <a:gd name="T24" fmla="*/ 1 w 1689"/>
                <a:gd name="T25" fmla="*/ 1 h 2362"/>
                <a:gd name="T26" fmla="*/ 1 w 1689"/>
                <a:gd name="T27" fmla="*/ 1 h 2362"/>
                <a:gd name="T28" fmla="*/ 1 w 1689"/>
                <a:gd name="T29" fmla="*/ 1 h 2362"/>
                <a:gd name="T30" fmla="*/ 1 w 1689"/>
                <a:gd name="T31" fmla="*/ 0 h 2362"/>
                <a:gd name="T32" fmla="*/ 1 w 1689"/>
                <a:gd name="T33" fmla="*/ 1 h 2362"/>
                <a:gd name="T34" fmla="*/ 1 w 1689"/>
                <a:gd name="T35" fmla="*/ 1 h 2362"/>
                <a:gd name="T36" fmla="*/ 1 w 1689"/>
                <a:gd name="T37" fmla="*/ 1 h 2362"/>
                <a:gd name="T38" fmla="*/ 1 w 1689"/>
                <a:gd name="T39" fmla="*/ 1 h 2362"/>
                <a:gd name="T40" fmla="*/ 1 w 1689"/>
                <a:gd name="T41" fmla="*/ 1 h 2362"/>
                <a:gd name="T42" fmla="*/ 1 w 1689"/>
                <a:gd name="T43" fmla="*/ 1 h 2362"/>
                <a:gd name="T44" fmla="*/ 1 w 1689"/>
                <a:gd name="T45" fmla="*/ 1 h 2362"/>
                <a:gd name="T46" fmla="*/ 1 w 1689"/>
                <a:gd name="T47" fmla="*/ 1 h 2362"/>
                <a:gd name="T48" fmla="*/ 1 w 1689"/>
                <a:gd name="T49" fmla="*/ 1 h 2362"/>
                <a:gd name="T50" fmla="*/ 1 w 1689"/>
                <a:gd name="T51" fmla="*/ 1 h 2362"/>
                <a:gd name="T52" fmla="*/ 1 w 1689"/>
                <a:gd name="T53" fmla="*/ 1 h 2362"/>
                <a:gd name="T54" fmla="*/ 1 w 1689"/>
                <a:gd name="T55" fmla="*/ 1 h 2362"/>
                <a:gd name="T56" fmla="*/ 1 w 1689"/>
                <a:gd name="T57" fmla="*/ 1 h 2362"/>
                <a:gd name="T58" fmla="*/ 1 w 1689"/>
                <a:gd name="T59" fmla="*/ 1 h 2362"/>
                <a:gd name="T60" fmla="*/ 1 w 1689"/>
                <a:gd name="T61" fmla="*/ 1 h 2362"/>
                <a:gd name="T62" fmla="*/ 1 w 1689"/>
                <a:gd name="T63" fmla="*/ 1 h 2362"/>
                <a:gd name="T64" fmla="*/ 1 w 1689"/>
                <a:gd name="T65" fmla="*/ 1 h 2362"/>
                <a:gd name="T66" fmla="*/ 1 w 1689"/>
                <a:gd name="T67" fmla="*/ 1 h 2362"/>
                <a:gd name="T68" fmla="*/ 1 w 1689"/>
                <a:gd name="T69" fmla="*/ 1 h 2362"/>
                <a:gd name="T70" fmla="*/ 1 w 1689"/>
                <a:gd name="T71" fmla="*/ 1 h 2362"/>
                <a:gd name="T72" fmla="*/ 1 w 1689"/>
                <a:gd name="T73" fmla="*/ 1 h 2362"/>
                <a:gd name="T74" fmla="*/ 1 w 1689"/>
                <a:gd name="T75" fmla="*/ 1 h 2362"/>
                <a:gd name="T76" fmla="*/ 1 w 1689"/>
                <a:gd name="T77" fmla="*/ 1 h 2362"/>
                <a:gd name="T78" fmla="*/ 1 w 1689"/>
                <a:gd name="T79" fmla="*/ 1 h 2362"/>
                <a:gd name="T80" fmla="*/ 1 w 1689"/>
                <a:gd name="T81" fmla="*/ 1 h 2362"/>
                <a:gd name="T82" fmla="*/ 1 w 1689"/>
                <a:gd name="T83" fmla="*/ 1 h 2362"/>
                <a:gd name="T84" fmla="*/ 1 w 1689"/>
                <a:gd name="T85" fmla="*/ 1 h 2362"/>
                <a:gd name="T86" fmla="*/ 1 w 1689"/>
                <a:gd name="T87" fmla="*/ 1 h 2362"/>
                <a:gd name="T88" fmla="*/ 1 w 1689"/>
                <a:gd name="T89" fmla="*/ 1 h 2362"/>
                <a:gd name="T90" fmla="*/ 1 w 1689"/>
                <a:gd name="T91" fmla="*/ 1 h 2362"/>
                <a:gd name="T92" fmla="*/ 1 w 1689"/>
                <a:gd name="T93" fmla="*/ 1 h 2362"/>
                <a:gd name="T94" fmla="*/ 1 w 1689"/>
                <a:gd name="T95" fmla="*/ 1 h 2362"/>
                <a:gd name="T96" fmla="*/ 1 w 1689"/>
                <a:gd name="T97" fmla="*/ 1 h 236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89"/>
                <a:gd name="T148" fmla="*/ 0 h 2362"/>
                <a:gd name="T149" fmla="*/ 1689 w 1689"/>
                <a:gd name="T150" fmla="*/ 2362 h 236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89" h="2362">
                  <a:moveTo>
                    <a:pt x="1662" y="779"/>
                  </a:moveTo>
                  <a:lnTo>
                    <a:pt x="1637" y="779"/>
                  </a:lnTo>
                  <a:lnTo>
                    <a:pt x="1611" y="779"/>
                  </a:lnTo>
                  <a:lnTo>
                    <a:pt x="1534" y="700"/>
                  </a:lnTo>
                  <a:lnTo>
                    <a:pt x="1507" y="675"/>
                  </a:lnTo>
                  <a:lnTo>
                    <a:pt x="1482" y="700"/>
                  </a:lnTo>
                  <a:lnTo>
                    <a:pt x="1430" y="675"/>
                  </a:lnTo>
                  <a:lnTo>
                    <a:pt x="1350" y="675"/>
                  </a:lnTo>
                  <a:lnTo>
                    <a:pt x="1378" y="648"/>
                  </a:lnTo>
                  <a:lnTo>
                    <a:pt x="1350" y="648"/>
                  </a:lnTo>
                  <a:lnTo>
                    <a:pt x="1350" y="623"/>
                  </a:lnTo>
                  <a:lnTo>
                    <a:pt x="1327" y="594"/>
                  </a:lnTo>
                  <a:lnTo>
                    <a:pt x="1246" y="594"/>
                  </a:lnTo>
                  <a:lnTo>
                    <a:pt x="1194" y="623"/>
                  </a:lnTo>
                  <a:lnTo>
                    <a:pt x="1171" y="594"/>
                  </a:lnTo>
                  <a:lnTo>
                    <a:pt x="1194" y="594"/>
                  </a:lnTo>
                  <a:lnTo>
                    <a:pt x="1223" y="571"/>
                  </a:lnTo>
                  <a:lnTo>
                    <a:pt x="1194" y="571"/>
                  </a:lnTo>
                  <a:lnTo>
                    <a:pt x="1143" y="594"/>
                  </a:lnTo>
                  <a:lnTo>
                    <a:pt x="1091" y="594"/>
                  </a:lnTo>
                  <a:lnTo>
                    <a:pt x="1143" y="543"/>
                  </a:lnTo>
                  <a:lnTo>
                    <a:pt x="1171" y="571"/>
                  </a:lnTo>
                  <a:lnTo>
                    <a:pt x="1171" y="543"/>
                  </a:lnTo>
                  <a:lnTo>
                    <a:pt x="1143" y="543"/>
                  </a:lnTo>
                  <a:lnTo>
                    <a:pt x="1194" y="491"/>
                  </a:lnTo>
                  <a:lnTo>
                    <a:pt x="1171" y="468"/>
                  </a:lnTo>
                  <a:lnTo>
                    <a:pt x="1143" y="416"/>
                  </a:lnTo>
                  <a:lnTo>
                    <a:pt x="1120" y="387"/>
                  </a:lnTo>
                  <a:lnTo>
                    <a:pt x="1091" y="364"/>
                  </a:lnTo>
                  <a:lnTo>
                    <a:pt x="1066" y="364"/>
                  </a:lnTo>
                  <a:lnTo>
                    <a:pt x="1039" y="335"/>
                  </a:lnTo>
                  <a:lnTo>
                    <a:pt x="987" y="312"/>
                  </a:lnTo>
                  <a:lnTo>
                    <a:pt x="962" y="312"/>
                  </a:lnTo>
                  <a:lnTo>
                    <a:pt x="911" y="312"/>
                  </a:lnTo>
                  <a:lnTo>
                    <a:pt x="859" y="232"/>
                  </a:lnTo>
                  <a:lnTo>
                    <a:pt x="778" y="180"/>
                  </a:lnTo>
                  <a:lnTo>
                    <a:pt x="778" y="155"/>
                  </a:lnTo>
                  <a:lnTo>
                    <a:pt x="726" y="103"/>
                  </a:lnTo>
                  <a:lnTo>
                    <a:pt x="519" y="76"/>
                  </a:lnTo>
                  <a:lnTo>
                    <a:pt x="496" y="51"/>
                  </a:lnTo>
                  <a:lnTo>
                    <a:pt x="439" y="25"/>
                  </a:lnTo>
                  <a:lnTo>
                    <a:pt x="416" y="51"/>
                  </a:lnTo>
                  <a:lnTo>
                    <a:pt x="391" y="76"/>
                  </a:lnTo>
                  <a:lnTo>
                    <a:pt x="416" y="103"/>
                  </a:lnTo>
                  <a:lnTo>
                    <a:pt x="391" y="128"/>
                  </a:lnTo>
                  <a:lnTo>
                    <a:pt x="391" y="103"/>
                  </a:lnTo>
                  <a:lnTo>
                    <a:pt x="364" y="51"/>
                  </a:lnTo>
                  <a:lnTo>
                    <a:pt x="391" y="0"/>
                  </a:lnTo>
                  <a:lnTo>
                    <a:pt x="364" y="0"/>
                  </a:lnTo>
                  <a:lnTo>
                    <a:pt x="236" y="51"/>
                  </a:lnTo>
                  <a:lnTo>
                    <a:pt x="236" y="76"/>
                  </a:lnTo>
                  <a:lnTo>
                    <a:pt x="209" y="128"/>
                  </a:lnTo>
                  <a:lnTo>
                    <a:pt x="180" y="128"/>
                  </a:lnTo>
                  <a:lnTo>
                    <a:pt x="155" y="180"/>
                  </a:lnTo>
                  <a:lnTo>
                    <a:pt x="180" y="259"/>
                  </a:lnTo>
                  <a:lnTo>
                    <a:pt x="155" y="259"/>
                  </a:lnTo>
                  <a:lnTo>
                    <a:pt x="155" y="312"/>
                  </a:lnTo>
                  <a:lnTo>
                    <a:pt x="76" y="364"/>
                  </a:lnTo>
                  <a:lnTo>
                    <a:pt x="51" y="387"/>
                  </a:lnTo>
                  <a:lnTo>
                    <a:pt x="25" y="468"/>
                  </a:lnTo>
                  <a:lnTo>
                    <a:pt x="25" y="520"/>
                  </a:lnTo>
                  <a:lnTo>
                    <a:pt x="51" y="491"/>
                  </a:lnTo>
                  <a:lnTo>
                    <a:pt x="51" y="543"/>
                  </a:lnTo>
                  <a:lnTo>
                    <a:pt x="0" y="571"/>
                  </a:lnTo>
                  <a:lnTo>
                    <a:pt x="0" y="648"/>
                  </a:lnTo>
                  <a:lnTo>
                    <a:pt x="51" y="675"/>
                  </a:lnTo>
                  <a:lnTo>
                    <a:pt x="51" y="727"/>
                  </a:lnTo>
                  <a:lnTo>
                    <a:pt x="76" y="727"/>
                  </a:lnTo>
                  <a:lnTo>
                    <a:pt x="76" y="804"/>
                  </a:lnTo>
                  <a:lnTo>
                    <a:pt x="155" y="882"/>
                  </a:lnTo>
                  <a:lnTo>
                    <a:pt x="155" y="936"/>
                  </a:lnTo>
                  <a:lnTo>
                    <a:pt x="209" y="1011"/>
                  </a:lnTo>
                  <a:lnTo>
                    <a:pt x="312" y="1063"/>
                  </a:lnTo>
                  <a:lnTo>
                    <a:pt x="335" y="1114"/>
                  </a:lnTo>
                  <a:lnTo>
                    <a:pt x="364" y="1091"/>
                  </a:lnTo>
                  <a:lnTo>
                    <a:pt x="391" y="1091"/>
                  </a:lnTo>
                  <a:lnTo>
                    <a:pt x="335" y="1114"/>
                  </a:lnTo>
                  <a:lnTo>
                    <a:pt x="364" y="1143"/>
                  </a:lnTo>
                  <a:lnTo>
                    <a:pt x="335" y="1375"/>
                  </a:lnTo>
                  <a:lnTo>
                    <a:pt x="364" y="1402"/>
                  </a:lnTo>
                  <a:lnTo>
                    <a:pt x="312" y="1427"/>
                  </a:lnTo>
                  <a:lnTo>
                    <a:pt x="283" y="1531"/>
                  </a:lnTo>
                  <a:lnTo>
                    <a:pt x="312" y="1583"/>
                  </a:lnTo>
                  <a:lnTo>
                    <a:pt x="283" y="1738"/>
                  </a:lnTo>
                  <a:lnTo>
                    <a:pt x="236" y="1790"/>
                  </a:lnTo>
                  <a:lnTo>
                    <a:pt x="260" y="1842"/>
                  </a:lnTo>
                  <a:lnTo>
                    <a:pt x="260" y="1922"/>
                  </a:lnTo>
                  <a:lnTo>
                    <a:pt x="283" y="1947"/>
                  </a:lnTo>
                  <a:lnTo>
                    <a:pt x="283" y="1974"/>
                  </a:lnTo>
                  <a:lnTo>
                    <a:pt x="260" y="1999"/>
                  </a:lnTo>
                  <a:lnTo>
                    <a:pt x="283" y="2051"/>
                  </a:lnTo>
                  <a:lnTo>
                    <a:pt x="260" y="2078"/>
                  </a:lnTo>
                  <a:lnTo>
                    <a:pt x="209" y="2103"/>
                  </a:lnTo>
                  <a:lnTo>
                    <a:pt x="236" y="2129"/>
                  </a:lnTo>
                  <a:lnTo>
                    <a:pt x="236" y="2154"/>
                  </a:lnTo>
                  <a:lnTo>
                    <a:pt x="260" y="2154"/>
                  </a:lnTo>
                  <a:lnTo>
                    <a:pt x="236" y="2183"/>
                  </a:lnTo>
                  <a:lnTo>
                    <a:pt x="236" y="2235"/>
                  </a:lnTo>
                  <a:lnTo>
                    <a:pt x="236" y="2287"/>
                  </a:lnTo>
                  <a:lnTo>
                    <a:pt x="260" y="2310"/>
                  </a:lnTo>
                  <a:lnTo>
                    <a:pt x="260" y="2339"/>
                  </a:lnTo>
                  <a:lnTo>
                    <a:pt x="283" y="2339"/>
                  </a:lnTo>
                  <a:lnTo>
                    <a:pt x="312" y="2339"/>
                  </a:lnTo>
                  <a:lnTo>
                    <a:pt x="283" y="2362"/>
                  </a:lnTo>
                  <a:lnTo>
                    <a:pt x="312" y="2362"/>
                  </a:lnTo>
                  <a:lnTo>
                    <a:pt x="335" y="2339"/>
                  </a:lnTo>
                  <a:lnTo>
                    <a:pt x="364" y="2339"/>
                  </a:lnTo>
                  <a:lnTo>
                    <a:pt x="364" y="2310"/>
                  </a:lnTo>
                  <a:lnTo>
                    <a:pt x="364" y="2287"/>
                  </a:lnTo>
                  <a:lnTo>
                    <a:pt x="439" y="2206"/>
                  </a:lnTo>
                  <a:lnTo>
                    <a:pt x="439" y="2154"/>
                  </a:lnTo>
                  <a:lnTo>
                    <a:pt x="416" y="2154"/>
                  </a:lnTo>
                  <a:lnTo>
                    <a:pt x="416" y="2103"/>
                  </a:lnTo>
                  <a:lnTo>
                    <a:pt x="468" y="2103"/>
                  </a:lnTo>
                  <a:lnTo>
                    <a:pt x="496" y="2026"/>
                  </a:lnTo>
                  <a:lnTo>
                    <a:pt x="519" y="2026"/>
                  </a:lnTo>
                  <a:lnTo>
                    <a:pt x="519" y="1999"/>
                  </a:lnTo>
                  <a:lnTo>
                    <a:pt x="496" y="1999"/>
                  </a:lnTo>
                  <a:lnTo>
                    <a:pt x="519" y="1974"/>
                  </a:lnTo>
                  <a:lnTo>
                    <a:pt x="571" y="1947"/>
                  </a:lnTo>
                  <a:lnTo>
                    <a:pt x="600" y="1922"/>
                  </a:lnTo>
                  <a:lnTo>
                    <a:pt x="571" y="1895"/>
                  </a:lnTo>
                  <a:lnTo>
                    <a:pt x="675" y="1895"/>
                  </a:lnTo>
                  <a:lnTo>
                    <a:pt x="726" y="1870"/>
                  </a:lnTo>
                  <a:lnTo>
                    <a:pt x="755" y="1790"/>
                  </a:lnTo>
                  <a:lnTo>
                    <a:pt x="703" y="1715"/>
                  </a:lnTo>
                  <a:lnTo>
                    <a:pt x="755" y="1738"/>
                  </a:lnTo>
                  <a:lnTo>
                    <a:pt x="832" y="1767"/>
                  </a:lnTo>
                  <a:lnTo>
                    <a:pt x="884" y="1715"/>
                  </a:lnTo>
                  <a:lnTo>
                    <a:pt x="947" y="1631"/>
                  </a:lnTo>
                  <a:lnTo>
                    <a:pt x="936" y="1663"/>
                  </a:lnTo>
                  <a:lnTo>
                    <a:pt x="962" y="1663"/>
                  </a:lnTo>
                  <a:lnTo>
                    <a:pt x="1066" y="1560"/>
                  </a:lnTo>
                  <a:lnTo>
                    <a:pt x="1091" y="1454"/>
                  </a:lnTo>
                  <a:lnTo>
                    <a:pt x="1194" y="1402"/>
                  </a:lnTo>
                  <a:lnTo>
                    <a:pt x="1223" y="1402"/>
                  </a:lnTo>
                  <a:lnTo>
                    <a:pt x="1275" y="1375"/>
                  </a:lnTo>
                  <a:lnTo>
                    <a:pt x="1327" y="1375"/>
                  </a:lnTo>
                  <a:lnTo>
                    <a:pt x="1350" y="1375"/>
                  </a:lnTo>
                  <a:lnTo>
                    <a:pt x="1455" y="1218"/>
                  </a:lnTo>
                  <a:lnTo>
                    <a:pt x="1482" y="1166"/>
                  </a:lnTo>
                  <a:lnTo>
                    <a:pt x="1507" y="1114"/>
                  </a:lnTo>
                  <a:lnTo>
                    <a:pt x="1507" y="1040"/>
                  </a:lnTo>
                  <a:lnTo>
                    <a:pt x="1534" y="1040"/>
                  </a:lnTo>
                  <a:lnTo>
                    <a:pt x="1637" y="936"/>
                  </a:lnTo>
                  <a:lnTo>
                    <a:pt x="1662" y="936"/>
                  </a:lnTo>
                  <a:lnTo>
                    <a:pt x="1689" y="882"/>
                  </a:lnTo>
                  <a:lnTo>
                    <a:pt x="1689" y="804"/>
                  </a:lnTo>
                  <a:lnTo>
                    <a:pt x="1662" y="779"/>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7" name="Freeform 28"/>
            <p:cNvSpPr>
              <a:spLocks/>
            </p:cNvSpPr>
            <p:nvPr/>
          </p:nvSpPr>
          <p:spPr bwMode="gray">
            <a:xfrm>
              <a:off x="1274" y="2615"/>
              <a:ext cx="26" cy="26"/>
            </a:xfrm>
            <a:custGeom>
              <a:avLst/>
              <a:gdLst>
                <a:gd name="T0" fmla="*/ 1 w 52"/>
                <a:gd name="T1" fmla="*/ 1 h 52"/>
                <a:gd name="T2" fmla="*/ 0 w 52"/>
                <a:gd name="T3" fmla="*/ 1 h 52"/>
                <a:gd name="T4" fmla="*/ 1 w 52"/>
                <a:gd name="T5" fmla="*/ 0 h 52"/>
                <a:gd name="T6" fmla="*/ 1 w 52"/>
                <a:gd name="T7" fmla="*/ 1 h 52"/>
                <a:gd name="T8" fmla="*/ 1 w 52"/>
                <a:gd name="T9" fmla="*/ 1 h 52"/>
                <a:gd name="T10" fmla="*/ 0 60000 65536"/>
                <a:gd name="T11" fmla="*/ 0 60000 65536"/>
                <a:gd name="T12" fmla="*/ 0 60000 65536"/>
                <a:gd name="T13" fmla="*/ 0 60000 65536"/>
                <a:gd name="T14" fmla="*/ 0 60000 65536"/>
                <a:gd name="T15" fmla="*/ 0 w 52"/>
                <a:gd name="T16" fmla="*/ 0 h 52"/>
                <a:gd name="T17" fmla="*/ 52 w 52"/>
                <a:gd name="T18" fmla="*/ 52 h 52"/>
              </a:gdLst>
              <a:ahLst/>
              <a:cxnLst>
                <a:cxn ang="T10">
                  <a:pos x="T0" y="T1"/>
                </a:cxn>
                <a:cxn ang="T11">
                  <a:pos x="T2" y="T3"/>
                </a:cxn>
                <a:cxn ang="T12">
                  <a:pos x="T4" y="T5"/>
                </a:cxn>
                <a:cxn ang="T13">
                  <a:pos x="T6" y="T7"/>
                </a:cxn>
                <a:cxn ang="T14">
                  <a:pos x="T8" y="T9"/>
                </a:cxn>
              </a:cxnLst>
              <a:rect l="T15" t="T16" r="T17" b="T18"/>
              <a:pathLst>
                <a:path w="52" h="52">
                  <a:moveTo>
                    <a:pt x="23" y="25"/>
                  </a:moveTo>
                  <a:lnTo>
                    <a:pt x="0" y="52"/>
                  </a:lnTo>
                  <a:lnTo>
                    <a:pt x="52" y="0"/>
                  </a:lnTo>
                  <a:lnTo>
                    <a:pt x="31" y="37"/>
                  </a:lnTo>
                  <a:lnTo>
                    <a:pt x="23" y="25"/>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8" name="Freeform 29"/>
            <p:cNvSpPr>
              <a:spLocks/>
            </p:cNvSpPr>
            <p:nvPr/>
          </p:nvSpPr>
          <p:spPr bwMode="gray">
            <a:xfrm>
              <a:off x="2060" y="1227"/>
              <a:ext cx="142" cy="90"/>
            </a:xfrm>
            <a:custGeom>
              <a:avLst/>
              <a:gdLst>
                <a:gd name="T0" fmla="*/ 52 w 142"/>
                <a:gd name="T1" fmla="*/ 12 h 90"/>
                <a:gd name="T2" fmla="*/ 52 w 142"/>
                <a:gd name="T3" fmla="*/ 26 h 90"/>
                <a:gd name="T4" fmla="*/ 38 w 142"/>
                <a:gd name="T5" fmla="*/ 26 h 90"/>
                <a:gd name="T6" fmla="*/ 38 w 142"/>
                <a:gd name="T7" fmla="*/ 12 h 90"/>
                <a:gd name="T8" fmla="*/ 26 w 142"/>
                <a:gd name="T9" fmla="*/ 0 h 90"/>
                <a:gd name="T10" fmla="*/ 12 w 142"/>
                <a:gd name="T11" fmla="*/ 0 h 90"/>
                <a:gd name="T12" fmla="*/ 12 w 142"/>
                <a:gd name="T13" fmla="*/ 12 h 90"/>
                <a:gd name="T14" fmla="*/ 26 w 142"/>
                <a:gd name="T15" fmla="*/ 12 h 90"/>
                <a:gd name="T16" fmla="*/ 12 w 142"/>
                <a:gd name="T17" fmla="*/ 12 h 90"/>
                <a:gd name="T18" fmla="*/ 0 w 142"/>
                <a:gd name="T19" fmla="*/ 12 h 90"/>
                <a:gd name="T20" fmla="*/ 0 w 142"/>
                <a:gd name="T21" fmla="*/ 26 h 90"/>
                <a:gd name="T22" fmla="*/ 12 w 142"/>
                <a:gd name="T23" fmla="*/ 26 h 90"/>
                <a:gd name="T24" fmla="*/ 26 w 142"/>
                <a:gd name="T25" fmla="*/ 38 h 90"/>
                <a:gd name="T26" fmla="*/ 38 w 142"/>
                <a:gd name="T27" fmla="*/ 38 h 90"/>
                <a:gd name="T28" fmla="*/ 38 w 142"/>
                <a:gd name="T29" fmla="*/ 52 h 90"/>
                <a:gd name="T30" fmla="*/ 26 w 142"/>
                <a:gd name="T31" fmla="*/ 52 h 90"/>
                <a:gd name="T32" fmla="*/ 12 w 142"/>
                <a:gd name="T33" fmla="*/ 52 h 90"/>
                <a:gd name="T34" fmla="*/ 26 w 142"/>
                <a:gd name="T35" fmla="*/ 64 h 90"/>
                <a:gd name="T36" fmla="*/ 38 w 142"/>
                <a:gd name="T37" fmla="*/ 64 h 90"/>
                <a:gd name="T38" fmla="*/ 26 w 142"/>
                <a:gd name="T39" fmla="*/ 64 h 90"/>
                <a:gd name="T40" fmla="*/ 26 w 142"/>
                <a:gd name="T41" fmla="*/ 78 h 90"/>
                <a:gd name="T42" fmla="*/ 38 w 142"/>
                <a:gd name="T43" fmla="*/ 90 h 90"/>
                <a:gd name="T44" fmla="*/ 52 w 142"/>
                <a:gd name="T45" fmla="*/ 90 h 90"/>
                <a:gd name="T46" fmla="*/ 64 w 142"/>
                <a:gd name="T47" fmla="*/ 90 h 90"/>
                <a:gd name="T48" fmla="*/ 78 w 142"/>
                <a:gd name="T49" fmla="*/ 78 h 90"/>
                <a:gd name="T50" fmla="*/ 104 w 142"/>
                <a:gd name="T51" fmla="*/ 90 h 90"/>
                <a:gd name="T52" fmla="*/ 116 w 142"/>
                <a:gd name="T53" fmla="*/ 78 h 90"/>
                <a:gd name="T54" fmla="*/ 116 w 142"/>
                <a:gd name="T55" fmla="*/ 64 h 90"/>
                <a:gd name="T56" fmla="*/ 130 w 142"/>
                <a:gd name="T57" fmla="*/ 64 h 90"/>
                <a:gd name="T58" fmla="*/ 142 w 142"/>
                <a:gd name="T59" fmla="*/ 52 h 90"/>
                <a:gd name="T60" fmla="*/ 142 w 142"/>
                <a:gd name="T61" fmla="*/ 38 h 90"/>
                <a:gd name="T62" fmla="*/ 142 w 142"/>
                <a:gd name="T63" fmla="*/ 26 h 90"/>
                <a:gd name="T64" fmla="*/ 130 w 142"/>
                <a:gd name="T65" fmla="*/ 26 h 90"/>
                <a:gd name="T66" fmla="*/ 130 w 142"/>
                <a:gd name="T67" fmla="*/ 12 h 90"/>
                <a:gd name="T68" fmla="*/ 116 w 142"/>
                <a:gd name="T69" fmla="*/ 12 h 90"/>
                <a:gd name="T70" fmla="*/ 104 w 142"/>
                <a:gd name="T71" fmla="*/ 12 h 90"/>
                <a:gd name="T72" fmla="*/ 90 w 142"/>
                <a:gd name="T73" fmla="*/ 12 h 90"/>
                <a:gd name="T74" fmla="*/ 78 w 142"/>
                <a:gd name="T75" fmla="*/ 26 h 90"/>
                <a:gd name="T76" fmla="*/ 78 w 142"/>
                <a:gd name="T77" fmla="*/ 12 h 90"/>
                <a:gd name="T78" fmla="*/ 64 w 142"/>
                <a:gd name="T79" fmla="*/ 12 h 90"/>
                <a:gd name="T80" fmla="*/ 52 w 142"/>
                <a:gd name="T81" fmla="*/ 12 h 90"/>
                <a:gd name="T82" fmla="*/ 52 w 142"/>
                <a:gd name="T83" fmla="*/ 12 h 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2"/>
                <a:gd name="T127" fmla="*/ 0 h 90"/>
                <a:gd name="T128" fmla="*/ 142 w 142"/>
                <a:gd name="T129" fmla="*/ 90 h 9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2" h="90">
                  <a:moveTo>
                    <a:pt x="52" y="12"/>
                  </a:moveTo>
                  <a:lnTo>
                    <a:pt x="52" y="26"/>
                  </a:lnTo>
                  <a:lnTo>
                    <a:pt x="38" y="26"/>
                  </a:lnTo>
                  <a:lnTo>
                    <a:pt x="38" y="12"/>
                  </a:lnTo>
                  <a:lnTo>
                    <a:pt x="26" y="0"/>
                  </a:lnTo>
                  <a:lnTo>
                    <a:pt x="12" y="0"/>
                  </a:lnTo>
                  <a:lnTo>
                    <a:pt x="12" y="12"/>
                  </a:lnTo>
                  <a:lnTo>
                    <a:pt x="26" y="12"/>
                  </a:lnTo>
                  <a:lnTo>
                    <a:pt x="12" y="12"/>
                  </a:lnTo>
                  <a:lnTo>
                    <a:pt x="0" y="12"/>
                  </a:lnTo>
                  <a:lnTo>
                    <a:pt x="0" y="26"/>
                  </a:lnTo>
                  <a:lnTo>
                    <a:pt x="12" y="26"/>
                  </a:lnTo>
                  <a:lnTo>
                    <a:pt x="26" y="38"/>
                  </a:lnTo>
                  <a:lnTo>
                    <a:pt x="38" y="38"/>
                  </a:lnTo>
                  <a:lnTo>
                    <a:pt x="38" y="52"/>
                  </a:lnTo>
                  <a:lnTo>
                    <a:pt x="26" y="52"/>
                  </a:lnTo>
                  <a:lnTo>
                    <a:pt x="12" y="52"/>
                  </a:lnTo>
                  <a:lnTo>
                    <a:pt x="26" y="64"/>
                  </a:lnTo>
                  <a:lnTo>
                    <a:pt x="38" y="64"/>
                  </a:lnTo>
                  <a:lnTo>
                    <a:pt x="26" y="64"/>
                  </a:lnTo>
                  <a:lnTo>
                    <a:pt x="26" y="78"/>
                  </a:lnTo>
                  <a:lnTo>
                    <a:pt x="38" y="90"/>
                  </a:lnTo>
                  <a:lnTo>
                    <a:pt x="52" y="90"/>
                  </a:lnTo>
                  <a:lnTo>
                    <a:pt x="64" y="90"/>
                  </a:lnTo>
                  <a:lnTo>
                    <a:pt x="78" y="78"/>
                  </a:lnTo>
                  <a:lnTo>
                    <a:pt x="104" y="90"/>
                  </a:lnTo>
                  <a:lnTo>
                    <a:pt x="116" y="78"/>
                  </a:lnTo>
                  <a:lnTo>
                    <a:pt x="116" y="64"/>
                  </a:lnTo>
                  <a:lnTo>
                    <a:pt x="130" y="64"/>
                  </a:lnTo>
                  <a:lnTo>
                    <a:pt x="142" y="52"/>
                  </a:lnTo>
                  <a:lnTo>
                    <a:pt x="142" y="38"/>
                  </a:lnTo>
                  <a:lnTo>
                    <a:pt x="142" y="26"/>
                  </a:lnTo>
                  <a:lnTo>
                    <a:pt x="130" y="26"/>
                  </a:lnTo>
                  <a:lnTo>
                    <a:pt x="130" y="12"/>
                  </a:lnTo>
                  <a:lnTo>
                    <a:pt x="116" y="12"/>
                  </a:lnTo>
                  <a:lnTo>
                    <a:pt x="104" y="12"/>
                  </a:lnTo>
                  <a:lnTo>
                    <a:pt x="90" y="12"/>
                  </a:lnTo>
                  <a:lnTo>
                    <a:pt x="78" y="26"/>
                  </a:lnTo>
                  <a:lnTo>
                    <a:pt x="78" y="12"/>
                  </a:lnTo>
                  <a:lnTo>
                    <a:pt x="64" y="12"/>
                  </a:lnTo>
                  <a:lnTo>
                    <a:pt x="52" y="12"/>
                  </a:lnTo>
                  <a:close/>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9" name="Freeform 30"/>
            <p:cNvSpPr>
              <a:spLocks/>
            </p:cNvSpPr>
            <p:nvPr/>
          </p:nvSpPr>
          <p:spPr bwMode="gray">
            <a:xfrm>
              <a:off x="1708" y="615"/>
              <a:ext cx="442" cy="702"/>
            </a:xfrm>
            <a:custGeom>
              <a:avLst/>
              <a:gdLst>
                <a:gd name="T0" fmla="*/ 156 w 442"/>
                <a:gd name="T1" fmla="*/ 66 h 702"/>
                <a:gd name="T2" fmla="*/ 118 w 442"/>
                <a:gd name="T3" fmla="*/ 92 h 702"/>
                <a:gd name="T4" fmla="*/ 92 w 442"/>
                <a:gd name="T5" fmla="*/ 118 h 702"/>
                <a:gd name="T6" fmla="*/ 66 w 442"/>
                <a:gd name="T7" fmla="*/ 144 h 702"/>
                <a:gd name="T8" fmla="*/ 66 w 442"/>
                <a:gd name="T9" fmla="*/ 196 h 702"/>
                <a:gd name="T10" fmla="*/ 0 w 442"/>
                <a:gd name="T11" fmla="*/ 234 h 702"/>
                <a:gd name="T12" fmla="*/ 40 w 442"/>
                <a:gd name="T13" fmla="*/ 274 h 702"/>
                <a:gd name="T14" fmla="*/ 14 w 442"/>
                <a:gd name="T15" fmla="*/ 300 h 702"/>
                <a:gd name="T16" fmla="*/ 66 w 442"/>
                <a:gd name="T17" fmla="*/ 312 h 702"/>
                <a:gd name="T18" fmla="*/ 104 w 442"/>
                <a:gd name="T19" fmla="*/ 326 h 702"/>
                <a:gd name="T20" fmla="*/ 130 w 442"/>
                <a:gd name="T21" fmla="*/ 378 h 702"/>
                <a:gd name="T22" fmla="*/ 144 w 442"/>
                <a:gd name="T23" fmla="*/ 416 h 702"/>
                <a:gd name="T24" fmla="*/ 156 w 442"/>
                <a:gd name="T25" fmla="*/ 456 h 702"/>
                <a:gd name="T26" fmla="*/ 130 w 442"/>
                <a:gd name="T27" fmla="*/ 482 h 702"/>
                <a:gd name="T28" fmla="*/ 130 w 442"/>
                <a:gd name="T29" fmla="*/ 520 h 702"/>
                <a:gd name="T30" fmla="*/ 130 w 442"/>
                <a:gd name="T31" fmla="*/ 546 h 702"/>
                <a:gd name="T32" fmla="*/ 130 w 442"/>
                <a:gd name="T33" fmla="*/ 586 h 702"/>
                <a:gd name="T34" fmla="*/ 144 w 442"/>
                <a:gd name="T35" fmla="*/ 638 h 702"/>
                <a:gd name="T36" fmla="*/ 144 w 442"/>
                <a:gd name="T37" fmla="*/ 676 h 702"/>
                <a:gd name="T38" fmla="*/ 182 w 442"/>
                <a:gd name="T39" fmla="*/ 690 h 702"/>
                <a:gd name="T40" fmla="*/ 196 w 442"/>
                <a:gd name="T41" fmla="*/ 702 h 702"/>
                <a:gd name="T42" fmla="*/ 234 w 442"/>
                <a:gd name="T43" fmla="*/ 664 h 702"/>
                <a:gd name="T44" fmla="*/ 248 w 442"/>
                <a:gd name="T45" fmla="*/ 598 h 702"/>
                <a:gd name="T46" fmla="*/ 274 w 442"/>
                <a:gd name="T47" fmla="*/ 546 h 702"/>
                <a:gd name="T48" fmla="*/ 326 w 442"/>
                <a:gd name="T49" fmla="*/ 520 h 702"/>
                <a:gd name="T50" fmla="*/ 338 w 442"/>
                <a:gd name="T51" fmla="*/ 482 h 702"/>
                <a:gd name="T52" fmla="*/ 390 w 442"/>
                <a:gd name="T53" fmla="*/ 442 h 702"/>
                <a:gd name="T54" fmla="*/ 430 w 442"/>
                <a:gd name="T55" fmla="*/ 416 h 702"/>
                <a:gd name="T56" fmla="*/ 390 w 442"/>
                <a:gd name="T57" fmla="*/ 404 h 702"/>
                <a:gd name="T58" fmla="*/ 390 w 442"/>
                <a:gd name="T59" fmla="*/ 378 h 702"/>
                <a:gd name="T60" fmla="*/ 416 w 442"/>
                <a:gd name="T61" fmla="*/ 378 h 702"/>
                <a:gd name="T62" fmla="*/ 442 w 442"/>
                <a:gd name="T63" fmla="*/ 378 h 702"/>
                <a:gd name="T64" fmla="*/ 404 w 442"/>
                <a:gd name="T65" fmla="*/ 352 h 702"/>
                <a:gd name="T66" fmla="*/ 390 w 442"/>
                <a:gd name="T67" fmla="*/ 326 h 702"/>
                <a:gd name="T68" fmla="*/ 404 w 442"/>
                <a:gd name="T69" fmla="*/ 300 h 702"/>
                <a:gd name="T70" fmla="*/ 416 w 442"/>
                <a:gd name="T71" fmla="*/ 274 h 702"/>
                <a:gd name="T72" fmla="*/ 404 w 442"/>
                <a:gd name="T73" fmla="*/ 222 h 702"/>
                <a:gd name="T74" fmla="*/ 390 w 442"/>
                <a:gd name="T75" fmla="*/ 182 h 702"/>
                <a:gd name="T76" fmla="*/ 378 w 442"/>
                <a:gd name="T77" fmla="*/ 170 h 702"/>
                <a:gd name="T78" fmla="*/ 404 w 442"/>
                <a:gd name="T79" fmla="*/ 130 h 702"/>
                <a:gd name="T80" fmla="*/ 404 w 442"/>
                <a:gd name="T81" fmla="*/ 118 h 702"/>
                <a:gd name="T82" fmla="*/ 390 w 442"/>
                <a:gd name="T83" fmla="*/ 92 h 702"/>
                <a:gd name="T84" fmla="*/ 338 w 442"/>
                <a:gd name="T85" fmla="*/ 118 h 702"/>
                <a:gd name="T86" fmla="*/ 326 w 442"/>
                <a:gd name="T87" fmla="*/ 104 h 702"/>
                <a:gd name="T88" fmla="*/ 352 w 442"/>
                <a:gd name="T89" fmla="*/ 92 h 702"/>
                <a:gd name="T90" fmla="*/ 326 w 442"/>
                <a:gd name="T91" fmla="*/ 92 h 702"/>
                <a:gd name="T92" fmla="*/ 312 w 442"/>
                <a:gd name="T93" fmla="*/ 78 h 702"/>
                <a:gd name="T94" fmla="*/ 300 w 442"/>
                <a:gd name="T95" fmla="*/ 66 h 702"/>
                <a:gd name="T96" fmla="*/ 352 w 442"/>
                <a:gd name="T97" fmla="*/ 52 h 702"/>
                <a:gd name="T98" fmla="*/ 378 w 442"/>
                <a:gd name="T99" fmla="*/ 26 h 702"/>
                <a:gd name="T100" fmla="*/ 326 w 442"/>
                <a:gd name="T101" fmla="*/ 0 h 702"/>
                <a:gd name="T102" fmla="*/ 274 w 442"/>
                <a:gd name="T103" fmla="*/ 0 h 702"/>
                <a:gd name="T104" fmla="*/ 260 w 442"/>
                <a:gd name="T105" fmla="*/ 26 h 702"/>
                <a:gd name="T106" fmla="*/ 222 w 442"/>
                <a:gd name="T107" fmla="*/ 26 h 702"/>
                <a:gd name="T108" fmla="*/ 208 w 442"/>
                <a:gd name="T109" fmla="*/ 52 h 702"/>
                <a:gd name="T110" fmla="*/ 196 w 442"/>
                <a:gd name="T111" fmla="*/ 52 h 702"/>
                <a:gd name="T112" fmla="*/ 196 w 442"/>
                <a:gd name="T113" fmla="*/ 78 h 7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42"/>
                <a:gd name="T172" fmla="*/ 0 h 702"/>
                <a:gd name="T173" fmla="*/ 442 w 442"/>
                <a:gd name="T174" fmla="*/ 702 h 70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42" h="702">
                  <a:moveTo>
                    <a:pt x="196" y="78"/>
                  </a:moveTo>
                  <a:lnTo>
                    <a:pt x="156" y="66"/>
                  </a:lnTo>
                  <a:lnTo>
                    <a:pt x="130" y="78"/>
                  </a:lnTo>
                  <a:lnTo>
                    <a:pt x="118" y="92"/>
                  </a:lnTo>
                  <a:lnTo>
                    <a:pt x="104" y="104"/>
                  </a:lnTo>
                  <a:lnTo>
                    <a:pt x="92" y="118"/>
                  </a:lnTo>
                  <a:lnTo>
                    <a:pt x="92" y="144"/>
                  </a:lnTo>
                  <a:lnTo>
                    <a:pt x="66" y="144"/>
                  </a:lnTo>
                  <a:lnTo>
                    <a:pt x="52" y="170"/>
                  </a:lnTo>
                  <a:lnTo>
                    <a:pt x="66" y="196"/>
                  </a:lnTo>
                  <a:lnTo>
                    <a:pt x="40" y="222"/>
                  </a:lnTo>
                  <a:lnTo>
                    <a:pt x="0" y="234"/>
                  </a:lnTo>
                  <a:lnTo>
                    <a:pt x="0" y="248"/>
                  </a:lnTo>
                  <a:lnTo>
                    <a:pt x="40" y="274"/>
                  </a:lnTo>
                  <a:lnTo>
                    <a:pt x="14" y="286"/>
                  </a:lnTo>
                  <a:lnTo>
                    <a:pt x="14" y="300"/>
                  </a:lnTo>
                  <a:lnTo>
                    <a:pt x="26" y="326"/>
                  </a:lnTo>
                  <a:lnTo>
                    <a:pt x="66" y="312"/>
                  </a:lnTo>
                  <a:lnTo>
                    <a:pt x="78" y="312"/>
                  </a:lnTo>
                  <a:lnTo>
                    <a:pt x="104" y="326"/>
                  </a:lnTo>
                  <a:lnTo>
                    <a:pt x="104" y="338"/>
                  </a:lnTo>
                  <a:lnTo>
                    <a:pt x="130" y="378"/>
                  </a:lnTo>
                  <a:lnTo>
                    <a:pt x="144" y="390"/>
                  </a:lnTo>
                  <a:lnTo>
                    <a:pt x="144" y="416"/>
                  </a:lnTo>
                  <a:lnTo>
                    <a:pt x="144" y="442"/>
                  </a:lnTo>
                  <a:lnTo>
                    <a:pt x="156" y="456"/>
                  </a:lnTo>
                  <a:lnTo>
                    <a:pt x="156" y="468"/>
                  </a:lnTo>
                  <a:lnTo>
                    <a:pt x="130" y="482"/>
                  </a:lnTo>
                  <a:lnTo>
                    <a:pt x="130" y="494"/>
                  </a:lnTo>
                  <a:lnTo>
                    <a:pt x="130" y="520"/>
                  </a:lnTo>
                  <a:lnTo>
                    <a:pt x="118" y="534"/>
                  </a:lnTo>
                  <a:lnTo>
                    <a:pt x="130" y="546"/>
                  </a:lnTo>
                  <a:lnTo>
                    <a:pt x="130" y="560"/>
                  </a:lnTo>
                  <a:lnTo>
                    <a:pt x="130" y="586"/>
                  </a:lnTo>
                  <a:lnTo>
                    <a:pt x="130" y="612"/>
                  </a:lnTo>
                  <a:lnTo>
                    <a:pt x="144" y="638"/>
                  </a:lnTo>
                  <a:lnTo>
                    <a:pt x="156" y="650"/>
                  </a:lnTo>
                  <a:lnTo>
                    <a:pt x="144" y="676"/>
                  </a:lnTo>
                  <a:lnTo>
                    <a:pt x="156" y="690"/>
                  </a:lnTo>
                  <a:lnTo>
                    <a:pt x="182" y="690"/>
                  </a:lnTo>
                  <a:lnTo>
                    <a:pt x="182" y="702"/>
                  </a:lnTo>
                  <a:lnTo>
                    <a:pt x="196" y="702"/>
                  </a:lnTo>
                  <a:lnTo>
                    <a:pt x="222" y="690"/>
                  </a:lnTo>
                  <a:lnTo>
                    <a:pt x="234" y="664"/>
                  </a:lnTo>
                  <a:lnTo>
                    <a:pt x="234" y="624"/>
                  </a:lnTo>
                  <a:lnTo>
                    <a:pt x="248" y="598"/>
                  </a:lnTo>
                  <a:lnTo>
                    <a:pt x="260" y="560"/>
                  </a:lnTo>
                  <a:lnTo>
                    <a:pt x="274" y="546"/>
                  </a:lnTo>
                  <a:lnTo>
                    <a:pt x="300" y="534"/>
                  </a:lnTo>
                  <a:lnTo>
                    <a:pt x="326" y="520"/>
                  </a:lnTo>
                  <a:lnTo>
                    <a:pt x="338" y="508"/>
                  </a:lnTo>
                  <a:lnTo>
                    <a:pt x="338" y="482"/>
                  </a:lnTo>
                  <a:lnTo>
                    <a:pt x="364" y="468"/>
                  </a:lnTo>
                  <a:lnTo>
                    <a:pt x="390" y="442"/>
                  </a:lnTo>
                  <a:lnTo>
                    <a:pt x="404" y="442"/>
                  </a:lnTo>
                  <a:lnTo>
                    <a:pt x="430" y="416"/>
                  </a:lnTo>
                  <a:lnTo>
                    <a:pt x="416" y="404"/>
                  </a:lnTo>
                  <a:lnTo>
                    <a:pt x="390" y="404"/>
                  </a:lnTo>
                  <a:lnTo>
                    <a:pt x="390" y="390"/>
                  </a:lnTo>
                  <a:lnTo>
                    <a:pt x="390" y="378"/>
                  </a:lnTo>
                  <a:lnTo>
                    <a:pt x="390" y="364"/>
                  </a:lnTo>
                  <a:lnTo>
                    <a:pt x="416" y="378"/>
                  </a:lnTo>
                  <a:lnTo>
                    <a:pt x="430" y="378"/>
                  </a:lnTo>
                  <a:lnTo>
                    <a:pt x="442" y="378"/>
                  </a:lnTo>
                  <a:lnTo>
                    <a:pt x="430" y="352"/>
                  </a:lnTo>
                  <a:lnTo>
                    <a:pt x="404" y="352"/>
                  </a:lnTo>
                  <a:lnTo>
                    <a:pt x="390" y="338"/>
                  </a:lnTo>
                  <a:lnTo>
                    <a:pt x="390" y="326"/>
                  </a:lnTo>
                  <a:lnTo>
                    <a:pt x="416" y="312"/>
                  </a:lnTo>
                  <a:lnTo>
                    <a:pt x="404" y="300"/>
                  </a:lnTo>
                  <a:lnTo>
                    <a:pt x="416" y="286"/>
                  </a:lnTo>
                  <a:lnTo>
                    <a:pt x="416" y="274"/>
                  </a:lnTo>
                  <a:lnTo>
                    <a:pt x="416" y="248"/>
                  </a:lnTo>
                  <a:lnTo>
                    <a:pt x="404" y="222"/>
                  </a:lnTo>
                  <a:lnTo>
                    <a:pt x="378" y="208"/>
                  </a:lnTo>
                  <a:lnTo>
                    <a:pt x="390" y="182"/>
                  </a:lnTo>
                  <a:lnTo>
                    <a:pt x="390" y="170"/>
                  </a:lnTo>
                  <a:lnTo>
                    <a:pt x="378" y="170"/>
                  </a:lnTo>
                  <a:lnTo>
                    <a:pt x="390" y="144"/>
                  </a:lnTo>
                  <a:lnTo>
                    <a:pt x="404" y="130"/>
                  </a:lnTo>
                  <a:lnTo>
                    <a:pt x="416" y="118"/>
                  </a:lnTo>
                  <a:lnTo>
                    <a:pt x="404" y="118"/>
                  </a:lnTo>
                  <a:lnTo>
                    <a:pt x="404" y="92"/>
                  </a:lnTo>
                  <a:lnTo>
                    <a:pt x="390" y="92"/>
                  </a:lnTo>
                  <a:lnTo>
                    <a:pt x="378" y="104"/>
                  </a:lnTo>
                  <a:lnTo>
                    <a:pt x="338" y="118"/>
                  </a:lnTo>
                  <a:lnTo>
                    <a:pt x="326" y="118"/>
                  </a:lnTo>
                  <a:lnTo>
                    <a:pt x="326" y="104"/>
                  </a:lnTo>
                  <a:lnTo>
                    <a:pt x="338" y="92"/>
                  </a:lnTo>
                  <a:lnTo>
                    <a:pt x="352" y="92"/>
                  </a:lnTo>
                  <a:lnTo>
                    <a:pt x="338" y="78"/>
                  </a:lnTo>
                  <a:lnTo>
                    <a:pt x="326" y="92"/>
                  </a:lnTo>
                  <a:lnTo>
                    <a:pt x="312" y="92"/>
                  </a:lnTo>
                  <a:lnTo>
                    <a:pt x="312" y="78"/>
                  </a:lnTo>
                  <a:lnTo>
                    <a:pt x="312" y="66"/>
                  </a:lnTo>
                  <a:lnTo>
                    <a:pt x="300" y="66"/>
                  </a:lnTo>
                  <a:lnTo>
                    <a:pt x="326" y="52"/>
                  </a:lnTo>
                  <a:lnTo>
                    <a:pt x="352" y="52"/>
                  </a:lnTo>
                  <a:lnTo>
                    <a:pt x="378" y="40"/>
                  </a:lnTo>
                  <a:lnTo>
                    <a:pt x="378" y="26"/>
                  </a:lnTo>
                  <a:lnTo>
                    <a:pt x="352" y="26"/>
                  </a:lnTo>
                  <a:lnTo>
                    <a:pt x="326" y="0"/>
                  </a:lnTo>
                  <a:lnTo>
                    <a:pt x="300" y="0"/>
                  </a:lnTo>
                  <a:lnTo>
                    <a:pt x="274" y="0"/>
                  </a:lnTo>
                  <a:lnTo>
                    <a:pt x="260" y="0"/>
                  </a:lnTo>
                  <a:lnTo>
                    <a:pt x="260" y="26"/>
                  </a:lnTo>
                  <a:lnTo>
                    <a:pt x="234" y="26"/>
                  </a:lnTo>
                  <a:lnTo>
                    <a:pt x="222" y="26"/>
                  </a:lnTo>
                  <a:lnTo>
                    <a:pt x="222" y="40"/>
                  </a:lnTo>
                  <a:lnTo>
                    <a:pt x="208" y="52"/>
                  </a:lnTo>
                  <a:lnTo>
                    <a:pt x="208" y="66"/>
                  </a:lnTo>
                  <a:lnTo>
                    <a:pt x="196" y="52"/>
                  </a:lnTo>
                  <a:lnTo>
                    <a:pt x="196" y="66"/>
                  </a:lnTo>
                  <a:lnTo>
                    <a:pt x="196" y="78"/>
                  </a:lnTo>
                  <a:close/>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10" name="Freeform 31"/>
            <p:cNvSpPr>
              <a:spLocks/>
            </p:cNvSpPr>
            <p:nvPr/>
          </p:nvSpPr>
          <p:spPr bwMode="gray">
            <a:xfrm>
              <a:off x="538" y="719"/>
              <a:ext cx="1195" cy="1859"/>
            </a:xfrm>
            <a:custGeom>
              <a:avLst/>
              <a:gdLst>
                <a:gd name="T0" fmla="*/ 0 w 2391"/>
                <a:gd name="T1" fmla="*/ 1 h 3718"/>
                <a:gd name="T2" fmla="*/ 0 w 2391"/>
                <a:gd name="T3" fmla="*/ 1 h 3718"/>
                <a:gd name="T4" fmla="*/ 0 w 2391"/>
                <a:gd name="T5" fmla="*/ 1 h 3718"/>
                <a:gd name="T6" fmla="*/ 0 w 2391"/>
                <a:gd name="T7" fmla="*/ 1 h 3718"/>
                <a:gd name="T8" fmla="*/ 0 w 2391"/>
                <a:gd name="T9" fmla="*/ 1 h 3718"/>
                <a:gd name="T10" fmla="*/ 0 w 2391"/>
                <a:gd name="T11" fmla="*/ 1 h 3718"/>
                <a:gd name="T12" fmla="*/ 0 w 2391"/>
                <a:gd name="T13" fmla="*/ 1 h 3718"/>
                <a:gd name="T14" fmla="*/ 0 w 2391"/>
                <a:gd name="T15" fmla="*/ 1 h 3718"/>
                <a:gd name="T16" fmla="*/ 0 w 2391"/>
                <a:gd name="T17" fmla="*/ 1 h 3718"/>
                <a:gd name="T18" fmla="*/ 0 w 2391"/>
                <a:gd name="T19" fmla="*/ 1 h 3718"/>
                <a:gd name="T20" fmla="*/ 0 w 2391"/>
                <a:gd name="T21" fmla="*/ 1 h 3718"/>
                <a:gd name="T22" fmla="*/ 0 w 2391"/>
                <a:gd name="T23" fmla="*/ 1 h 3718"/>
                <a:gd name="T24" fmla="*/ 0 w 2391"/>
                <a:gd name="T25" fmla="*/ 1 h 3718"/>
                <a:gd name="T26" fmla="*/ 0 w 2391"/>
                <a:gd name="T27" fmla="*/ 1 h 3718"/>
                <a:gd name="T28" fmla="*/ 0 w 2391"/>
                <a:gd name="T29" fmla="*/ 1 h 3718"/>
                <a:gd name="T30" fmla="*/ 0 w 2391"/>
                <a:gd name="T31" fmla="*/ 1 h 3718"/>
                <a:gd name="T32" fmla="*/ 0 w 2391"/>
                <a:gd name="T33" fmla="*/ 1 h 3718"/>
                <a:gd name="T34" fmla="*/ 0 w 2391"/>
                <a:gd name="T35" fmla="*/ 1 h 3718"/>
                <a:gd name="T36" fmla="*/ 0 w 2391"/>
                <a:gd name="T37" fmla="*/ 1 h 3718"/>
                <a:gd name="T38" fmla="*/ 0 w 2391"/>
                <a:gd name="T39" fmla="*/ 1 h 3718"/>
                <a:gd name="T40" fmla="*/ 0 w 2391"/>
                <a:gd name="T41" fmla="*/ 1 h 3718"/>
                <a:gd name="T42" fmla="*/ 0 w 2391"/>
                <a:gd name="T43" fmla="*/ 1 h 3718"/>
                <a:gd name="T44" fmla="*/ 0 w 2391"/>
                <a:gd name="T45" fmla="*/ 1 h 3718"/>
                <a:gd name="T46" fmla="*/ 0 w 2391"/>
                <a:gd name="T47" fmla="*/ 1 h 3718"/>
                <a:gd name="T48" fmla="*/ 0 w 2391"/>
                <a:gd name="T49" fmla="*/ 1 h 3718"/>
                <a:gd name="T50" fmla="*/ 0 w 2391"/>
                <a:gd name="T51" fmla="*/ 1 h 3718"/>
                <a:gd name="T52" fmla="*/ 0 w 2391"/>
                <a:gd name="T53" fmla="*/ 1 h 3718"/>
                <a:gd name="T54" fmla="*/ 0 w 2391"/>
                <a:gd name="T55" fmla="*/ 1 h 3718"/>
                <a:gd name="T56" fmla="*/ 0 w 2391"/>
                <a:gd name="T57" fmla="*/ 1 h 3718"/>
                <a:gd name="T58" fmla="*/ 0 w 2391"/>
                <a:gd name="T59" fmla="*/ 1 h 3718"/>
                <a:gd name="T60" fmla="*/ 0 w 2391"/>
                <a:gd name="T61" fmla="*/ 1 h 3718"/>
                <a:gd name="T62" fmla="*/ 0 w 2391"/>
                <a:gd name="T63" fmla="*/ 1 h 3718"/>
                <a:gd name="T64" fmla="*/ 0 w 2391"/>
                <a:gd name="T65" fmla="*/ 1 h 3718"/>
                <a:gd name="T66" fmla="*/ 0 w 2391"/>
                <a:gd name="T67" fmla="*/ 1 h 3718"/>
                <a:gd name="T68" fmla="*/ 0 w 2391"/>
                <a:gd name="T69" fmla="*/ 1 h 3718"/>
                <a:gd name="T70" fmla="*/ 0 w 2391"/>
                <a:gd name="T71" fmla="*/ 1 h 3718"/>
                <a:gd name="T72" fmla="*/ 0 w 2391"/>
                <a:gd name="T73" fmla="*/ 1 h 3718"/>
                <a:gd name="T74" fmla="*/ 0 w 2391"/>
                <a:gd name="T75" fmla="*/ 1 h 3718"/>
                <a:gd name="T76" fmla="*/ 0 w 2391"/>
                <a:gd name="T77" fmla="*/ 1 h 3718"/>
                <a:gd name="T78" fmla="*/ 0 w 2391"/>
                <a:gd name="T79" fmla="*/ 1 h 3718"/>
                <a:gd name="T80" fmla="*/ 0 w 2391"/>
                <a:gd name="T81" fmla="*/ 1 h 3718"/>
                <a:gd name="T82" fmla="*/ 0 w 2391"/>
                <a:gd name="T83" fmla="*/ 1 h 3718"/>
                <a:gd name="T84" fmla="*/ 0 w 2391"/>
                <a:gd name="T85" fmla="*/ 1 h 3718"/>
                <a:gd name="T86" fmla="*/ 0 w 2391"/>
                <a:gd name="T87" fmla="*/ 1 h 3718"/>
                <a:gd name="T88" fmla="*/ 0 w 2391"/>
                <a:gd name="T89" fmla="*/ 1 h 3718"/>
                <a:gd name="T90" fmla="*/ 0 w 2391"/>
                <a:gd name="T91" fmla="*/ 1 h 3718"/>
                <a:gd name="T92" fmla="*/ 0 w 2391"/>
                <a:gd name="T93" fmla="*/ 1 h 3718"/>
                <a:gd name="T94" fmla="*/ 0 w 2391"/>
                <a:gd name="T95" fmla="*/ 1 h 3718"/>
                <a:gd name="T96" fmla="*/ 0 w 2391"/>
                <a:gd name="T97" fmla="*/ 1 h 3718"/>
                <a:gd name="T98" fmla="*/ 0 w 2391"/>
                <a:gd name="T99" fmla="*/ 1 h 3718"/>
                <a:gd name="T100" fmla="*/ 0 w 2391"/>
                <a:gd name="T101" fmla="*/ 1 h 3718"/>
                <a:gd name="T102" fmla="*/ 0 w 2391"/>
                <a:gd name="T103" fmla="*/ 1 h 3718"/>
                <a:gd name="T104" fmla="*/ 0 w 2391"/>
                <a:gd name="T105" fmla="*/ 1 h 3718"/>
                <a:gd name="T106" fmla="*/ 0 w 2391"/>
                <a:gd name="T107" fmla="*/ 1 h 3718"/>
                <a:gd name="T108" fmla="*/ 0 w 2391"/>
                <a:gd name="T109" fmla="*/ 1 h 3718"/>
                <a:gd name="T110" fmla="*/ 0 w 2391"/>
                <a:gd name="T111" fmla="*/ 1 h 3718"/>
                <a:gd name="T112" fmla="*/ 0 w 2391"/>
                <a:gd name="T113" fmla="*/ 1 h 3718"/>
                <a:gd name="T114" fmla="*/ 0 w 2391"/>
                <a:gd name="T115" fmla="*/ 1 h 3718"/>
                <a:gd name="T116" fmla="*/ 0 w 2391"/>
                <a:gd name="T117" fmla="*/ 1 h 3718"/>
                <a:gd name="T118" fmla="*/ 0 w 2391"/>
                <a:gd name="T119" fmla="*/ 1 h 37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391"/>
                <a:gd name="T181" fmla="*/ 0 h 3718"/>
                <a:gd name="T182" fmla="*/ 2391 w 2391"/>
                <a:gd name="T183" fmla="*/ 3718 h 37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391" h="3718">
                  <a:moveTo>
                    <a:pt x="2184" y="1848"/>
                  </a:moveTo>
                  <a:lnTo>
                    <a:pt x="2159" y="1848"/>
                  </a:lnTo>
                  <a:lnTo>
                    <a:pt x="2184" y="1819"/>
                  </a:lnTo>
                  <a:lnTo>
                    <a:pt x="2159" y="1796"/>
                  </a:lnTo>
                  <a:lnTo>
                    <a:pt x="2130" y="1767"/>
                  </a:lnTo>
                  <a:lnTo>
                    <a:pt x="2027" y="1848"/>
                  </a:lnTo>
                  <a:lnTo>
                    <a:pt x="1975" y="1848"/>
                  </a:lnTo>
                  <a:lnTo>
                    <a:pt x="2004" y="1819"/>
                  </a:lnTo>
                  <a:lnTo>
                    <a:pt x="2055" y="1767"/>
                  </a:lnTo>
                  <a:lnTo>
                    <a:pt x="2130" y="1690"/>
                  </a:lnTo>
                  <a:lnTo>
                    <a:pt x="2236" y="1690"/>
                  </a:lnTo>
                  <a:lnTo>
                    <a:pt x="2314" y="1663"/>
                  </a:lnTo>
                  <a:lnTo>
                    <a:pt x="2366" y="1612"/>
                  </a:lnTo>
                  <a:lnTo>
                    <a:pt x="2391" y="1587"/>
                  </a:lnTo>
                  <a:lnTo>
                    <a:pt x="2391" y="1560"/>
                  </a:lnTo>
                  <a:lnTo>
                    <a:pt x="2339" y="1535"/>
                  </a:lnTo>
                  <a:lnTo>
                    <a:pt x="2339" y="1483"/>
                  </a:lnTo>
                  <a:lnTo>
                    <a:pt x="2314" y="1456"/>
                  </a:lnTo>
                  <a:lnTo>
                    <a:pt x="2211" y="1456"/>
                  </a:lnTo>
                  <a:lnTo>
                    <a:pt x="2159" y="1403"/>
                  </a:lnTo>
                  <a:lnTo>
                    <a:pt x="2184" y="1351"/>
                  </a:lnTo>
                  <a:lnTo>
                    <a:pt x="2130" y="1328"/>
                  </a:lnTo>
                  <a:lnTo>
                    <a:pt x="2078" y="1247"/>
                  </a:lnTo>
                  <a:lnTo>
                    <a:pt x="2027" y="1328"/>
                  </a:lnTo>
                  <a:lnTo>
                    <a:pt x="2004" y="1328"/>
                  </a:lnTo>
                  <a:lnTo>
                    <a:pt x="1975" y="1299"/>
                  </a:lnTo>
                  <a:lnTo>
                    <a:pt x="1975" y="1224"/>
                  </a:lnTo>
                  <a:lnTo>
                    <a:pt x="1923" y="1195"/>
                  </a:lnTo>
                  <a:lnTo>
                    <a:pt x="1900" y="1172"/>
                  </a:lnTo>
                  <a:lnTo>
                    <a:pt x="1871" y="1144"/>
                  </a:lnTo>
                  <a:lnTo>
                    <a:pt x="1819" y="1144"/>
                  </a:lnTo>
                  <a:lnTo>
                    <a:pt x="1739" y="1144"/>
                  </a:lnTo>
                  <a:lnTo>
                    <a:pt x="1739" y="1224"/>
                  </a:lnTo>
                  <a:lnTo>
                    <a:pt x="1768" y="1247"/>
                  </a:lnTo>
                  <a:lnTo>
                    <a:pt x="1739" y="1299"/>
                  </a:lnTo>
                  <a:lnTo>
                    <a:pt x="1716" y="1328"/>
                  </a:lnTo>
                  <a:lnTo>
                    <a:pt x="1739" y="1328"/>
                  </a:lnTo>
                  <a:lnTo>
                    <a:pt x="1768" y="1431"/>
                  </a:lnTo>
                  <a:lnTo>
                    <a:pt x="1716" y="1483"/>
                  </a:lnTo>
                  <a:lnTo>
                    <a:pt x="1687" y="1535"/>
                  </a:lnTo>
                  <a:lnTo>
                    <a:pt x="1739" y="1560"/>
                  </a:lnTo>
                  <a:lnTo>
                    <a:pt x="1739" y="1639"/>
                  </a:lnTo>
                  <a:lnTo>
                    <a:pt x="1687" y="1639"/>
                  </a:lnTo>
                  <a:lnTo>
                    <a:pt x="1635" y="1560"/>
                  </a:lnTo>
                  <a:lnTo>
                    <a:pt x="1664" y="1535"/>
                  </a:lnTo>
                  <a:lnTo>
                    <a:pt x="1635" y="1508"/>
                  </a:lnTo>
                  <a:lnTo>
                    <a:pt x="1635" y="1456"/>
                  </a:lnTo>
                  <a:lnTo>
                    <a:pt x="1560" y="1456"/>
                  </a:lnTo>
                  <a:lnTo>
                    <a:pt x="1480" y="1380"/>
                  </a:lnTo>
                  <a:lnTo>
                    <a:pt x="1376" y="1328"/>
                  </a:lnTo>
                  <a:lnTo>
                    <a:pt x="1376" y="1276"/>
                  </a:lnTo>
                  <a:lnTo>
                    <a:pt x="1324" y="1224"/>
                  </a:lnTo>
                  <a:lnTo>
                    <a:pt x="1376" y="1144"/>
                  </a:lnTo>
                  <a:lnTo>
                    <a:pt x="1480" y="1067"/>
                  </a:lnTo>
                  <a:lnTo>
                    <a:pt x="1455" y="1040"/>
                  </a:lnTo>
                  <a:lnTo>
                    <a:pt x="1507" y="1040"/>
                  </a:lnTo>
                  <a:lnTo>
                    <a:pt x="1507" y="1015"/>
                  </a:lnTo>
                  <a:lnTo>
                    <a:pt x="1532" y="1040"/>
                  </a:lnTo>
                  <a:lnTo>
                    <a:pt x="1560" y="988"/>
                  </a:lnTo>
                  <a:lnTo>
                    <a:pt x="1532" y="963"/>
                  </a:lnTo>
                  <a:lnTo>
                    <a:pt x="1583" y="963"/>
                  </a:lnTo>
                  <a:lnTo>
                    <a:pt x="1612" y="936"/>
                  </a:lnTo>
                  <a:lnTo>
                    <a:pt x="1664" y="936"/>
                  </a:lnTo>
                  <a:lnTo>
                    <a:pt x="1687" y="885"/>
                  </a:lnTo>
                  <a:lnTo>
                    <a:pt x="1687" y="808"/>
                  </a:lnTo>
                  <a:lnTo>
                    <a:pt x="1635" y="779"/>
                  </a:lnTo>
                  <a:lnTo>
                    <a:pt x="1635" y="833"/>
                  </a:lnTo>
                  <a:lnTo>
                    <a:pt x="1583" y="885"/>
                  </a:lnTo>
                  <a:lnTo>
                    <a:pt x="1560" y="833"/>
                  </a:lnTo>
                  <a:lnTo>
                    <a:pt x="1583" y="833"/>
                  </a:lnTo>
                  <a:lnTo>
                    <a:pt x="1560" y="808"/>
                  </a:lnTo>
                  <a:lnTo>
                    <a:pt x="1507" y="808"/>
                  </a:lnTo>
                  <a:lnTo>
                    <a:pt x="1507" y="756"/>
                  </a:lnTo>
                  <a:lnTo>
                    <a:pt x="1507" y="727"/>
                  </a:lnTo>
                  <a:lnTo>
                    <a:pt x="1480" y="675"/>
                  </a:lnTo>
                  <a:lnTo>
                    <a:pt x="1455" y="704"/>
                  </a:lnTo>
                  <a:lnTo>
                    <a:pt x="1480" y="779"/>
                  </a:lnTo>
                  <a:lnTo>
                    <a:pt x="1455" y="808"/>
                  </a:lnTo>
                  <a:lnTo>
                    <a:pt x="1455" y="833"/>
                  </a:lnTo>
                  <a:lnTo>
                    <a:pt x="1428" y="833"/>
                  </a:lnTo>
                  <a:lnTo>
                    <a:pt x="1403" y="833"/>
                  </a:lnTo>
                  <a:lnTo>
                    <a:pt x="1428" y="756"/>
                  </a:lnTo>
                  <a:lnTo>
                    <a:pt x="1376" y="756"/>
                  </a:lnTo>
                  <a:lnTo>
                    <a:pt x="1376" y="779"/>
                  </a:lnTo>
                  <a:lnTo>
                    <a:pt x="1351" y="808"/>
                  </a:lnTo>
                  <a:lnTo>
                    <a:pt x="1299" y="756"/>
                  </a:lnTo>
                  <a:lnTo>
                    <a:pt x="1248" y="727"/>
                  </a:lnTo>
                  <a:lnTo>
                    <a:pt x="1248" y="756"/>
                  </a:lnTo>
                  <a:lnTo>
                    <a:pt x="1196" y="756"/>
                  </a:lnTo>
                  <a:lnTo>
                    <a:pt x="1196" y="727"/>
                  </a:lnTo>
                  <a:lnTo>
                    <a:pt x="1115" y="675"/>
                  </a:lnTo>
                  <a:lnTo>
                    <a:pt x="1115" y="652"/>
                  </a:lnTo>
                  <a:lnTo>
                    <a:pt x="1063" y="624"/>
                  </a:lnTo>
                  <a:lnTo>
                    <a:pt x="1063" y="572"/>
                  </a:lnTo>
                  <a:lnTo>
                    <a:pt x="1012" y="520"/>
                  </a:lnTo>
                  <a:lnTo>
                    <a:pt x="988" y="497"/>
                  </a:lnTo>
                  <a:lnTo>
                    <a:pt x="988" y="468"/>
                  </a:lnTo>
                  <a:lnTo>
                    <a:pt x="937" y="468"/>
                  </a:lnTo>
                  <a:lnTo>
                    <a:pt x="937" y="443"/>
                  </a:lnTo>
                  <a:lnTo>
                    <a:pt x="831" y="416"/>
                  </a:lnTo>
                  <a:lnTo>
                    <a:pt x="804" y="340"/>
                  </a:lnTo>
                  <a:lnTo>
                    <a:pt x="804" y="313"/>
                  </a:lnTo>
                  <a:lnTo>
                    <a:pt x="779" y="261"/>
                  </a:lnTo>
                  <a:lnTo>
                    <a:pt x="779" y="236"/>
                  </a:lnTo>
                  <a:lnTo>
                    <a:pt x="728" y="184"/>
                  </a:lnTo>
                  <a:lnTo>
                    <a:pt x="752" y="133"/>
                  </a:lnTo>
                  <a:lnTo>
                    <a:pt x="701" y="81"/>
                  </a:lnTo>
                  <a:lnTo>
                    <a:pt x="624" y="52"/>
                  </a:lnTo>
                  <a:lnTo>
                    <a:pt x="543" y="0"/>
                  </a:lnTo>
                  <a:lnTo>
                    <a:pt x="491" y="81"/>
                  </a:lnTo>
                  <a:lnTo>
                    <a:pt x="491" y="104"/>
                  </a:lnTo>
                  <a:lnTo>
                    <a:pt x="468" y="133"/>
                  </a:lnTo>
                  <a:lnTo>
                    <a:pt x="440" y="104"/>
                  </a:lnTo>
                  <a:lnTo>
                    <a:pt x="440" y="81"/>
                  </a:lnTo>
                  <a:lnTo>
                    <a:pt x="417" y="29"/>
                  </a:lnTo>
                  <a:lnTo>
                    <a:pt x="365" y="29"/>
                  </a:lnTo>
                  <a:lnTo>
                    <a:pt x="365" y="104"/>
                  </a:lnTo>
                  <a:lnTo>
                    <a:pt x="365" y="156"/>
                  </a:lnTo>
                  <a:lnTo>
                    <a:pt x="336" y="156"/>
                  </a:lnTo>
                  <a:lnTo>
                    <a:pt x="259" y="104"/>
                  </a:lnTo>
                  <a:lnTo>
                    <a:pt x="129" y="156"/>
                  </a:lnTo>
                  <a:lnTo>
                    <a:pt x="129" y="209"/>
                  </a:lnTo>
                  <a:lnTo>
                    <a:pt x="156" y="209"/>
                  </a:lnTo>
                  <a:lnTo>
                    <a:pt x="104" y="261"/>
                  </a:lnTo>
                  <a:lnTo>
                    <a:pt x="129" y="261"/>
                  </a:lnTo>
                  <a:lnTo>
                    <a:pt x="129" y="288"/>
                  </a:lnTo>
                  <a:lnTo>
                    <a:pt x="156" y="340"/>
                  </a:lnTo>
                  <a:lnTo>
                    <a:pt x="0" y="340"/>
                  </a:lnTo>
                  <a:lnTo>
                    <a:pt x="181" y="392"/>
                  </a:lnTo>
                  <a:lnTo>
                    <a:pt x="284" y="416"/>
                  </a:lnTo>
                  <a:lnTo>
                    <a:pt x="232" y="443"/>
                  </a:lnTo>
                  <a:lnTo>
                    <a:pt x="259" y="468"/>
                  </a:lnTo>
                  <a:lnTo>
                    <a:pt x="336" y="468"/>
                  </a:lnTo>
                  <a:lnTo>
                    <a:pt x="336" y="443"/>
                  </a:lnTo>
                  <a:lnTo>
                    <a:pt x="365" y="468"/>
                  </a:lnTo>
                  <a:lnTo>
                    <a:pt x="365" y="497"/>
                  </a:lnTo>
                  <a:lnTo>
                    <a:pt x="365" y="549"/>
                  </a:lnTo>
                  <a:lnTo>
                    <a:pt x="417" y="572"/>
                  </a:lnTo>
                  <a:lnTo>
                    <a:pt x="417" y="624"/>
                  </a:lnTo>
                  <a:lnTo>
                    <a:pt x="417" y="675"/>
                  </a:lnTo>
                  <a:lnTo>
                    <a:pt x="417" y="727"/>
                  </a:lnTo>
                  <a:lnTo>
                    <a:pt x="440" y="756"/>
                  </a:lnTo>
                  <a:lnTo>
                    <a:pt x="468" y="756"/>
                  </a:lnTo>
                  <a:lnTo>
                    <a:pt x="417" y="860"/>
                  </a:lnTo>
                  <a:lnTo>
                    <a:pt x="417" y="963"/>
                  </a:lnTo>
                  <a:lnTo>
                    <a:pt x="388" y="1015"/>
                  </a:lnTo>
                  <a:lnTo>
                    <a:pt x="417" y="1040"/>
                  </a:lnTo>
                  <a:lnTo>
                    <a:pt x="388" y="1172"/>
                  </a:lnTo>
                  <a:lnTo>
                    <a:pt x="388" y="1224"/>
                  </a:lnTo>
                  <a:lnTo>
                    <a:pt x="388" y="1247"/>
                  </a:lnTo>
                  <a:lnTo>
                    <a:pt x="388" y="1299"/>
                  </a:lnTo>
                  <a:lnTo>
                    <a:pt x="388" y="1328"/>
                  </a:lnTo>
                  <a:lnTo>
                    <a:pt x="417" y="1328"/>
                  </a:lnTo>
                  <a:lnTo>
                    <a:pt x="365" y="1299"/>
                  </a:lnTo>
                  <a:lnTo>
                    <a:pt x="336" y="1276"/>
                  </a:lnTo>
                  <a:lnTo>
                    <a:pt x="313" y="1351"/>
                  </a:lnTo>
                  <a:lnTo>
                    <a:pt x="259" y="1456"/>
                  </a:lnTo>
                  <a:lnTo>
                    <a:pt x="207" y="1483"/>
                  </a:lnTo>
                  <a:lnTo>
                    <a:pt x="181" y="1535"/>
                  </a:lnTo>
                  <a:lnTo>
                    <a:pt x="129" y="1560"/>
                  </a:lnTo>
                  <a:lnTo>
                    <a:pt x="104" y="1715"/>
                  </a:lnTo>
                  <a:lnTo>
                    <a:pt x="104" y="1871"/>
                  </a:lnTo>
                  <a:lnTo>
                    <a:pt x="156" y="1974"/>
                  </a:lnTo>
                  <a:lnTo>
                    <a:pt x="181" y="2003"/>
                  </a:lnTo>
                  <a:lnTo>
                    <a:pt x="181" y="2026"/>
                  </a:lnTo>
                  <a:lnTo>
                    <a:pt x="156" y="2080"/>
                  </a:lnTo>
                  <a:lnTo>
                    <a:pt x="207" y="2262"/>
                  </a:lnTo>
                  <a:lnTo>
                    <a:pt x="181" y="2287"/>
                  </a:lnTo>
                  <a:lnTo>
                    <a:pt x="156" y="2262"/>
                  </a:lnTo>
                  <a:lnTo>
                    <a:pt x="181" y="2368"/>
                  </a:lnTo>
                  <a:lnTo>
                    <a:pt x="207" y="2391"/>
                  </a:lnTo>
                  <a:lnTo>
                    <a:pt x="181" y="2471"/>
                  </a:lnTo>
                  <a:lnTo>
                    <a:pt x="259" y="2575"/>
                  </a:lnTo>
                  <a:lnTo>
                    <a:pt x="259" y="2523"/>
                  </a:lnTo>
                  <a:lnTo>
                    <a:pt x="232" y="2494"/>
                  </a:lnTo>
                  <a:lnTo>
                    <a:pt x="232" y="2442"/>
                  </a:lnTo>
                  <a:lnTo>
                    <a:pt x="232" y="2314"/>
                  </a:lnTo>
                  <a:lnTo>
                    <a:pt x="232" y="2287"/>
                  </a:lnTo>
                  <a:lnTo>
                    <a:pt x="207" y="2210"/>
                  </a:lnTo>
                  <a:lnTo>
                    <a:pt x="232" y="2132"/>
                  </a:lnTo>
                  <a:lnTo>
                    <a:pt x="284" y="2183"/>
                  </a:lnTo>
                  <a:lnTo>
                    <a:pt x="313" y="2339"/>
                  </a:lnTo>
                  <a:lnTo>
                    <a:pt x="313" y="2391"/>
                  </a:lnTo>
                  <a:lnTo>
                    <a:pt x="313" y="2442"/>
                  </a:lnTo>
                  <a:lnTo>
                    <a:pt x="336" y="2442"/>
                  </a:lnTo>
                  <a:lnTo>
                    <a:pt x="313" y="2471"/>
                  </a:lnTo>
                  <a:lnTo>
                    <a:pt x="365" y="2523"/>
                  </a:lnTo>
                  <a:lnTo>
                    <a:pt x="417" y="2703"/>
                  </a:lnTo>
                  <a:lnTo>
                    <a:pt x="365" y="2782"/>
                  </a:lnTo>
                  <a:lnTo>
                    <a:pt x="417" y="2914"/>
                  </a:lnTo>
                  <a:lnTo>
                    <a:pt x="491" y="2937"/>
                  </a:lnTo>
                  <a:lnTo>
                    <a:pt x="543" y="3014"/>
                  </a:lnTo>
                  <a:lnTo>
                    <a:pt x="728" y="3118"/>
                  </a:lnTo>
                  <a:lnTo>
                    <a:pt x="804" y="3118"/>
                  </a:lnTo>
                  <a:lnTo>
                    <a:pt x="856" y="3173"/>
                  </a:lnTo>
                  <a:lnTo>
                    <a:pt x="883" y="3225"/>
                  </a:lnTo>
                  <a:lnTo>
                    <a:pt x="937" y="3273"/>
                  </a:lnTo>
                  <a:lnTo>
                    <a:pt x="1012" y="3302"/>
                  </a:lnTo>
                  <a:lnTo>
                    <a:pt x="1040" y="3331"/>
                  </a:lnTo>
                  <a:lnTo>
                    <a:pt x="1115" y="3354"/>
                  </a:lnTo>
                  <a:lnTo>
                    <a:pt x="1167" y="3457"/>
                  </a:lnTo>
                  <a:lnTo>
                    <a:pt x="1167" y="3486"/>
                  </a:lnTo>
                  <a:lnTo>
                    <a:pt x="1167" y="3509"/>
                  </a:lnTo>
                  <a:lnTo>
                    <a:pt x="1272" y="3615"/>
                  </a:lnTo>
                  <a:lnTo>
                    <a:pt x="1299" y="3615"/>
                  </a:lnTo>
                  <a:lnTo>
                    <a:pt x="1403" y="3693"/>
                  </a:lnTo>
                  <a:lnTo>
                    <a:pt x="1428" y="3666"/>
                  </a:lnTo>
                  <a:lnTo>
                    <a:pt x="1376" y="3641"/>
                  </a:lnTo>
                  <a:lnTo>
                    <a:pt x="1428" y="3641"/>
                  </a:lnTo>
                  <a:lnTo>
                    <a:pt x="1455" y="3615"/>
                  </a:lnTo>
                  <a:lnTo>
                    <a:pt x="1507" y="3666"/>
                  </a:lnTo>
                  <a:lnTo>
                    <a:pt x="1480" y="3693"/>
                  </a:lnTo>
                  <a:lnTo>
                    <a:pt x="1532" y="3718"/>
                  </a:lnTo>
                  <a:lnTo>
                    <a:pt x="1560" y="3718"/>
                  </a:lnTo>
                  <a:lnTo>
                    <a:pt x="1560" y="3641"/>
                  </a:lnTo>
                  <a:lnTo>
                    <a:pt x="1455" y="3590"/>
                  </a:lnTo>
                  <a:lnTo>
                    <a:pt x="1351" y="3615"/>
                  </a:lnTo>
                  <a:lnTo>
                    <a:pt x="1299" y="3561"/>
                  </a:lnTo>
                  <a:lnTo>
                    <a:pt x="1248" y="3538"/>
                  </a:lnTo>
                  <a:lnTo>
                    <a:pt x="1272" y="3486"/>
                  </a:lnTo>
                  <a:lnTo>
                    <a:pt x="1272" y="3430"/>
                  </a:lnTo>
                  <a:lnTo>
                    <a:pt x="1351" y="3354"/>
                  </a:lnTo>
                  <a:lnTo>
                    <a:pt x="1351" y="3331"/>
                  </a:lnTo>
                  <a:lnTo>
                    <a:pt x="1299" y="3302"/>
                  </a:lnTo>
                  <a:lnTo>
                    <a:pt x="1299" y="3273"/>
                  </a:lnTo>
                  <a:lnTo>
                    <a:pt x="1272" y="3273"/>
                  </a:lnTo>
                  <a:lnTo>
                    <a:pt x="1115" y="3250"/>
                  </a:lnTo>
                  <a:lnTo>
                    <a:pt x="1092" y="3225"/>
                  </a:lnTo>
                  <a:lnTo>
                    <a:pt x="1115" y="3198"/>
                  </a:lnTo>
                  <a:lnTo>
                    <a:pt x="1144" y="3146"/>
                  </a:lnTo>
                  <a:lnTo>
                    <a:pt x="1144" y="3118"/>
                  </a:lnTo>
                  <a:lnTo>
                    <a:pt x="1167" y="3095"/>
                  </a:lnTo>
                  <a:lnTo>
                    <a:pt x="1167" y="3043"/>
                  </a:lnTo>
                  <a:lnTo>
                    <a:pt x="1196" y="3014"/>
                  </a:lnTo>
                  <a:lnTo>
                    <a:pt x="1196" y="2962"/>
                  </a:lnTo>
                  <a:lnTo>
                    <a:pt x="1167" y="2962"/>
                  </a:lnTo>
                  <a:lnTo>
                    <a:pt x="1063" y="2962"/>
                  </a:lnTo>
                  <a:lnTo>
                    <a:pt x="1040" y="3043"/>
                  </a:lnTo>
                  <a:lnTo>
                    <a:pt x="1012" y="3070"/>
                  </a:lnTo>
                  <a:lnTo>
                    <a:pt x="937" y="3043"/>
                  </a:lnTo>
                  <a:lnTo>
                    <a:pt x="883" y="3043"/>
                  </a:lnTo>
                  <a:lnTo>
                    <a:pt x="779" y="2991"/>
                  </a:lnTo>
                  <a:lnTo>
                    <a:pt x="752" y="2962"/>
                  </a:lnTo>
                  <a:lnTo>
                    <a:pt x="779" y="2886"/>
                  </a:lnTo>
                  <a:lnTo>
                    <a:pt x="728" y="2807"/>
                  </a:lnTo>
                  <a:lnTo>
                    <a:pt x="752" y="2755"/>
                  </a:lnTo>
                  <a:lnTo>
                    <a:pt x="804" y="2703"/>
                  </a:lnTo>
                  <a:lnTo>
                    <a:pt x="804" y="2678"/>
                  </a:lnTo>
                  <a:lnTo>
                    <a:pt x="831" y="2575"/>
                  </a:lnTo>
                  <a:lnTo>
                    <a:pt x="856" y="2546"/>
                  </a:lnTo>
                  <a:lnTo>
                    <a:pt x="1012" y="2546"/>
                  </a:lnTo>
                  <a:lnTo>
                    <a:pt x="1040" y="2546"/>
                  </a:lnTo>
                  <a:lnTo>
                    <a:pt x="1063" y="2575"/>
                  </a:lnTo>
                  <a:lnTo>
                    <a:pt x="1092" y="2575"/>
                  </a:lnTo>
                  <a:lnTo>
                    <a:pt x="1115" y="2598"/>
                  </a:lnTo>
                  <a:lnTo>
                    <a:pt x="1144" y="2598"/>
                  </a:lnTo>
                  <a:lnTo>
                    <a:pt x="1144" y="2627"/>
                  </a:lnTo>
                  <a:lnTo>
                    <a:pt x="1167" y="2598"/>
                  </a:lnTo>
                  <a:lnTo>
                    <a:pt x="1196" y="2627"/>
                  </a:lnTo>
                  <a:lnTo>
                    <a:pt x="1219" y="2627"/>
                  </a:lnTo>
                  <a:lnTo>
                    <a:pt x="1196" y="2575"/>
                  </a:lnTo>
                  <a:lnTo>
                    <a:pt x="1272" y="2598"/>
                  </a:lnTo>
                  <a:lnTo>
                    <a:pt x="1299" y="2575"/>
                  </a:lnTo>
                  <a:lnTo>
                    <a:pt x="1351" y="2598"/>
                  </a:lnTo>
                  <a:lnTo>
                    <a:pt x="1351" y="2627"/>
                  </a:lnTo>
                  <a:lnTo>
                    <a:pt x="1455" y="2650"/>
                  </a:lnTo>
                  <a:lnTo>
                    <a:pt x="1480" y="2678"/>
                  </a:lnTo>
                  <a:lnTo>
                    <a:pt x="1455" y="2782"/>
                  </a:lnTo>
                  <a:lnTo>
                    <a:pt x="1480" y="2782"/>
                  </a:lnTo>
                  <a:lnTo>
                    <a:pt x="1507" y="2834"/>
                  </a:lnTo>
                  <a:lnTo>
                    <a:pt x="1507" y="2886"/>
                  </a:lnTo>
                  <a:lnTo>
                    <a:pt x="1560" y="2859"/>
                  </a:lnTo>
                  <a:lnTo>
                    <a:pt x="1587" y="2807"/>
                  </a:lnTo>
                  <a:lnTo>
                    <a:pt x="1560" y="2627"/>
                  </a:lnTo>
                  <a:lnTo>
                    <a:pt x="1560" y="2575"/>
                  </a:lnTo>
                  <a:lnTo>
                    <a:pt x="1743" y="2442"/>
                  </a:lnTo>
                  <a:lnTo>
                    <a:pt x="1768" y="2391"/>
                  </a:lnTo>
                  <a:lnTo>
                    <a:pt x="1819" y="2391"/>
                  </a:lnTo>
                  <a:lnTo>
                    <a:pt x="1768" y="2314"/>
                  </a:lnTo>
                  <a:lnTo>
                    <a:pt x="1791" y="2287"/>
                  </a:lnTo>
                  <a:lnTo>
                    <a:pt x="1791" y="2314"/>
                  </a:lnTo>
                  <a:lnTo>
                    <a:pt x="1819" y="2287"/>
                  </a:lnTo>
                  <a:lnTo>
                    <a:pt x="1819" y="2262"/>
                  </a:lnTo>
                  <a:lnTo>
                    <a:pt x="1871" y="2210"/>
                  </a:lnTo>
                  <a:lnTo>
                    <a:pt x="1900" y="2158"/>
                  </a:lnTo>
                  <a:lnTo>
                    <a:pt x="1975" y="2132"/>
                  </a:lnTo>
                  <a:lnTo>
                    <a:pt x="2027" y="2080"/>
                  </a:lnTo>
                  <a:lnTo>
                    <a:pt x="2004" y="2107"/>
                  </a:lnTo>
                  <a:lnTo>
                    <a:pt x="2004" y="2080"/>
                  </a:lnTo>
                  <a:lnTo>
                    <a:pt x="2078" y="2003"/>
                  </a:lnTo>
                  <a:lnTo>
                    <a:pt x="2107" y="2003"/>
                  </a:lnTo>
                  <a:lnTo>
                    <a:pt x="2130" y="1974"/>
                  </a:lnTo>
                  <a:lnTo>
                    <a:pt x="2107" y="1974"/>
                  </a:lnTo>
                  <a:lnTo>
                    <a:pt x="2078" y="1922"/>
                  </a:lnTo>
                  <a:lnTo>
                    <a:pt x="2107" y="1974"/>
                  </a:lnTo>
                  <a:lnTo>
                    <a:pt x="2130" y="1974"/>
                  </a:lnTo>
                  <a:lnTo>
                    <a:pt x="2184" y="1951"/>
                  </a:lnTo>
                  <a:lnTo>
                    <a:pt x="2159" y="2003"/>
                  </a:lnTo>
                  <a:lnTo>
                    <a:pt x="2184" y="2026"/>
                  </a:lnTo>
                  <a:lnTo>
                    <a:pt x="2236" y="1951"/>
                  </a:lnTo>
                  <a:lnTo>
                    <a:pt x="2288" y="1922"/>
                  </a:lnTo>
                  <a:lnTo>
                    <a:pt x="2184" y="1871"/>
                  </a:lnTo>
                  <a:lnTo>
                    <a:pt x="2184" y="1848"/>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12" name="Freeform 33"/>
            <p:cNvSpPr>
              <a:spLocks/>
            </p:cNvSpPr>
            <p:nvPr/>
          </p:nvSpPr>
          <p:spPr bwMode="gray">
            <a:xfrm>
              <a:off x="1500" y="629"/>
              <a:ext cx="92" cy="130"/>
            </a:xfrm>
            <a:custGeom>
              <a:avLst/>
              <a:gdLst>
                <a:gd name="T0" fmla="*/ 26 w 92"/>
                <a:gd name="T1" fmla="*/ 130 h 130"/>
                <a:gd name="T2" fmla="*/ 52 w 92"/>
                <a:gd name="T3" fmla="*/ 116 h 130"/>
                <a:gd name="T4" fmla="*/ 66 w 92"/>
                <a:gd name="T5" fmla="*/ 116 h 130"/>
                <a:gd name="T6" fmla="*/ 66 w 92"/>
                <a:gd name="T7" fmla="*/ 104 h 130"/>
                <a:gd name="T8" fmla="*/ 78 w 92"/>
                <a:gd name="T9" fmla="*/ 90 h 130"/>
                <a:gd name="T10" fmla="*/ 78 w 92"/>
                <a:gd name="T11" fmla="*/ 78 h 130"/>
                <a:gd name="T12" fmla="*/ 78 w 92"/>
                <a:gd name="T13" fmla="*/ 52 h 130"/>
                <a:gd name="T14" fmla="*/ 92 w 92"/>
                <a:gd name="T15" fmla="*/ 52 h 130"/>
                <a:gd name="T16" fmla="*/ 92 w 92"/>
                <a:gd name="T17" fmla="*/ 38 h 130"/>
                <a:gd name="T18" fmla="*/ 78 w 92"/>
                <a:gd name="T19" fmla="*/ 52 h 130"/>
                <a:gd name="T20" fmla="*/ 78 w 92"/>
                <a:gd name="T21" fmla="*/ 26 h 130"/>
                <a:gd name="T22" fmla="*/ 78 w 92"/>
                <a:gd name="T23" fmla="*/ 0 h 130"/>
                <a:gd name="T24" fmla="*/ 66 w 92"/>
                <a:gd name="T25" fmla="*/ 0 h 130"/>
                <a:gd name="T26" fmla="*/ 66 w 92"/>
                <a:gd name="T27" fmla="*/ 12 h 130"/>
                <a:gd name="T28" fmla="*/ 40 w 92"/>
                <a:gd name="T29" fmla="*/ 12 h 130"/>
                <a:gd name="T30" fmla="*/ 26 w 92"/>
                <a:gd name="T31" fmla="*/ 38 h 130"/>
                <a:gd name="T32" fmla="*/ 26 w 92"/>
                <a:gd name="T33" fmla="*/ 52 h 130"/>
                <a:gd name="T34" fmla="*/ 26 w 92"/>
                <a:gd name="T35" fmla="*/ 64 h 130"/>
                <a:gd name="T36" fmla="*/ 14 w 92"/>
                <a:gd name="T37" fmla="*/ 64 h 130"/>
                <a:gd name="T38" fmla="*/ 40 w 92"/>
                <a:gd name="T39" fmla="*/ 78 h 130"/>
                <a:gd name="T40" fmla="*/ 40 w 92"/>
                <a:gd name="T41" fmla="*/ 90 h 130"/>
                <a:gd name="T42" fmla="*/ 14 w 92"/>
                <a:gd name="T43" fmla="*/ 90 h 130"/>
                <a:gd name="T44" fmla="*/ 0 w 92"/>
                <a:gd name="T45" fmla="*/ 104 h 130"/>
                <a:gd name="T46" fmla="*/ 0 w 92"/>
                <a:gd name="T47" fmla="*/ 116 h 130"/>
                <a:gd name="T48" fmla="*/ 0 w 92"/>
                <a:gd name="T49" fmla="*/ 130 h 130"/>
                <a:gd name="T50" fmla="*/ 14 w 92"/>
                <a:gd name="T51" fmla="*/ 130 h 130"/>
                <a:gd name="T52" fmla="*/ 26 w 92"/>
                <a:gd name="T53" fmla="*/ 130 h 130"/>
                <a:gd name="T54" fmla="*/ 26 w 92"/>
                <a:gd name="T55" fmla="*/ 130 h 1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2"/>
                <a:gd name="T85" fmla="*/ 0 h 130"/>
                <a:gd name="T86" fmla="*/ 92 w 92"/>
                <a:gd name="T87" fmla="*/ 130 h 1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2" h="130">
                  <a:moveTo>
                    <a:pt x="26" y="130"/>
                  </a:moveTo>
                  <a:lnTo>
                    <a:pt x="52" y="116"/>
                  </a:lnTo>
                  <a:lnTo>
                    <a:pt x="66" y="116"/>
                  </a:lnTo>
                  <a:lnTo>
                    <a:pt x="66" y="104"/>
                  </a:lnTo>
                  <a:lnTo>
                    <a:pt x="78" y="90"/>
                  </a:lnTo>
                  <a:lnTo>
                    <a:pt x="78" y="78"/>
                  </a:lnTo>
                  <a:lnTo>
                    <a:pt x="78" y="52"/>
                  </a:lnTo>
                  <a:lnTo>
                    <a:pt x="92" y="52"/>
                  </a:lnTo>
                  <a:lnTo>
                    <a:pt x="92" y="38"/>
                  </a:lnTo>
                  <a:lnTo>
                    <a:pt x="78" y="52"/>
                  </a:lnTo>
                  <a:lnTo>
                    <a:pt x="78" y="26"/>
                  </a:lnTo>
                  <a:lnTo>
                    <a:pt x="78" y="0"/>
                  </a:lnTo>
                  <a:lnTo>
                    <a:pt x="66" y="0"/>
                  </a:lnTo>
                  <a:lnTo>
                    <a:pt x="66" y="12"/>
                  </a:lnTo>
                  <a:lnTo>
                    <a:pt x="40" y="12"/>
                  </a:lnTo>
                  <a:lnTo>
                    <a:pt x="26" y="38"/>
                  </a:lnTo>
                  <a:lnTo>
                    <a:pt x="26" y="52"/>
                  </a:lnTo>
                  <a:lnTo>
                    <a:pt x="26" y="64"/>
                  </a:lnTo>
                  <a:lnTo>
                    <a:pt x="14" y="64"/>
                  </a:lnTo>
                  <a:lnTo>
                    <a:pt x="40" y="78"/>
                  </a:lnTo>
                  <a:lnTo>
                    <a:pt x="40" y="90"/>
                  </a:lnTo>
                  <a:lnTo>
                    <a:pt x="14" y="90"/>
                  </a:lnTo>
                  <a:lnTo>
                    <a:pt x="0" y="104"/>
                  </a:lnTo>
                  <a:lnTo>
                    <a:pt x="0" y="116"/>
                  </a:lnTo>
                  <a:lnTo>
                    <a:pt x="0" y="130"/>
                  </a:lnTo>
                  <a:lnTo>
                    <a:pt x="14" y="130"/>
                  </a:lnTo>
                  <a:lnTo>
                    <a:pt x="26" y="130"/>
                  </a:lnTo>
                  <a:close/>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13" name="Freeform 34"/>
            <p:cNvSpPr>
              <a:spLocks/>
            </p:cNvSpPr>
            <p:nvPr/>
          </p:nvSpPr>
          <p:spPr bwMode="gray">
            <a:xfrm>
              <a:off x="1488" y="641"/>
              <a:ext cx="12" cy="26"/>
            </a:xfrm>
            <a:custGeom>
              <a:avLst/>
              <a:gdLst>
                <a:gd name="T0" fmla="*/ 12 w 12"/>
                <a:gd name="T1" fmla="*/ 14 h 26"/>
                <a:gd name="T2" fmla="*/ 0 w 12"/>
                <a:gd name="T3" fmla="*/ 0 h 26"/>
                <a:gd name="T4" fmla="*/ 0 w 12"/>
                <a:gd name="T5" fmla="*/ 26 h 26"/>
                <a:gd name="T6" fmla="*/ 12 w 12"/>
                <a:gd name="T7" fmla="*/ 26 h 26"/>
                <a:gd name="T8" fmla="*/ 12 w 12"/>
                <a:gd name="T9" fmla="*/ 14 h 26"/>
                <a:gd name="T10" fmla="*/ 12 w 12"/>
                <a:gd name="T11" fmla="*/ 14 h 26"/>
                <a:gd name="T12" fmla="*/ 0 60000 65536"/>
                <a:gd name="T13" fmla="*/ 0 60000 65536"/>
                <a:gd name="T14" fmla="*/ 0 60000 65536"/>
                <a:gd name="T15" fmla="*/ 0 60000 65536"/>
                <a:gd name="T16" fmla="*/ 0 60000 65536"/>
                <a:gd name="T17" fmla="*/ 0 60000 65536"/>
                <a:gd name="T18" fmla="*/ 0 w 12"/>
                <a:gd name="T19" fmla="*/ 0 h 26"/>
                <a:gd name="T20" fmla="*/ 12 w 12"/>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2" h="26">
                  <a:moveTo>
                    <a:pt x="12" y="14"/>
                  </a:moveTo>
                  <a:lnTo>
                    <a:pt x="0" y="0"/>
                  </a:lnTo>
                  <a:lnTo>
                    <a:pt x="0" y="26"/>
                  </a:lnTo>
                  <a:lnTo>
                    <a:pt x="12" y="26"/>
                  </a:lnTo>
                  <a:lnTo>
                    <a:pt x="12" y="14"/>
                  </a:lnTo>
                  <a:close/>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14" name="Freeform 35"/>
            <p:cNvSpPr>
              <a:spLocks/>
            </p:cNvSpPr>
            <p:nvPr/>
          </p:nvSpPr>
          <p:spPr bwMode="gray">
            <a:xfrm>
              <a:off x="1396" y="797"/>
              <a:ext cx="104" cy="170"/>
            </a:xfrm>
            <a:custGeom>
              <a:avLst/>
              <a:gdLst>
                <a:gd name="T0" fmla="*/ 78 w 104"/>
                <a:gd name="T1" fmla="*/ 170 h 170"/>
                <a:gd name="T2" fmla="*/ 92 w 104"/>
                <a:gd name="T3" fmla="*/ 156 h 170"/>
                <a:gd name="T4" fmla="*/ 92 w 104"/>
                <a:gd name="T5" fmla="*/ 144 h 170"/>
                <a:gd name="T6" fmla="*/ 104 w 104"/>
                <a:gd name="T7" fmla="*/ 130 h 170"/>
                <a:gd name="T8" fmla="*/ 104 w 104"/>
                <a:gd name="T9" fmla="*/ 118 h 170"/>
                <a:gd name="T10" fmla="*/ 92 w 104"/>
                <a:gd name="T11" fmla="*/ 104 h 170"/>
                <a:gd name="T12" fmla="*/ 66 w 104"/>
                <a:gd name="T13" fmla="*/ 104 h 170"/>
                <a:gd name="T14" fmla="*/ 52 w 104"/>
                <a:gd name="T15" fmla="*/ 92 h 170"/>
                <a:gd name="T16" fmla="*/ 38 w 104"/>
                <a:gd name="T17" fmla="*/ 78 h 170"/>
                <a:gd name="T18" fmla="*/ 38 w 104"/>
                <a:gd name="T19" fmla="*/ 66 h 170"/>
                <a:gd name="T20" fmla="*/ 52 w 104"/>
                <a:gd name="T21" fmla="*/ 66 h 170"/>
                <a:gd name="T22" fmla="*/ 66 w 104"/>
                <a:gd name="T23" fmla="*/ 66 h 170"/>
                <a:gd name="T24" fmla="*/ 52 w 104"/>
                <a:gd name="T25" fmla="*/ 52 h 170"/>
                <a:gd name="T26" fmla="*/ 66 w 104"/>
                <a:gd name="T27" fmla="*/ 52 h 170"/>
                <a:gd name="T28" fmla="*/ 66 w 104"/>
                <a:gd name="T29" fmla="*/ 26 h 170"/>
                <a:gd name="T30" fmla="*/ 52 w 104"/>
                <a:gd name="T31" fmla="*/ 26 h 170"/>
                <a:gd name="T32" fmla="*/ 38 w 104"/>
                <a:gd name="T33" fmla="*/ 26 h 170"/>
                <a:gd name="T34" fmla="*/ 26 w 104"/>
                <a:gd name="T35" fmla="*/ 26 h 170"/>
                <a:gd name="T36" fmla="*/ 26 w 104"/>
                <a:gd name="T37" fmla="*/ 14 h 170"/>
                <a:gd name="T38" fmla="*/ 0 w 104"/>
                <a:gd name="T39" fmla="*/ 0 h 170"/>
                <a:gd name="T40" fmla="*/ 0 w 104"/>
                <a:gd name="T41" fmla="*/ 14 h 170"/>
                <a:gd name="T42" fmla="*/ 0 w 104"/>
                <a:gd name="T43" fmla="*/ 40 h 170"/>
                <a:gd name="T44" fmla="*/ 12 w 104"/>
                <a:gd name="T45" fmla="*/ 40 h 170"/>
                <a:gd name="T46" fmla="*/ 12 w 104"/>
                <a:gd name="T47" fmla="*/ 52 h 170"/>
                <a:gd name="T48" fmla="*/ 12 w 104"/>
                <a:gd name="T49" fmla="*/ 66 h 170"/>
                <a:gd name="T50" fmla="*/ 12 w 104"/>
                <a:gd name="T51" fmla="*/ 92 h 170"/>
                <a:gd name="T52" fmla="*/ 12 w 104"/>
                <a:gd name="T53" fmla="*/ 104 h 170"/>
                <a:gd name="T54" fmla="*/ 26 w 104"/>
                <a:gd name="T55" fmla="*/ 118 h 170"/>
                <a:gd name="T56" fmla="*/ 26 w 104"/>
                <a:gd name="T57" fmla="*/ 130 h 170"/>
                <a:gd name="T58" fmla="*/ 26 w 104"/>
                <a:gd name="T59" fmla="*/ 144 h 170"/>
                <a:gd name="T60" fmla="*/ 38 w 104"/>
                <a:gd name="T61" fmla="*/ 170 h 170"/>
                <a:gd name="T62" fmla="*/ 52 w 104"/>
                <a:gd name="T63" fmla="*/ 170 h 170"/>
                <a:gd name="T64" fmla="*/ 78 w 104"/>
                <a:gd name="T65" fmla="*/ 170 h 170"/>
                <a:gd name="T66" fmla="*/ 78 w 104"/>
                <a:gd name="T67" fmla="*/ 170 h 1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4"/>
                <a:gd name="T103" fmla="*/ 0 h 170"/>
                <a:gd name="T104" fmla="*/ 104 w 104"/>
                <a:gd name="T105" fmla="*/ 170 h 1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4" h="170">
                  <a:moveTo>
                    <a:pt x="78" y="170"/>
                  </a:moveTo>
                  <a:lnTo>
                    <a:pt x="92" y="156"/>
                  </a:lnTo>
                  <a:lnTo>
                    <a:pt x="92" y="144"/>
                  </a:lnTo>
                  <a:lnTo>
                    <a:pt x="104" y="130"/>
                  </a:lnTo>
                  <a:lnTo>
                    <a:pt x="104" y="118"/>
                  </a:lnTo>
                  <a:lnTo>
                    <a:pt x="92" y="104"/>
                  </a:lnTo>
                  <a:lnTo>
                    <a:pt x="66" y="104"/>
                  </a:lnTo>
                  <a:lnTo>
                    <a:pt x="52" y="92"/>
                  </a:lnTo>
                  <a:lnTo>
                    <a:pt x="38" y="78"/>
                  </a:lnTo>
                  <a:lnTo>
                    <a:pt x="38" y="66"/>
                  </a:lnTo>
                  <a:lnTo>
                    <a:pt x="52" y="66"/>
                  </a:lnTo>
                  <a:lnTo>
                    <a:pt x="66" y="66"/>
                  </a:lnTo>
                  <a:lnTo>
                    <a:pt x="52" y="52"/>
                  </a:lnTo>
                  <a:lnTo>
                    <a:pt x="66" y="52"/>
                  </a:lnTo>
                  <a:lnTo>
                    <a:pt x="66" y="26"/>
                  </a:lnTo>
                  <a:lnTo>
                    <a:pt x="52" y="26"/>
                  </a:lnTo>
                  <a:lnTo>
                    <a:pt x="38" y="26"/>
                  </a:lnTo>
                  <a:lnTo>
                    <a:pt x="26" y="26"/>
                  </a:lnTo>
                  <a:lnTo>
                    <a:pt x="26" y="14"/>
                  </a:lnTo>
                  <a:lnTo>
                    <a:pt x="0" y="0"/>
                  </a:lnTo>
                  <a:lnTo>
                    <a:pt x="0" y="14"/>
                  </a:lnTo>
                  <a:lnTo>
                    <a:pt x="0" y="40"/>
                  </a:lnTo>
                  <a:lnTo>
                    <a:pt x="12" y="40"/>
                  </a:lnTo>
                  <a:lnTo>
                    <a:pt x="12" y="52"/>
                  </a:lnTo>
                  <a:lnTo>
                    <a:pt x="12" y="66"/>
                  </a:lnTo>
                  <a:lnTo>
                    <a:pt x="12" y="92"/>
                  </a:lnTo>
                  <a:lnTo>
                    <a:pt x="12" y="104"/>
                  </a:lnTo>
                  <a:lnTo>
                    <a:pt x="26" y="118"/>
                  </a:lnTo>
                  <a:lnTo>
                    <a:pt x="26" y="130"/>
                  </a:lnTo>
                  <a:lnTo>
                    <a:pt x="26" y="144"/>
                  </a:lnTo>
                  <a:lnTo>
                    <a:pt x="38" y="170"/>
                  </a:lnTo>
                  <a:lnTo>
                    <a:pt x="52" y="170"/>
                  </a:lnTo>
                  <a:lnTo>
                    <a:pt x="78" y="170"/>
                  </a:lnTo>
                  <a:close/>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15" name="Freeform 36"/>
            <p:cNvSpPr>
              <a:spLocks/>
            </p:cNvSpPr>
            <p:nvPr/>
          </p:nvSpPr>
          <p:spPr bwMode="gray">
            <a:xfrm>
              <a:off x="1462" y="771"/>
              <a:ext cx="26" cy="26"/>
            </a:xfrm>
            <a:custGeom>
              <a:avLst/>
              <a:gdLst>
                <a:gd name="T0" fmla="*/ 12 w 26"/>
                <a:gd name="T1" fmla="*/ 14 h 26"/>
                <a:gd name="T2" fmla="*/ 0 w 26"/>
                <a:gd name="T3" fmla="*/ 14 h 26"/>
                <a:gd name="T4" fmla="*/ 0 w 26"/>
                <a:gd name="T5" fmla="*/ 26 h 26"/>
                <a:gd name="T6" fmla="*/ 12 w 26"/>
                <a:gd name="T7" fmla="*/ 26 h 26"/>
                <a:gd name="T8" fmla="*/ 26 w 26"/>
                <a:gd name="T9" fmla="*/ 0 h 26"/>
                <a:gd name="T10" fmla="*/ 12 w 26"/>
                <a:gd name="T11" fmla="*/ 14 h 26"/>
                <a:gd name="T12" fmla="*/ 12 w 26"/>
                <a:gd name="T13" fmla="*/ 14 h 26"/>
                <a:gd name="T14" fmla="*/ 0 60000 65536"/>
                <a:gd name="T15" fmla="*/ 0 60000 65536"/>
                <a:gd name="T16" fmla="*/ 0 60000 65536"/>
                <a:gd name="T17" fmla="*/ 0 60000 65536"/>
                <a:gd name="T18" fmla="*/ 0 60000 65536"/>
                <a:gd name="T19" fmla="*/ 0 60000 65536"/>
                <a:gd name="T20" fmla="*/ 0 60000 65536"/>
                <a:gd name="T21" fmla="*/ 0 w 26"/>
                <a:gd name="T22" fmla="*/ 0 h 26"/>
                <a:gd name="T23" fmla="*/ 26 w 2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6">
                  <a:moveTo>
                    <a:pt x="12" y="14"/>
                  </a:moveTo>
                  <a:lnTo>
                    <a:pt x="0" y="14"/>
                  </a:lnTo>
                  <a:lnTo>
                    <a:pt x="0" y="26"/>
                  </a:lnTo>
                  <a:lnTo>
                    <a:pt x="12" y="26"/>
                  </a:lnTo>
                  <a:lnTo>
                    <a:pt x="26" y="0"/>
                  </a:lnTo>
                  <a:lnTo>
                    <a:pt x="12" y="14"/>
                  </a:lnTo>
                  <a:close/>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16" name="Freeform 37"/>
            <p:cNvSpPr>
              <a:spLocks/>
            </p:cNvSpPr>
            <p:nvPr/>
          </p:nvSpPr>
          <p:spPr bwMode="gray">
            <a:xfrm>
              <a:off x="1370" y="681"/>
              <a:ext cx="38" cy="52"/>
            </a:xfrm>
            <a:custGeom>
              <a:avLst/>
              <a:gdLst>
                <a:gd name="T0" fmla="*/ 0 w 38"/>
                <a:gd name="T1" fmla="*/ 12 h 52"/>
                <a:gd name="T2" fmla="*/ 0 w 38"/>
                <a:gd name="T3" fmla="*/ 38 h 52"/>
                <a:gd name="T4" fmla="*/ 12 w 38"/>
                <a:gd name="T5" fmla="*/ 52 h 52"/>
                <a:gd name="T6" fmla="*/ 26 w 38"/>
                <a:gd name="T7" fmla="*/ 38 h 52"/>
                <a:gd name="T8" fmla="*/ 38 w 38"/>
                <a:gd name="T9" fmla="*/ 26 h 52"/>
                <a:gd name="T10" fmla="*/ 26 w 38"/>
                <a:gd name="T11" fmla="*/ 0 h 52"/>
                <a:gd name="T12" fmla="*/ 0 w 38"/>
                <a:gd name="T13" fmla="*/ 12 h 52"/>
                <a:gd name="T14" fmla="*/ 0 w 38"/>
                <a:gd name="T15" fmla="*/ 12 h 52"/>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52"/>
                <a:gd name="T26" fmla="*/ 38 w 38"/>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52">
                  <a:moveTo>
                    <a:pt x="0" y="12"/>
                  </a:moveTo>
                  <a:lnTo>
                    <a:pt x="0" y="38"/>
                  </a:lnTo>
                  <a:lnTo>
                    <a:pt x="12" y="52"/>
                  </a:lnTo>
                  <a:lnTo>
                    <a:pt x="26" y="38"/>
                  </a:lnTo>
                  <a:lnTo>
                    <a:pt x="38" y="26"/>
                  </a:lnTo>
                  <a:lnTo>
                    <a:pt x="26" y="0"/>
                  </a:lnTo>
                  <a:lnTo>
                    <a:pt x="0" y="12"/>
                  </a:lnTo>
                  <a:close/>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17" name="Freeform 38"/>
            <p:cNvSpPr>
              <a:spLocks/>
            </p:cNvSpPr>
            <p:nvPr/>
          </p:nvSpPr>
          <p:spPr bwMode="gray">
            <a:xfrm>
              <a:off x="1318" y="655"/>
              <a:ext cx="38" cy="52"/>
            </a:xfrm>
            <a:custGeom>
              <a:avLst/>
              <a:gdLst>
                <a:gd name="T0" fmla="*/ 26 w 38"/>
                <a:gd name="T1" fmla="*/ 0 h 52"/>
                <a:gd name="T2" fmla="*/ 12 w 38"/>
                <a:gd name="T3" fmla="*/ 12 h 52"/>
                <a:gd name="T4" fmla="*/ 0 w 38"/>
                <a:gd name="T5" fmla="*/ 12 h 52"/>
                <a:gd name="T6" fmla="*/ 0 w 38"/>
                <a:gd name="T7" fmla="*/ 26 h 52"/>
                <a:gd name="T8" fmla="*/ 12 w 38"/>
                <a:gd name="T9" fmla="*/ 38 h 52"/>
                <a:gd name="T10" fmla="*/ 0 w 38"/>
                <a:gd name="T11" fmla="*/ 52 h 52"/>
                <a:gd name="T12" fmla="*/ 12 w 38"/>
                <a:gd name="T13" fmla="*/ 52 h 52"/>
                <a:gd name="T14" fmla="*/ 12 w 38"/>
                <a:gd name="T15" fmla="*/ 38 h 52"/>
                <a:gd name="T16" fmla="*/ 38 w 38"/>
                <a:gd name="T17" fmla="*/ 26 h 52"/>
                <a:gd name="T18" fmla="*/ 38 w 38"/>
                <a:gd name="T19" fmla="*/ 12 h 52"/>
                <a:gd name="T20" fmla="*/ 26 w 38"/>
                <a:gd name="T21" fmla="*/ 0 h 52"/>
                <a:gd name="T22" fmla="*/ 26 w 38"/>
                <a:gd name="T23" fmla="*/ 0 h 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
                <a:gd name="T37" fmla="*/ 0 h 52"/>
                <a:gd name="T38" fmla="*/ 38 w 38"/>
                <a:gd name="T39" fmla="*/ 52 h 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 h="52">
                  <a:moveTo>
                    <a:pt x="26" y="0"/>
                  </a:moveTo>
                  <a:lnTo>
                    <a:pt x="12" y="12"/>
                  </a:lnTo>
                  <a:lnTo>
                    <a:pt x="0" y="12"/>
                  </a:lnTo>
                  <a:lnTo>
                    <a:pt x="0" y="26"/>
                  </a:lnTo>
                  <a:lnTo>
                    <a:pt x="12" y="38"/>
                  </a:lnTo>
                  <a:lnTo>
                    <a:pt x="0" y="52"/>
                  </a:lnTo>
                  <a:lnTo>
                    <a:pt x="12" y="52"/>
                  </a:lnTo>
                  <a:lnTo>
                    <a:pt x="12" y="38"/>
                  </a:lnTo>
                  <a:lnTo>
                    <a:pt x="38" y="26"/>
                  </a:lnTo>
                  <a:lnTo>
                    <a:pt x="38" y="12"/>
                  </a:lnTo>
                  <a:lnTo>
                    <a:pt x="26" y="0"/>
                  </a:lnTo>
                  <a:close/>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18" name="Freeform 39"/>
            <p:cNvSpPr>
              <a:spLocks/>
            </p:cNvSpPr>
            <p:nvPr/>
          </p:nvSpPr>
          <p:spPr bwMode="gray">
            <a:xfrm>
              <a:off x="1200" y="2176"/>
              <a:ext cx="247" cy="101"/>
            </a:xfrm>
            <a:custGeom>
              <a:avLst/>
              <a:gdLst>
                <a:gd name="T0" fmla="*/ 0 w 495"/>
                <a:gd name="T1" fmla="*/ 0 h 204"/>
                <a:gd name="T2" fmla="*/ 0 w 495"/>
                <a:gd name="T3" fmla="*/ 0 h 204"/>
                <a:gd name="T4" fmla="*/ 0 w 495"/>
                <a:gd name="T5" fmla="*/ 0 h 204"/>
                <a:gd name="T6" fmla="*/ 0 w 495"/>
                <a:gd name="T7" fmla="*/ 0 h 204"/>
                <a:gd name="T8" fmla="*/ 0 w 495"/>
                <a:gd name="T9" fmla="*/ 0 h 204"/>
                <a:gd name="T10" fmla="*/ 0 w 495"/>
                <a:gd name="T11" fmla="*/ 0 h 204"/>
                <a:gd name="T12" fmla="*/ 0 w 495"/>
                <a:gd name="T13" fmla="*/ 0 h 204"/>
                <a:gd name="T14" fmla="*/ 0 w 495"/>
                <a:gd name="T15" fmla="*/ 0 h 204"/>
                <a:gd name="T16" fmla="*/ 0 w 495"/>
                <a:gd name="T17" fmla="*/ 0 h 204"/>
                <a:gd name="T18" fmla="*/ 0 w 495"/>
                <a:gd name="T19" fmla="*/ 0 h 204"/>
                <a:gd name="T20" fmla="*/ 0 w 495"/>
                <a:gd name="T21" fmla="*/ 0 h 204"/>
                <a:gd name="T22" fmla="*/ 0 w 495"/>
                <a:gd name="T23" fmla="*/ 0 h 204"/>
                <a:gd name="T24" fmla="*/ 0 w 495"/>
                <a:gd name="T25" fmla="*/ 0 h 204"/>
                <a:gd name="T26" fmla="*/ 0 w 495"/>
                <a:gd name="T27" fmla="*/ 0 h 204"/>
                <a:gd name="T28" fmla="*/ 0 w 495"/>
                <a:gd name="T29" fmla="*/ 0 h 204"/>
                <a:gd name="T30" fmla="*/ 0 w 495"/>
                <a:gd name="T31" fmla="*/ 0 h 204"/>
                <a:gd name="T32" fmla="*/ 0 w 495"/>
                <a:gd name="T33" fmla="*/ 0 h 2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95"/>
                <a:gd name="T52" fmla="*/ 0 h 204"/>
                <a:gd name="T53" fmla="*/ 495 w 495"/>
                <a:gd name="T54" fmla="*/ 204 h 2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95" h="204">
                  <a:moveTo>
                    <a:pt x="131" y="48"/>
                  </a:moveTo>
                  <a:lnTo>
                    <a:pt x="236" y="100"/>
                  </a:lnTo>
                  <a:lnTo>
                    <a:pt x="263" y="100"/>
                  </a:lnTo>
                  <a:lnTo>
                    <a:pt x="311" y="156"/>
                  </a:lnTo>
                  <a:lnTo>
                    <a:pt x="311" y="181"/>
                  </a:lnTo>
                  <a:lnTo>
                    <a:pt x="467" y="204"/>
                  </a:lnTo>
                  <a:lnTo>
                    <a:pt x="495" y="181"/>
                  </a:lnTo>
                  <a:lnTo>
                    <a:pt x="444" y="156"/>
                  </a:lnTo>
                  <a:lnTo>
                    <a:pt x="444" y="129"/>
                  </a:lnTo>
                  <a:lnTo>
                    <a:pt x="340" y="100"/>
                  </a:lnTo>
                  <a:lnTo>
                    <a:pt x="288" y="48"/>
                  </a:lnTo>
                  <a:lnTo>
                    <a:pt x="131" y="0"/>
                  </a:lnTo>
                  <a:lnTo>
                    <a:pt x="27" y="23"/>
                  </a:lnTo>
                  <a:lnTo>
                    <a:pt x="0" y="48"/>
                  </a:lnTo>
                  <a:lnTo>
                    <a:pt x="52" y="48"/>
                  </a:lnTo>
                  <a:lnTo>
                    <a:pt x="104" y="23"/>
                  </a:lnTo>
                  <a:lnTo>
                    <a:pt x="131" y="48"/>
                  </a:lnTo>
                  <a:close/>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19" name="Freeform 40"/>
            <p:cNvSpPr>
              <a:spLocks/>
            </p:cNvSpPr>
            <p:nvPr/>
          </p:nvSpPr>
          <p:spPr bwMode="gray">
            <a:xfrm>
              <a:off x="1331" y="2292"/>
              <a:ext cx="50" cy="26"/>
            </a:xfrm>
            <a:custGeom>
              <a:avLst/>
              <a:gdLst>
                <a:gd name="T0" fmla="*/ 1 w 100"/>
                <a:gd name="T1" fmla="*/ 1 h 52"/>
                <a:gd name="T2" fmla="*/ 1 w 100"/>
                <a:gd name="T3" fmla="*/ 0 h 52"/>
                <a:gd name="T4" fmla="*/ 0 w 100"/>
                <a:gd name="T5" fmla="*/ 0 h 52"/>
                <a:gd name="T6" fmla="*/ 1 w 100"/>
                <a:gd name="T7" fmla="*/ 1 h 52"/>
                <a:gd name="T8" fmla="*/ 1 w 100"/>
                <a:gd name="T9" fmla="*/ 1 h 52"/>
                <a:gd name="T10" fmla="*/ 1 w 100"/>
                <a:gd name="T11" fmla="*/ 1 h 52"/>
                <a:gd name="T12" fmla="*/ 1 w 100"/>
                <a:gd name="T13" fmla="*/ 1 h 52"/>
                <a:gd name="T14" fmla="*/ 1 w 100"/>
                <a:gd name="T15" fmla="*/ 1 h 52"/>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52"/>
                <a:gd name="T26" fmla="*/ 100 w 100"/>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52">
                  <a:moveTo>
                    <a:pt x="48" y="27"/>
                  </a:moveTo>
                  <a:lnTo>
                    <a:pt x="25" y="0"/>
                  </a:lnTo>
                  <a:lnTo>
                    <a:pt x="0" y="0"/>
                  </a:lnTo>
                  <a:lnTo>
                    <a:pt x="48" y="52"/>
                  </a:lnTo>
                  <a:lnTo>
                    <a:pt x="77" y="52"/>
                  </a:lnTo>
                  <a:lnTo>
                    <a:pt x="100" y="52"/>
                  </a:lnTo>
                  <a:lnTo>
                    <a:pt x="77" y="27"/>
                  </a:lnTo>
                  <a:lnTo>
                    <a:pt x="48" y="27"/>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20" name="Freeform 41"/>
            <p:cNvSpPr>
              <a:spLocks/>
            </p:cNvSpPr>
            <p:nvPr/>
          </p:nvSpPr>
          <p:spPr bwMode="gray">
            <a:xfrm>
              <a:off x="1226" y="2200"/>
              <a:ext cx="25" cy="14"/>
            </a:xfrm>
            <a:custGeom>
              <a:avLst/>
              <a:gdLst>
                <a:gd name="T0" fmla="*/ 0 w 52"/>
                <a:gd name="T1" fmla="*/ 0 h 29"/>
                <a:gd name="T2" fmla="*/ 0 w 52"/>
                <a:gd name="T3" fmla="*/ 0 h 29"/>
                <a:gd name="T4" fmla="*/ 0 w 52"/>
                <a:gd name="T5" fmla="*/ 0 h 29"/>
                <a:gd name="T6" fmla="*/ 0 w 52"/>
                <a:gd name="T7" fmla="*/ 0 h 29"/>
                <a:gd name="T8" fmla="*/ 0 60000 65536"/>
                <a:gd name="T9" fmla="*/ 0 60000 65536"/>
                <a:gd name="T10" fmla="*/ 0 60000 65536"/>
                <a:gd name="T11" fmla="*/ 0 60000 65536"/>
                <a:gd name="T12" fmla="*/ 0 w 52"/>
                <a:gd name="T13" fmla="*/ 0 h 29"/>
                <a:gd name="T14" fmla="*/ 52 w 52"/>
                <a:gd name="T15" fmla="*/ 29 h 29"/>
              </a:gdLst>
              <a:ahLst/>
              <a:cxnLst>
                <a:cxn ang="T8">
                  <a:pos x="T0" y="T1"/>
                </a:cxn>
                <a:cxn ang="T9">
                  <a:pos x="T2" y="T3"/>
                </a:cxn>
                <a:cxn ang="T10">
                  <a:pos x="T4" y="T5"/>
                </a:cxn>
                <a:cxn ang="T11">
                  <a:pos x="T6" y="T7"/>
                </a:cxn>
              </a:cxnLst>
              <a:rect l="T12" t="T13" r="T14" b="T15"/>
              <a:pathLst>
                <a:path w="52" h="29">
                  <a:moveTo>
                    <a:pt x="52" y="29"/>
                  </a:moveTo>
                  <a:lnTo>
                    <a:pt x="27" y="0"/>
                  </a:lnTo>
                  <a:lnTo>
                    <a:pt x="0" y="29"/>
                  </a:lnTo>
                  <a:lnTo>
                    <a:pt x="52" y="29"/>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21" name="Freeform 42"/>
            <p:cNvSpPr>
              <a:spLocks/>
            </p:cNvSpPr>
            <p:nvPr/>
          </p:nvSpPr>
          <p:spPr bwMode="gray">
            <a:xfrm>
              <a:off x="1695" y="1512"/>
              <a:ext cx="116" cy="116"/>
            </a:xfrm>
            <a:custGeom>
              <a:avLst/>
              <a:gdLst>
                <a:gd name="T0" fmla="*/ 0 w 233"/>
                <a:gd name="T1" fmla="*/ 1 h 232"/>
                <a:gd name="T2" fmla="*/ 0 w 233"/>
                <a:gd name="T3" fmla="*/ 1 h 232"/>
                <a:gd name="T4" fmla="*/ 0 w 233"/>
                <a:gd name="T5" fmla="*/ 1 h 232"/>
                <a:gd name="T6" fmla="*/ 0 w 233"/>
                <a:gd name="T7" fmla="*/ 1 h 232"/>
                <a:gd name="T8" fmla="*/ 0 w 233"/>
                <a:gd name="T9" fmla="*/ 1 h 232"/>
                <a:gd name="T10" fmla="*/ 0 w 233"/>
                <a:gd name="T11" fmla="*/ 1 h 232"/>
                <a:gd name="T12" fmla="*/ 0 w 233"/>
                <a:gd name="T13" fmla="*/ 0 h 232"/>
                <a:gd name="T14" fmla="*/ 0 w 233"/>
                <a:gd name="T15" fmla="*/ 1 h 232"/>
                <a:gd name="T16" fmla="*/ 0 w 233"/>
                <a:gd name="T17" fmla="*/ 1 h 232"/>
                <a:gd name="T18" fmla="*/ 0 w 233"/>
                <a:gd name="T19" fmla="*/ 1 h 232"/>
                <a:gd name="T20" fmla="*/ 0 w 233"/>
                <a:gd name="T21" fmla="*/ 1 h 232"/>
                <a:gd name="T22" fmla="*/ 0 w 233"/>
                <a:gd name="T23" fmla="*/ 1 h 232"/>
                <a:gd name="T24" fmla="*/ 0 w 233"/>
                <a:gd name="T25" fmla="*/ 1 h 232"/>
                <a:gd name="T26" fmla="*/ 0 w 233"/>
                <a:gd name="T27" fmla="*/ 1 h 232"/>
                <a:gd name="T28" fmla="*/ 0 w 233"/>
                <a:gd name="T29" fmla="*/ 1 h 232"/>
                <a:gd name="T30" fmla="*/ 0 w 233"/>
                <a:gd name="T31" fmla="*/ 1 h 232"/>
                <a:gd name="T32" fmla="*/ 0 w 233"/>
                <a:gd name="T33" fmla="*/ 1 h 232"/>
                <a:gd name="T34" fmla="*/ 0 w 233"/>
                <a:gd name="T35" fmla="*/ 1 h 232"/>
                <a:gd name="T36" fmla="*/ 0 w 233"/>
                <a:gd name="T37" fmla="*/ 1 h 232"/>
                <a:gd name="T38" fmla="*/ 0 w 233"/>
                <a:gd name="T39" fmla="*/ 1 h 2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3"/>
                <a:gd name="T61" fmla="*/ 0 h 232"/>
                <a:gd name="T62" fmla="*/ 233 w 233"/>
                <a:gd name="T63" fmla="*/ 232 h 2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3" h="232">
                  <a:moveTo>
                    <a:pt x="233" y="128"/>
                  </a:moveTo>
                  <a:lnTo>
                    <a:pt x="210" y="103"/>
                  </a:lnTo>
                  <a:lnTo>
                    <a:pt x="210" y="76"/>
                  </a:lnTo>
                  <a:lnTo>
                    <a:pt x="129" y="76"/>
                  </a:lnTo>
                  <a:lnTo>
                    <a:pt x="104" y="103"/>
                  </a:lnTo>
                  <a:lnTo>
                    <a:pt x="129" y="25"/>
                  </a:lnTo>
                  <a:lnTo>
                    <a:pt x="104" y="0"/>
                  </a:lnTo>
                  <a:lnTo>
                    <a:pt x="52" y="128"/>
                  </a:lnTo>
                  <a:lnTo>
                    <a:pt x="0" y="157"/>
                  </a:lnTo>
                  <a:lnTo>
                    <a:pt x="52" y="157"/>
                  </a:lnTo>
                  <a:lnTo>
                    <a:pt x="52" y="209"/>
                  </a:lnTo>
                  <a:lnTo>
                    <a:pt x="77" y="232"/>
                  </a:lnTo>
                  <a:lnTo>
                    <a:pt x="129" y="209"/>
                  </a:lnTo>
                  <a:lnTo>
                    <a:pt x="158" y="209"/>
                  </a:lnTo>
                  <a:lnTo>
                    <a:pt x="181" y="232"/>
                  </a:lnTo>
                  <a:lnTo>
                    <a:pt x="210" y="209"/>
                  </a:lnTo>
                  <a:lnTo>
                    <a:pt x="233" y="232"/>
                  </a:lnTo>
                  <a:lnTo>
                    <a:pt x="233" y="157"/>
                  </a:lnTo>
                  <a:lnTo>
                    <a:pt x="210" y="157"/>
                  </a:lnTo>
                  <a:lnTo>
                    <a:pt x="233" y="128"/>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22" name="Freeform 43"/>
            <p:cNvSpPr>
              <a:spLocks/>
            </p:cNvSpPr>
            <p:nvPr/>
          </p:nvSpPr>
          <p:spPr bwMode="gray">
            <a:xfrm>
              <a:off x="1329" y="1213"/>
              <a:ext cx="66" cy="51"/>
            </a:xfrm>
            <a:custGeom>
              <a:avLst/>
              <a:gdLst>
                <a:gd name="T0" fmla="*/ 0 w 133"/>
                <a:gd name="T1" fmla="*/ 0 h 104"/>
                <a:gd name="T2" fmla="*/ 0 w 133"/>
                <a:gd name="T3" fmla="*/ 0 h 104"/>
                <a:gd name="T4" fmla="*/ 0 w 133"/>
                <a:gd name="T5" fmla="*/ 0 h 104"/>
                <a:gd name="T6" fmla="*/ 0 w 133"/>
                <a:gd name="T7" fmla="*/ 0 h 104"/>
                <a:gd name="T8" fmla="*/ 0 w 133"/>
                <a:gd name="T9" fmla="*/ 0 h 104"/>
                <a:gd name="T10" fmla="*/ 0 w 133"/>
                <a:gd name="T11" fmla="*/ 0 h 104"/>
                <a:gd name="T12" fmla="*/ 0 w 133"/>
                <a:gd name="T13" fmla="*/ 0 h 104"/>
                <a:gd name="T14" fmla="*/ 0 w 133"/>
                <a:gd name="T15" fmla="*/ 0 h 104"/>
                <a:gd name="T16" fmla="*/ 0 w 133"/>
                <a:gd name="T17" fmla="*/ 0 h 104"/>
                <a:gd name="T18" fmla="*/ 0 w 133"/>
                <a:gd name="T19" fmla="*/ 0 h 104"/>
                <a:gd name="T20" fmla="*/ 0 w 133"/>
                <a:gd name="T21" fmla="*/ 0 h 104"/>
                <a:gd name="T22" fmla="*/ 0 w 133"/>
                <a:gd name="T23" fmla="*/ 0 h 104"/>
                <a:gd name="T24" fmla="*/ 0 w 133"/>
                <a:gd name="T25" fmla="*/ 0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3"/>
                <a:gd name="T40" fmla="*/ 0 h 104"/>
                <a:gd name="T41" fmla="*/ 133 w 133"/>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3" h="104">
                  <a:moveTo>
                    <a:pt x="52" y="52"/>
                  </a:moveTo>
                  <a:lnTo>
                    <a:pt x="81" y="79"/>
                  </a:lnTo>
                  <a:lnTo>
                    <a:pt x="104" y="104"/>
                  </a:lnTo>
                  <a:lnTo>
                    <a:pt x="133" y="79"/>
                  </a:lnTo>
                  <a:lnTo>
                    <a:pt x="133" y="52"/>
                  </a:lnTo>
                  <a:lnTo>
                    <a:pt x="104" y="52"/>
                  </a:lnTo>
                  <a:lnTo>
                    <a:pt x="81" y="27"/>
                  </a:lnTo>
                  <a:lnTo>
                    <a:pt x="52" y="0"/>
                  </a:lnTo>
                  <a:lnTo>
                    <a:pt x="29" y="0"/>
                  </a:lnTo>
                  <a:lnTo>
                    <a:pt x="0" y="52"/>
                  </a:lnTo>
                  <a:lnTo>
                    <a:pt x="29" y="104"/>
                  </a:lnTo>
                  <a:lnTo>
                    <a:pt x="52" y="79"/>
                  </a:lnTo>
                  <a:lnTo>
                    <a:pt x="52" y="52"/>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23" name="Freeform 44"/>
            <p:cNvSpPr>
              <a:spLocks/>
            </p:cNvSpPr>
            <p:nvPr/>
          </p:nvSpPr>
          <p:spPr bwMode="gray">
            <a:xfrm>
              <a:off x="1069" y="901"/>
              <a:ext cx="78" cy="66"/>
            </a:xfrm>
            <a:custGeom>
              <a:avLst/>
              <a:gdLst>
                <a:gd name="T0" fmla="*/ 1 w 156"/>
                <a:gd name="T1" fmla="*/ 1 h 132"/>
                <a:gd name="T2" fmla="*/ 1 w 156"/>
                <a:gd name="T3" fmla="*/ 1 h 132"/>
                <a:gd name="T4" fmla="*/ 1 w 156"/>
                <a:gd name="T5" fmla="*/ 0 h 132"/>
                <a:gd name="T6" fmla="*/ 1 w 156"/>
                <a:gd name="T7" fmla="*/ 0 h 132"/>
                <a:gd name="T8" fmla="*/ 1 w 156"/>
                <a:gd name="T9" fmla="*/ 1 h 132"/>
                <a:gd name="T10" fmla="*/ 0 w 156"/>
                <a:gd name="T11" fmla="*/ 1 h 132"/>
                <a:gd name="T12" fmla="*/ 0 w 156"/>
                <a:gd name="T13" fmla="*/ 1 h 132"/>
                <a:gd name="T14" fmla="*/ 1 w 156"/>
                <a:gd name="T15" fmla="*/ 1 h 132"/>
                <a:gd name="T16" fmla="*/ 1 w 156"/>
                <a:gd name="T17" fmla="*/ 1 h 1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6"/>
                <a:gd name="T28" fmla="*/ 0 h 132"/>
                <a:gd name="T29" fmla="*/ 156 w 156"/>
                <a:gd name="T30" fmla="*/ 132 h 1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6" h="132">
                  <a:moveTo>
                    <a:pt x="81" y="103"/>
                  </a:moveTo>
                  <a:lnTo>
                    <a:pt x="156" y="103"/>
                  </a:lnTo>
                  <a:lnTo>
                    <a:pt x="133" y="0"/>
                  </a:lnTo>
                  <a:lnTo>
                    <a:pt x="104" y="0"/>
                  </a:lnTo>
                  <a:lnTo>
                    <a:pt x="52" y="51"/>
                  </a:lnTo>
                  <a:lnTo>
                    <a:pt x="0" y="78"/>
                  </a:lnTo>
                  <a:lnTo>
                    <a:pt x="0" y="132"/>
                  </a:lnTo>
                  <a:lnTo>
                    <a:pt x="52" y="132"/>
                  </a:lnTo>
                  <a:lnTo>
                    <a:pt x="81" y="103"/>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24" name="Freeform 45"/>
            <p:cNvSpPr>
              <a:spLocks/>
            </p:cNvSpPr>
            <p:nvPr/>
          </p:nvSpPr>
          <p:spPr bwMode="gray">
            <a:xfrm>
              <a:off x="1095" y="967"/>
              <a:ext cx="118" cy="115"/>
            </a:xfrm>
            <a:custGeom>
              <a:avLst/>
              <a:gdLst>
                <a:gd name="T0" fmla="*/ 1 w 236"/>
                <a:gd name="T1" fmla="*/ 1 h 230"/>
                <a:gd name="T2" fmla="*/ 1 w 236"/>
                <a:gd name="T3" fmla="*/ 1 h 230"/>
                <a:gd name="T4" fmla="*/ 1 w 236"/>
                <a:gd name="T5" fmla="*/ 1 h 230"/>
                <a:gd name="T6" fmla="*/ 1 w 236"/>
                <a:gd name="T7" fmla="*/ 1 h 230"/>
                <a:gd name="T8" fmla="*/ 1 w 236"/>
                <a:gd name="T9" fmla="*/ 0 h 230"/>
                <a:gd name="T10" fmla="*/ 1 w 236"/>
                <a:gd name="T11" fmla="*/ 0 h 230"/>
                <a:gd name="T12" fmla="*/ 1 w 236"/>
                <a:gd name="T13" fmla="*/ 1 h 230"/>
                <a:gd name="T14" fmla="*/ 1 w 236"/>
                <a:gd name="T15" fmla="*/ 1 h 230"/>
                <a:gd name="T16" fmla="*/ 1 w 236"/>
                <a:gd name="T17" fmla="*/ 1 h 230"/>
                <a:gd name="T18" fmla="*/ 0 w 236"/>
                <a:gd name="T19" fmla="*/ 1 h 230"/>
                <a:gd name="T20" fmla="*/ 1 w 236"/>
                <a:gd name="T21" fmla="*/ 1 h 230"/>
                <a:gd name="T22" fmla="*/ 1 w 236"/>
                <a:gd name="T23" fmla="*/ 1 h 230"/>
                <a:gd name="T24" fmla="*/ 1 w 236"/>
                <a:gd name="T25" fmla="*/ 1 h 230"/>
                <a:gd name="T26" fmla="*/ 1 w 236"/>
                <a:gd name="T27" fmla="*/ 1 h 230"/>
                <a:gd name="T28" fmla="*/ 1 w 236"/>
                <a:gd name="T29" fmla="*/ 1 h 230"/>
                <a:gd name="T30" fmla="*/ 1 w 236"/>
                <a:gd name="T31" fmla="*/ 1 h 230"/>
                <a:gd name="T32" fmla="*/ 1 w 236"/>
                <a:gd name="T33" fmla="*/ 1 h 230"/>
                <a:gd name="T34" fmla="*/ 1 w 236"/>
                <a:gd name="T35" fmla="*/ 1 h 230"/>
                <a:gd name="T36" fmla="*/ 1 w 236"/>
                <a:gd name="T37" fmla="*/ 1 h 230"/>
                <a:gd name="T38" fmla="*/ 1 w 236"/>
                <a:gd name="T39" fmla="*/ 1 h 2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6"/>
                <a:gd name="T61" fmla="*/ 0 h 230"/>
                <a:gd name="T62" fmla="*/ 236 w 236"/>
                <a:gd name="T63" fmla="*/ 230 h 23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6" h="230">
                  <a:moveTo>
                    <a:pt x="209" y="23"/>
                  </a:moveTo>
                  <a:lnTo>
                    <a:pt x="184" y="75"/>
                  </a:lnTo>
                  <a:lnTo>
                    <a:pt x="184" y="23"/>
                  </a:lnTo>
                  <a:lnTo>
                    <a:pt x="133" y="23"/>
                  </a:lnTo>
                  <a:lnTo>
                    <a:pt x="104" y="0"/>
                  </a:lnTo>
                  <a:lnTo>
                    <a:pt x="52" y="0"/>
                  </a:lnTo>
                  <a:lnTo>
                    <a:pt x="29" y="23"/>
                  </a:lnTo>
                  <a:lnTo>
                    <a:pt x="29" y="75"/>
                  </a:lnTo>
                  <a:lnTo>
                    <a:pt x="52" y="104"/>
                  </a:lnTo>
                  <a:lnTo>
                    <a:pt x="0" y="104"/>
                  </a:lnTo>
                  <a:lnTo>
                    <a:pt x="52" y="127"/>
                  </a:lnTo>
                  <a:lnTo>
                    <a:pt x="52" y="178"/>
                  </a:lnTo>
                  <a:lnTo>
                    <a:pt x="133" y="207"/>
                  </a:lnTo>
                  <a:lnTo>
                    <a:pt x="184" y="230"/>
                  </a:lnTo>
                  <a:lnTo>
                    <a:pt x="236" y="230"/>
                  </a:lnTo>
                  <a:lnTo>
                    <a:pt x="209" y="207"/>
                  </a:lnTo>
                  <a:lnTo>
                    <a:pt x="236" y="207"/>
                  </a:lnTo>
                  <a:lnTo>
                    <a:pt x="209" y="127"/>
                  </a:lnTo>
                  <a:lnTo>
                    <a:pt x="236" y="52"/>
                  </a:lnTo>
                  <a:lnTo>
                    <a:pt x="209" y="23"/>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25" name="Freeform 46"/>
            <p:cNvSpPr>
              <a:spLocks/>
            </p:cNvSpPr>
            <p:nvPr/>
          </p:nvSpPr>
          <p:spPr bwMode="gray">
            <a:xfrm>
              <a:off x="1303" y="1019"/>
              <a:ext cx="274" cy="286"/>
            </a:xfrm>
            <a:custGeom>
              <a:avLst/>
              <a:gdLst>
                <a:gd name="T0" fmla="*/ 1 w 546"/>
                <a:gd name="T1" fmla="*/ 1 h 571"/>
                <a:gd name="T2" fmla="*/ 1 w 546"/>
                <a:gd name="T3" fmla="*/ 1 h 571"/>
                <a:gd name="T4" fmla="*/ 1 w 546"/>
                <a:gd name="T5" fmla="*/ 1 h 571"/>
                <a:gd name="T6" fmla="*/ 1 w 546"/>
                <a:gd name="T7" fmla="*/ 1 h 571"/>
                <a:gd name="T8" fmla="*/ 1 w 546"/>
                <a:gd name="T9" fmla="*/ 1 h 571"/>
                <a:gd name="T10" fmla="*/ 1 w 546"/>
                <a:gd name="T11" fmla="*/ 1 h 571"/>
                <a:gd name="T12" fmla="*/ 1 w 546"/>
                <a:gd name="T13" fmla="*/ 0 h 571"/>
                <a:gd name="T14" fmla="*/ 1 w 546"/>
                <a:gd name="T15" fmla="*/ 1 h 571"/>
                <a:gd name="T16" fmla="*/ 1 w 546"/>
                <a:gd name="T17" fmla="*/ 1 h 571"/>
                <a:gd name="T18" fmla="*/ 0 w 546"/>
                <a:gd name="T19" fmla="*/ 1 h 571"/>
                <a:gd name="T20" fmla="*/ 1 w 546"/>
                <a:gd name="T21" fmla="*/ 1 h 571"/>
                <a:gd name="T22" fmla="*/ 1 w 546"/>
                <a:gd name="T23" fmla="*/ 1 h 571"/>
                <a:gd name="T24" fmla="*/ 1 w 546"/>
                <a:gd name="T25" fmla="*/ 1 h 571"/>
                <a:gd name="T26" fmla="*/ 1 w 546"/>
                <a:gd name="T27" fmla="*/ 1 h 571"/>
                <a:gd name="T28" fmla="*/ 1 w 546"/>
                <a:gd name="T29" fmla="*/ 1 h 571"/>
                <a:gd name="T30" fmla="*/ 1 w 546"/>
                <a:gd name="T31" fmla="*/ 1 h 571"/>
                <a:gd name="T32" fmla="*/ 1 w 546"/>
                <a:gd name="T33" fmla="*/ 1 h 571"/>
                <a:gd name="T34" fmla="*/ 1 w 546"/>
                <a:gd name="T35" fmla="*/ 1 h 571"/>
                <a:gd name="T36" fmla="*/ 1 w 546"/>
                <a:gd name="T37" fmla="*/ 1 h 571"/>
                <a:gd name="T38" fmla="*/ 1 w 546"/>
                <a:gd name="T39" fmla="*/ 1 h 571"/>
                <a:gd name="T40" fmla="*/ 1 w 546"/>
                <a:gd name="T41" fmla="*/ 1 h 571"/>
                <a:gd name="T42" fmla="*/ 1 w 546"/>
                <a:gd name="T43" fmla="*/ 1 h 571"/>
                <a:gd name="T44" fmla="*/ 1 w 546"/>
                <a:gd name="T45" fmla="*/ 1 h 571"/>
                <a:gd name="T46" fmla="*/ 1 w 546"/>
                <a:gd name="T47" fmla="*/ 1 h 571"/>
                <a:gd name="T48" fmla="*/ 1 w 546"/>
                <a:gd name="T49" fmla="*/ 1 h 571"/>
                <a:gd name="T50" fmla="*/ 1 w 546"/>
                <a:gd name="T51" fmla="*/ 1 h 571"/>
                <a:gd name="T52" fmla="*/ 1 w 546"/>
                <a:gd name="T53" fmla="*/ 1 h 571"/>
                <a:gd name="T54" fmla="*/ 1 w 546"/>
                <a:gd name="T55" fmla="*/ 1 h 571"/>
                <a:gd name="T56" fmla="*/ 1 w 546"/>
                <a:gd name="T57" fmla="*/ 1 h 571"/>
                <a:gd name="T58" fmla="*/ 1 w 546"/>
                <a:gd name="T59" fmla="*/ 1 h 571"/>
                <a:gd name="T60" fmla="*/ 1 w 546"/>
                <a:gd name="T61" fmla="*/ 1 h 571"/>
                <a:gd name="T62" fmla="*/ 1 w 546"/>
                <a:gd name="T63" fmla="*/ 1 h 571"/>
                <a:gd name="T64" fmla="*/ 1 w 546"/>
                <a:gd name="T65" fmla="*/ 1 h 571"/>
                <a:gd name="T66" fmla="*/ 1 w 546"/>
                <a:gd name="T67" fmla="*/ 1 h 571"/>
                <a:gd name="T68" fmla="*/ 1 w 546"/>
                <a:gd name="T69" fmla="*/ 1 h 571"/>
                <a:gd name="T70" fmla="*/ 1 w 546"/>
                <a:gd name="T71" fmla="*/ 1 h 571"/>
                <a:gd name="T72" fmla="*/ 1 w 546"/>
                <a:gd name="T73" fmla="*/ 1 h 571"/>
                <a:gd name="T74" fmla="*/ 1 w 546"/>
                <a:gd name="T75" fmla="*/ 1 h 571"/>
                <a:gd name="T76" fmla="*/ 1 w 546"/>
                <a:gd name="T77" fmla="*/ 1 h 571"/>
                <a:gd name="T78" fmla="*/ 1 w 546"/>
                <a:gd name="T79" fmla="*/ 1 h 571"/>
                <a:gd name="T80" fmla="*/ 1 w 546"/>
                <a:gd name="T81" fmla="*/ 1 h 571"/>
                <a:gd name="T82" fmla="*/ 1 w 546"/>
                <a:gd name="T83" fmla="*/ 1 h 571"/>
                <a:gd name="T84" fmla="*/ 1 w 546"/>
                <a:gd name="T85" fmla="*/ 1 h 571"/>
                <a:gd name="T86" fmla="*/ 1 w 546"/>
                <a:gd name="T87" fmla="*/ 1 h 571"/>
                <a:gd name="T88" fmla="*/ 1 w 546"/>
                <a:gd name="T89" fmla="*/ 1 h 571"/>
                <a:gd name="T90" fmla="*/ 1 w 546"/>
                <a:gd name="T91" fmla="*/ 1 h 571"/>
                <a:gd name="T92" fmla="*/ 1 w 546"/>
                <a:gd name="T93" fmla="*/ 1 h 571"/>
                <a:gd name="T94" fmla="*/ 1 w 546"/>
                <a:gd name="T95" fmla="*/ 1 h 571"/>
                <a:gd name="T96" fmla="*/ 1 w 546"/>
                <a:gd name="T97" fmla="*/ 1 h 571"/>
                <a:gd name="T98" fmla="*/ 1 w 546"/>
                <a:gd name="T99" fmla="*/ 1 h 571"/>
                <a:gd name="T100" fmla="*/ 1 w 546"/>
                <a:gd name="T101" fmla="*/ 1 h 571"/>
                <a:gd name="T102" fmla="*/ 1 w 546"/>
                <a:gd name="T103" fmla="*/ 1 h 571"/>
                <a:gd name="T104" fmla="*/ 1 w 546"/>
                <a:gd name="T105" fmla="*/ 1 h 571"/>
                <a:gd name="T106" fmla="*/ 1 w 546"/>
                <a:gd name="T107" fmla="*/ 1 h 571"/>
                <a:gd name="T108" fmla="*/ 1 w 546"/>
                <a:gd name="T109" fmla="*/ 1 h 571"/>
                <a:gd name="T110" fmla="*/ 1 w 546"/>
                <a:gd name="T111" fmla="*/ 1 h 571"/>
                <a:gd name="T112" fmla="*/ 1 w 546"/>
                <a:gd name="T113" fmla="*/ 1 h 571"/>
                <a:gd name="T114" fmla="*/ 1 w 546"/>
                <a:gd name="T115" fmla="*/ 1 h 571"/>
                <a:gd name="T116" fmla="*/ 1 w 546"/>
                <a:gd name="T117" fmla="*/ 1 h 571"/>
                <a:gd name="T118" fmla="*/ 1 w 546"/>
                <a:gd name="T119" fmla="*/ 1 h 571"/>
                <a:gd name="T120" fmla="*/ 1 w 546"/>
                <a:gd name="T121" fmla="*/ 1 h 57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46"/>
                <a:gd name="T184" fmla="*/ 0 h 571"/>
                <a:gd name="T185" fmla="*/ 546 w 546"/>
                <a:gd name="T186" fmla="*/ 571 h 57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46" h="571">
                  <a:moveTo>
                    <a:pt x="207" y="51"/>
                  </a:moveTo>
                  <a:lnTo>
                    <a:pt x="155" y="23"/>
                  </a:lnTo>
                  <a:lnTo>
                    <a:pt x="103" y="23"/>
                  </a:lnTo>
                  <a:lnTo>
                    <a:pt x="103" y="74"/>
                  </a:lnTo>
                  <a:lnTo>
                    <a:pt x="80" y="51"/>
                  </a:lnTo>
                  <a:lnTo>
                    <a:pt x="80" y="23"/>
                  </a:lnTo>
                  <a:lnTo>
                    <a:pt x="80" y="0"/>
                  </a:lnTo>
                  <a:lnTo>
                    <a:pt x="51" y="23"/>
                  </a:lnTo>
                  <a:lnTo>
                    <a:pt x="28" y="23"/>
                  </a:lnTo>
                  <a:lnTo>
                    <a:pt x="0" y="51"/>
                  </a:lnTo>
                  <a:lnTo>
                    <a:pt x="51" y="103"/>
                  </a:lnTo>
                  <a:lnTo>
                    <a:pt x="28" y="103"/>
                  </a:lnTo>
                  <a:lnTo>
                    <a:pt x="51" y="155"/>
                  </a:lnTo>
                  <a:lnTo>
                    <a:pt x="103" y="155"/>
                  </a:lnTo>
                  <a:lnTo>
                    <a:pt x="184" y="207"/>
                  </a:lnTo>
                  <a:lnTo>
                    <a:pt x="184" y="178"/>
                  </a:lnTo>
                  <a:lnTo>
                    <a:pt x="184" y="126"/>
                  </a:lnTo>
                  <a:lnTo>
                    <a:pt x="207" y="155"/>
                  </a:lnTo>
                  <a:lnTo>
                    <a:pt x="207" y="178"/>
                  </a:lnTo>
                  <a:lnTo>
                    <a:pt x="287" y="207"/>
                  </a:lnTo>
                  <a:lnTo>
                    <a:pt x="259" y="232"/>
                  </a:lnTo>
                  <a:lnTo>
                    <a:pt x="316" y="284"/>
                  </a:lnTo>
                  <a:lnTo>
                    <a:pt x="316" y="310"/>
                  </a:lnTo>
                  <a:lnTo>
                    <a:pt x="287" y="310"/>
                  </a:lnTo>
                  <a:lnTo>
                    <a:pt x="316" y="387"/>
                  </a:lnTo>
                  <a:lnTo>
                    <a:pt x="287" y="387"/>
                  </a:lnTo>
                  <a:lnTo>
                    <a:pt x="236" y="387"/>
                  </a:lnTo>
                  <a:lnTo>
                    <a:pt x="236" y="466"/>
                  </a:lnTo>
                  <a:lnTo>
                    <a:pt x="287" y="466"/>
                  </a:lnTo>
                  <a:lnTo>
                    <a:pt x="316" y="439"/>
                  </a:lnTo>
                  <a:lnTo>
                    <a:pt x="368" y="520"/>
                  </a:lnTo>
                  <a:lnTo>
                    <a:pt x="391" y="520"/>
                  </a:lnTo>
                  <a:lnTo>
                    <a:pt x="420" y="543"/>
                  </a:lnTo>
                  <a:lnTo>
                    <a:pt x="523" y="571"/>
                  </a:lnTo>
                  <a:lnTo>
                    <a:pt x="523" y="543"/>
                  </a:lnTo>
                  <a:lnTo>
                    <a:pt x="483" y="506"/>
                  </a:lnTo>
                  <a:lnTo>
                    <a:pt x="523" y="520"/>
                  </a:lnTo>
                  <a:lnTo>
                    <a:pt x="523" y="491"/>
                  </a:lnTo>
                  <a:lnTo>
                    <a:pt x="495" y="466"/>
                  </a:lnTo>
                  <a:lnTo>
                    <a:pt x="495" y="439"/>
                  </a:lnTo>
                  <a:lnTo>
                    <a:pt x="443" y="414"/>
                  </a:lnTo>
                  <a:lnTo>
                    <a:pt x="472" y="387"/>
                  </a:lnTo>
                  <a:lnTo>
                    <a:pt x="443" y="362"/>
                  </a:lnTo>
                  <a:lnTo>
                    <a:pt x="523" y="387"/>
                  </a:lnTo>
                  <a:lnTo>
                    <a:pt x="523" y="362"/>
                  </a:lnTo>
                  <a:lnTo>
                    <a:pt x="546" y="362"/>
                  </a:lnTo>
                  <a:lnTo>
                    <a:pt x="546" y="310"/>
                  </a:lnTo>
                  <a:lnTo>
                    <a:pt x="495" y="310"/>
                  </a:lnTo>
                  <a:lnTo>
                    <a:pt x="472" y="284"/>
                  </a:lnTo>
                  <a:lnTo>
                    <a:pt x="420" y="259"/>
                  </a:lnTo>
                  <a:lnTo>
                    <a:pt x="391" y="232"/>
                  </a:lnTo>
                  <a:lnTo>
                    <a:pt x="420" y="207"/>
                  </a:lnTo>
                  <a:lnTo>
                    <a:pt x="391" y="155"/>
                  </a:lnTo>
                  <a:lnTo>
                    <a:pt x="339" y="155"/>
                  </a:lnTo>
                  <a:lnTo>
                    <a:pt x="287" y="126"/>
                  </a:lnTo>
                  <a:lnTo>
                    <a:pt x="287" y="74"/>
                  </a:lnTo>
                  <a:lnTo>
                    <a:pt x="236" y="103"/>
                  </a:lnTo>
                  <a:lnTo>
                    <a:pt x="236" y="74"/>
                  </a:lnTo>
                  <a:lnTo>
                    <a:pt x="184" y="74"/>
                  </a:lnTo>
                  <a:lnTo>
                    <a:pt x="184" y="51"/>
                  </a:lnTo>
                  <a:lnTo>
                    <a:pt x="207" y="51"/>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26" name="Freeform 47"/>
            <p:cNvSpPr>
              <a:spLocks/>
            </p:cNvSpPr>
            <p:nvPr/>
          </p:nvSpPr>
          <p:spPr bwMode="gray">
            <a:xfrm>
              <a:off x="1421" y="1148"/>
              <a:ext cx="12" cy="26"/>
            </a:xfrm>
            <a:custGeom>
              <a:avLst/>
              <a:gdLst>
                <a:gd name="T0" fmla="*/ 0 w 23"/>
                <a:gd name="T1" fmla="*/ 0 h 51"/>
                <a:gd name="T2" fmla="*/ 0 w 23"/>
                <a:gd name="T3" fmla="*/ 1 h 51"/>
                <a:gd name="T4" fmla="*/ 0 w 23"/>
                <a:gd name="T5" fmla="*/ 1 h 51"/>
                <a:gd name="T6" fmla="*/ 1 w 23"/>
                <a:gd name="T7" fmla="*/ 1 h 51"/>
                <a:gd name="T8" fmla="*/ 1 w 23"/>
                <a:gd name="T9" fmla="*/ 1 h 51"/>
                <a:gd name="T10" fmla="*/ 0 w 23"/>
                <a:gd name="T11" fmla="*/ 0 h 51"/>
                <a:gd name="T12" fmla="*/ 0 60000 65536"/>
                <a:gd name="T13" fmla="*/ 0 60000 65536"/>
                <a:gd name="T14" fmla="*/ 0 60000 65536"/>
                <a:gd name="T15" fmla="*/ 0 60000 65536"/>
                <a:gd name="T16" fmla="*/ 0 60000 65536"/>
                <a:gd name="T17" fmla="*/ 0 60000 65536"/>
                <a:gd name="T18" fmla="*/ 0 w 23"/>
                <a:gd name="T19" fmla="*/ 0 h 51"/>
                <a:gd name="T20" fmla="*/ 23 w 23"/>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23" h="51">
                  <a:moveTo>
                    <a:pt x="0" y="0"/>
                  </a:moveTo>
                  <a:lnTo>
                    <a:pt x="0" y="25"/>
                  </a:lnTo>
                  <a:lnTo>
                    <a:pt x="0" y="51"/>
                  </a:lnTo>
                  <a:lnTo>
                    <a:pt x="23" y="51"/>
                  </a:lnTo>
                  <a:lnTo>
                    <a:pt x="23" y="25"/>
                  </a:lnTo>
                  <a:lnTo>
                    <a:pt x="0"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27" name="Freeform 49"/>
            <p:cNvSpPr>
              <a:spLocks/>
            </p:cNvSpPr>
            <p:nvPr/>
          </p:nvSpPr>
          <p:spPr bwMode="gray">
            <a:xfrm>
              <a:off x="1421" y="2277"/>
              <a:ext cx="156" cy="54"/>
            </a:xfrm>
            <a:custGeom>
              <a:avLst/>
              <a:gdLst>
                <a:gd name="T0" fmla="*/ 1 w 310"/>
                <a:gd name="T1" fmla="*/ 1 h 107"/>
                <a:gd name="T2" fmla="*/ 1 w 310"/>
                <a:gd name="T3" fmla="*/ 0 h 107"/>
                <a:gd name="T4" fmla="*/ 1 w 310"/>
                <a:gd name="T5" fmla="*/ 0 h 107"/>
                <a:gd name="T6" fmla="*/ 1 w 310"/>
                <a:gd name="T7" fmla="*/ 0 h 107"/>
                <a:gd name="T8" fmla="*/ 1 w 310"/>
                <a:gd name="T9" fmla="*/ 0 h 107"/>
                <a:gd name="T10" fmla="*/ 1 w 310"/>
                <a:gd name="T11" fmla="*/ 0 h 107"/>
                <a:gd name="T12" fmla="*/ 1 w 310"/>
                <a:gd name="T13" fmla="*/ 1 h 107"/>
                <a:gd name="T14" fmla="*/ 1 w 310"/>
                <a:gd name="T15" fmla="*/ 1 h 107"/>
                <a:gd name="T16" fmla="*/ 1 w 310"/>
                <a:gd name="T17" fmla="*/ 1 h 107"/>
                <a:gd name="T18" fmla="*/ 0 w 310"/>
                <a:gd name="T19" fmla="*/ 1 h 107"/>
                <a:gd name="T20" fmla="*/ 1 w 310"/>
                <a:gd name="T21" fmla="*/ 1 h 107"/>
                <a:gd name="T22" fmla="*/ 1 w 310"/>
                <a:gd name="T23" fmla="*/ 1 h 107"/>
                <a:gd name="T24" fmla="*/ 1 w 310"/>
                <a:gd name="T25" fmla="*/ 1 h 107"/>
                <a:gd name="T26" fmla="*/ 1 w 310"/>
                <a:gd name="T27" fmla="*/ 1 h 107"/>
                <a:gd name="T28" fmla="*/ 1 w 310"/>
                <a:gd name="T29" fmla="*/ 1 h 107"/>
                <a:gd name="T30" fmla="*/ 1 w 310"/>
                <a:gd name="T31" fmla="*/ 1 h 107"/>
                <a:gd name="T32" fmla="*/ 1 w 310"/>
                <a:gd name="T33" fmla="*/ 1 h 107"/>
                <a:gd name="T34" fmla="*/ 1 w 310"/>
                <a:gd name="T35" fmla="*/ 1 h 107"/>
                <a:gd name="T36" fmla="*/ 1 w 310"/>
                <a:gd name="T37" fmla="*/ 1 h 107"/>
                <a:gd name="T38" fmla="*/ 1 w 310"/>
                <a:gd name="T39" fmla="*/ 1 h 107"/>
                <a:gd name="T40" fmla="*/ 1 w 310"/>
                <a:gd name="T41" fmla="*/ 1 h 1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0"/>
                <a:gd name="T64" fmla="*/ 0 h 107"/>
                <a:gd name="T65" fmla="*/ 310 w 310"/>
                <a:gd name="T66" fmla="*/ 107 h 10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0" h="107">
                  <a:moveTo>
                    <a:pt x="236" y="55"/>
                  </a:moveTo>
                  <a:lnTo>
                    <a:pt x="236" y="0"/>
                  </a:lnTo>
                  <a:lnTo>
                    <a:pt x="155" y="0"/>
                  </a:lnTo>
                  <a:lnTo>
                    <a:pt x="132" y="0"/>
                  </a:lnTo>
                  <a:lnTo>
                    <a:pt x="103" y="0"/>
                  </a:lnTo>
                  <a:lnTo>
                    <a:pt x="51" y="0"/>
                  </a:lnTo>
                  <a:lnTo>
                    <a:pt x="103" y="28"/>
                  </a:lnTo>
                  <a:lnTo>
                    <a:pt x="80" y="55"/>
                  </a:lnTo>
                  <a:lnTo>
                    <a:pt x="51" y="55"/>
                  </a:lnTo>
                  <a:lnTo>
                    <a:pt x="0" y="80"/>
                  </a:lnTo>
                  <a:lnTo>
                    <a:pt x="51" y="107"/>
                  </a:lnTo>
                  <a:lnTo>
                    <a:pt x="80" y="80"/>
                  </a:lnTo>
                  <a:lnTo>
                    <a:pt x="132" y="107"/>
                  </a:lnTo>
                  <a:lnTo>
                    <a:pt x="155" y="107"/>
                  </a:lnTo>
                  <a:lnTo>
                    <a:pt x="184" y="107"/>
                  </a:lnTo>
                  <a:lnTo>
                    <a:pt x="207" y="107"/>
                  </a:lnTo>
                  <a:lnTo>
                    <a:pt x="236" y="80"/>
                  </a:lnTo>
                  <a:lnTo>
                    <a:pt x="287" y="107"/>
                  </a:lnTo>
                  <a:lnTo>
                    <a:pt x="310" y="107"/>
                  </a:lnTo>
                  <a:lnTo>
                    <a:pt x="287" y="55"/>
                  </a:lnTo>
                  <a:lnTo>
                    <a:pt x="236" y="55"/>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28" name="Freeform 50"/>
            <p:cNvSpPr>
              <a:spLocks/>
            </p:cNvSpPr>
            <p:nvPr/>
          </p:nvSpPr>
          <p:spPr bwMode="gray">
            <a:xfrm>
              <a:off x="1226" y="993"/>
              <a:ext cx="39" cy="52"/>
            </a:xfrm>
            <a:custGeom>
              <a:avLst/>
              <a:gdLst>
                <a:gd name="T0" fmla="*/ 0 w 79"/>
                <a:gd name="T1" fmla="*/ 1 h 103"/>
                <a:gd name="T2" fmla="*/ 0 w 79"/>
                <a:gd name="T3" fmla="*/ 1 h 103"/>
                <a:gd name="T4" fmla="*/ 0 w 79"/>
                <a:gd name="T5" fmla="*/ 0 h 103"/>
                <a:gd name="T6" fmla="*/ 0 w 79"/>
                <a:gd name="T7" fmla="*/ 0 h 103"/>
                <a:gd name="T8" fmla="*/ 0 w 79"/>
                <a:gd name="T9" fmla="*/ 1 h 103"/>
                <a:gd name="T10" fmla="*/ 0 w 79"/>
                <a:gd name="T11" fmla="*/ 1 h 103"/>
                <a:gd name="T12" fmla="*/ 0 w 79"/>
                <a:gd name="T13" fmla="*/ 1 h 103"/>
                <a:gd name="T14" fmla="*/ 0 w 79"/>
                <a:gd name="T15" fmla="*/ 1 h 103"/>
                <a:gd name="T16" fmla="*/ 0 w 79"/>
                <a:gd name="T17" fmla="*/ 1 h 1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
                <a:gd name="T28" fmla="*/ 0 h 103"/>
                <a:gd name="T29" fmla="*/ 79 w 79"/>
                <a:gd name="T30" fmla="*/ 103 h 1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 h="103">
                  <a:moveTo>
                    <a:pt x="52" y="103"/>
                  </a:moveTo>
                  <a:lnTo>
                    <a:pt x="79" y="75"/>
                  </a:lnTo>
                  <a:lnTo>
                    <a:pt x="79" y="0"/>
                  </a:lnTo>
                  <a:lnTo>
                    <a:pt x="52" y="0"/>
                  </a:lnTo>
                  <a:lnTo>
                    <a:pt x="27" y="23"/>
                  </a:lnTo>
                  <a:lnTo>
                    <a:pt x="0" y="23"/>
                  </a:lnTo>
                  <a:lnTo>
                    <a:pt x="27" y="75"/>
                  </a:lnTo>
                  <a:lnTo>
                    <a:pt x="27" y="103"/>
                  </a:lnTo>
                  <a:lnTo>
                    <a:pt x="52" y="103"/>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29" name="Freeform 51"/>
            <p:cNvSpPr>
              <a:spLocks/>
            </p:cNvSpPr>
            <p:nvPr/>
          </p:nvSpPr>
          <p:spPr bwMode="gray">
            <a:xfrm>
              <a:off x="1277" y="993"/>
              <a:ext cx="41" cy="37"/>
            </a:xfrm>
            <a:custGeom>
              <a:avLst/>
              <a:gdLst>
                <a:gd name="T0" fmla="*/ 0 w 80"/>
                <a:gd name="T1" fmla="*/ 0 h 75"/>
                <a:gd name="T2" fmla="*/ 0 w 80"/>
                <a:gd name="T3" fmla="*/ 0 h 75"/>
                <a:gd name="T4" fmla="*/ 1 w 80"/>
                <a:gd name="T5" fmla="*/ 0 h 75"/>
                <a:gd name="T6" fmla="*/ 1 w 80"/>
                <a:gd name="T7" fmla="*/ 0 h 75"/>
                <a:gd name="T8" fmla="*/ 1 w 80"/>
                <a:gd name="T9" fmla="*/ 0 h 75"/>
                <a:gd name="T10" fmla="*/ 1 w 80"/>
                <a:gd name="T11" fmla="*/ 0 h 75"/>
                <a:gd name="T12" fmla="*/ 0 w 80"/>
                <a:gd name="T13" fmla="*/ 0 h 75"/>
                <a:gd name="T14" fmla="*/ 0 60000 65536"/>
                <a:gd name="T15" fmla="*/ 0 60000 65536"/>
                <a:gd name="T16" fmla="*/ 0 60000 65536"/>
                <a:gd name="T17" fmla="*/ 0 60000 65536"/>
                <a:gd name="T18" fmla="*/ 0 60000 65536"/>
                <a:gd name="T19" fmla="*/ 0 60000 65536"/>
                <a:gd name="T20" fmla="*/ 0 60000 65536"/>
                <a:gd name="T21" fmla="*/ 0 w 80"/>
                <a:gd name="T22" fmla="*/ 0 h 75"/>
                <a:gd name="T23" fmla="*/ 80 w 80"/>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75">
                  <a:moveTo>
                    <a:pt x="0" y="23"/>
                  </a:moveTo>
                  <a:lnTo>
                    <a:pt x="0" y="75"/>
                  </a:lnTo>
                  <a:lnTo>
                    <a:pt x="27" y="75"/>
                  </a:lnTo>
                  <a:lnTo>
                    <a:pt x="80" y="23"/>
                  </a:lnTo>
                  <a:lnTo>
                    <a:pt x="52" y="0"/>
                  </a:lnTo>
                  <a:lnTo>
                    <a:pt x="27" y="0"/>
                  </a:lnTo>
                  <a:lnTo>
                    <a:pt x="0" y="23"/>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30" name="Freeform 52"/>
            <p:cNvSpPr>
              <a:spLocks/>
            </p:cNvSpPr>
            <p:nvPr/>
          </p:nvSpPr>
          <p:spPr bwMode="gray">
            <a:xfrm>
              <a:off x="1135" y="862"/>
              <a:ext cx="65" cy="26"/>
            </a:xfrm>
            <a:custGeom>
              <a:avLst/>
              <a:gdLst>
                <a:gd name="T0" fmla="*/ 1 w 128"/>
                <a:gd name="T1" fmla="*/ 1 h 52"/>
                <a:gd name="T2" fmla="*/ 1 w 128"/>
                <a:gd name="T3" fmla="*/ 1 h 52"/>
                <a:gd name="T4" fmla="*/ 1 w 128"/>
                <a:gd name="T5" fmla="*/ 0 h 52"/>
                <a:gd name="T6" fmla="*/ 1 w 128"/>
                <a:gd name="T7" fmla="*/ 0 h 52"/>
                <a:gd name="T8" fmla="*/ 0 w 128"/>
                <a:gd name="T9" fmla="*/ 1 h 52"/>
                <a:gd name="T10" fmla="*/ 1 w 128"/>
                <a:gd name="T11" fmla="*/ 1 h 52"/>
                <a:gd name="T12" fmla="*/ 1 w 128"/>
                <a:gd name="T13" fmla="*/ 1 h 52"/>
                <a:gd name="T14" fmla="*/ 0 60000 65536"/>
                <a:gd name="T15" fmla="*/ 0 60000 65536"/>
                <a:gd name="T16" fmla="*/ 0 60000 65536"/>
                <a:gd name="T17" fmla="*/ 0 60000 65536"/>
                <a:gd name="T18" fmla="*/ 0 60000 65536"/>
                <a:gd name="T19" fmla="*/ 0 60000 65536"/>
                <a:gd name="T20" fmla="*/ 0 60000 65536"/>
                <a:gd name="T21" fmla="*/ 0 w 128"/>
                <a:gd name="T22" fmla="*/ 0 h 52"/>
                <a:gd name="T23" fmla="*/ 128 w 128"/>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52">
                  <a:moveTo>
                    <a:pt x="103" y="52"/>
                  </a:moveTo>
                  <a:lnTo>
                    <a:pt x="128" y="25"/>
                  </a:lnTo>
                  <a:lnTo>
                    <a:pt x="103" y="0"/>
                  </a:lnTo>
                  <a:lnTo>
                    <a:pt x="76" y="0"/>
                  </a:lnTo>
                  <a:lnTo>
                    <a:pt x="0" y="25"/>
                  </a:lnTo>
                  <a:lnTo>
                    <a:pt x="52" y="52"/>
                  </a:lnTo>
                  <a:lnTo>
                    <a:pt x="103" y="52"/>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31" name="Freeform 53"/>
            <p:cNvSpPr>
              <a:spLocks/>
            </p:cNvSpPr>
            <p:nvPr/>
          </p:nvSpPr>
          <p:spPr bwMode="gray">
            <a:xfrm>
              <a:off x="1291" y="940"/>
              <a:ext cx="104" cy="53"/>
            </a:xfrm>
            <a:custGeom>
              <a:avLst/>
              <a:gdLst>
                <a:gd name="T0" fmla="*/ 0 w 209"/>
                <a:gd name="T1" fmla="*/ 0 h 106"/>
                <a:gd name="T2" fmla="*/ 0 w 209"/>
                <a:gd name="T3" fmla="*/ 0 h 106"/>
                <a:gd name="T4" fmla="*/ 0 w 209"/>
                <a:gd name="T5" fmla="*/ 1 h 106"/>
                <a:gd name="T6" fmla="*/ 0 w 209"/>
                <a:gd name="T7" fmla="*/ 1 h 106"/>
                <a:gd name="T8" fmla="*/ 0 w 209"/>
                <a:gd name="T9" fmla="*/ 1 h 106"/>
                <a:gd name="T10" fmla="*/ 0 w 209"/>
                <a:gd name="T11" fmla="*/ 1 h 106"/>
                <a:gd name="T12" fmla="*/ 0 w 209"/>
                <a:gd name="T13" fmla="*/ 1 h 106"/>
                <a:gd name="T14" fmla="*/ 0 w 209"/>
                <a:gd name="T15" fmla="*/ 0 h 106"/>
                <a:gd name="T16" fmla="*/ 0 60000 65536"/>
                <a:gd name="T17" fmla="*/ 0 60000 65536"/>
                <a:gd name="T18" fmla="*/ 0 60000 65536"/>
                <a:gd name="T19" fmla="*/ 0 60000 65536"/>
                <a:gd name="T20" fmla="*/ 0 60000 65536"/>
                <a:gd name="T21" fmla="*/ 0 60000 65536"/>
                <a:gd name="T22" fmla="*/ 0 60000 65536"/>
                <a:gd name="T23" fmla="*/ 0 60000 65536"/>
                <a:gd name="T24" fmla="*/ 0 w 209"/>
                <a:gd name="T25" fmla="*/ 0 h 106"/>
                <a:gd name="T26" fmla="*/ 209 w 209"/>
                <a:gd name="T27" fmla="*/ 106 h 1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 h="106">
                  <a:moveTo>
                    <a:pt x="25" y="0"/>
                  </a:moveTo>
                  <a:lnTo>
                    <a:pt x="0" y="0"/>
                  </a:lnTo>
                  <a:lnTo>
                    <a:pt x="25" y="25"/>
                  </a:lnTo>
                  <a:lnTo>
                    <a:pt x="25" y="106"/>
                  </a:lnTo>
                  <a:lnTo>
                    <a:pt x="209" y="106"/>
                  </a:lnTo>
                  <a:lnTo>
                    <a:pt x="209" y="77"/>
                  </a:lnTo>
                  <a:lnTo>
                    <a:pt x="105" y="54"/>
                  </a:lnTo>
                  <a:lnTo>
                    <a:pt x="25"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32" name="Freeform 54"/>
            <p:cNvSpPr>
              <a:spLocks/>
            </p:cNvSpPr>
            <p:nvPr/>
          </p:nvSpPr>
          <p:spPr bwMode="gray">
            <a:xfrm>
              <a:off x="1174" y="901"/>
              <a:ext cx="65" cy="52"/>
            </a:xfrm>
            <a:custGeom>
              <a:avLst/>
              <a:gdLst>
                <a:gd name="T0" fmla="*/ 0 w 131"/>
                <a:gd name="T1" fmla="*/ 1 h 103"/>
                <a:gd name="T2" fmla="*/ 0 w 131"/>
                <a:gd name="T3" fmla="*/ 1 h 103"/>
                <a:gd name="T4" fmla="*/ 0 w 131"/>
                <a:gd name="T5" fmla="*/ 0 h 103"/>
                <a:gd name="T6" fmla="*/ 0 w 131"/>
                <a:gd name="T7" fmla="*/ 1 h 103"/>
                <a:gd name="T8" fmla="*/ 0 w 131"/>
                <a:gd name="T9" fmla="*/ 1 h 103"/>
                <a:gd name="T10" fmla="*/ 0 w 131"/>
                <a:gd name="T11" fmla="*/ 1 h 103"/>
                <a:gd name="T12" fmla="*/ 0 w 131"/>
                <a:gd name="T13" fmla="*/ 1 h 103"/>
                <a:gd name="T14" fmla="*/ 0 w 131"/>
                <a:gd name="T15" fmla="*/ 1 h 103"/>
                <a:gd name="T16" fmla="*/ 0 w 131"/>
                <a:gd name="T17" fmla="*/ 1 h 1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1"/>
                <a:gd name="T28" fmla="*/ 0 h 103"/>
                <a:gd name="T29" fmla="*/ 131 w 131"/>
                <a:gd name="T30" fmla="*/ 103 h 1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1" h="103">
                  <a:moveTo>
                    <a:pt x="131" y="51"/>
                  </a:moveTo>
                  <a:lnTo>
                    <a:pt x="104" y="27"/>
                  </a:lnTo>
                  <a:lnTo>
                    <a:pt x="27" y="0"/>
                  </a:lnTo>
                  <a:lnTo>
                    <a:pt x="0" y="27"/>
                  </a:lnTo>
                  <a:lnTo>
                    <a:pt x="0" y="51"/>
                  </a:lnTo>
                  <a:lnTo>
                    <a:pt x="27" y="78"/>
                  </a:lnTo>
                  <a:lnTo>
                    <a:pt x="52" y="78"/>
                  </a:lnTo>
                  <a:lnTo>
                    <a:pt x="104" y="103"/>
                  </a:lnTo>
                  <a:lnTo>
                    <a:pt x="131" y="51"/>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33" name="Freeform 55"/>
            <p:cNvSpPr>
              <a:spLocks/>
            </p:cNvSpPr>
            <p:nvPr/>
          </p:nvSpPr>
          <p:spPr bwMode="gray">
            <a:xfrm>
              <a:off x="1239" y="927"/>
              <a:ext cx="38" cy="40"/>
            </a:xfrm>
            <a:custGeom>
              <a:avLst/>
              <a:gdLst>
                <a:gd name="T0" fmla="*/ 0 w 77"/>
                <a:gd name="T1" fmla="*/ 0 h 81"/>
                <a:gd name="T2" fmla="*/ 0 w 77"/>
                <a:gd name="T3" fmla="*/ 0 h 81"/>
                <a:gd name="T4" fmla="*/ 0 w 77"/>
                <a:gd name="T5" fmla="*/ 0 h 81"/>
                <a:gd name="T6" fmla="*/ 0 w 77"/>
                <a:gd name="T7" fmla="*/ 0 h 81"/>
                <a:gd name="T8" fmla="*/ 0 w 77"/>
                <a:gd name="T9" fmla="*/ 0 h 81"/>
                <a:gd name="T10" fmla="*/ 0 w 77"/>
                <a:gd name="T11" fmla="*/ 0 h 81"/>
                <a:gd name="T12" fmla="*/ 0 w 77"/>
                <a:gd name="T13" fmla="*/ 0 h 81"/>
                <a:gd name="T14" fmla="*/ 0 w 77"/>
                <a:gd name="T15" fmla="*/ 0 h 81"/>
                <a:gd name="T16" fmla="*/ 0 w 77"/>
                <a:gd name="T17" fmla="*/ 0 h 81"/>
                <a:gd name="T18" fmla="*/ 0 w 77"/>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
                <a:gd name="T31" fmla="*/ 0 h 81"/>
                <a:gd name="T32" fmla="*/ 77 w 77"/>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 h="81">
                  <a:moveTo>
                    <a:pt x="77" y="81"/>
                  </a:moveTo>
                  <a:lnTo>
                    <a:pt x="52" y="52"/>
                  </a:lnTo>
                  <a:lnTo>
                    <a:pt x="77" y="52"/>
                  </a:lnTo>
                  <a:lnTo>
                    <a:pt x="52" y="0"/>
                  </a:lnTo>
                  <a:lnTo>
                    <a:pt x="25" y="27"/>
                  </a:lnTo>
                  <a:lnTo>
                    <a:pt x="0" y="52"/>
                  </a:lnTo>
                  <a:lnTo>
                    <a:pt x="25" y="52"/>
                  </a:lnTo>
                  <a:lnTo>
                    <a:pt x="25" y="81"/>
                  </a:lnTo>
                  <a:lnTo>
                    <a:pt x="52" y="81"/>
                  </a:lnTo>
                  <a:lnTo>
                    <a:pt x="77" y="81"/>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34" name="Freeform 56"/>
            <p:cNvSpPr>
              <a:spLocks/>
            </p:cNvSpPr>
            <p:nvPr/>
          </p:nvSpPr>
          <p:spPr bwMode="gray">
            <a:xfrm>
              <a:off x="1187" y="744"/>
              <a:ext cx="104" cy="79"/>
            </a:xfrm>
            <a:custGeom>
              <a:avLst/>
              <a:gdLst>
                <a:gd name="T0" fmla="*/ 1 w 208"/>
                <a:gd name="T1" fmla="*/ 1 h 157"/>
                <a:gd name="T2" fmla="*/ 1 w 208"/>
                <a:gd name="T3" fmla="*/ 1 h 157"/>
                <a:gd name="T4" fmla="*/ 1 w 208"/>
                <a:gd name="T5" fmla="*/ 1 h 157"/>
                <a:gd name="T6" fmla="*/ 1 w 208"/>
                <a:gd name="T7" fmla="*/ 1 h 157"/>
                <a:gd name="T8" fmla="*/ 1 w 208"/>
                <a:gd name="T9" fmla="*/ 1 h 157"/>
                <a:gd name="T10" fmla="*/ 1 w 208"/>
                <a:gd name="T11" fmla="*/ 1 h 157"/>
                <a:gd name="T12" fmla="*/ 1 w 208"/>
                <a:gd name="T13" fmla="*/ 0 h 157"/>
                <a:gd name="T14" fmla="*/ 1 w 208"/>
                <a:gd name="T15" fmla="*/ 1 h 157"/>
                <a:gd name="T16" fmla="*/ 1 w 208"/>
                <a:gd name="T17" fmla="*/ 1 h 157"/>
                <a:gd name="T18" fmla="*/ 1 w 208"/>
                <a:gd name="T19" fmla="*/ 1 h 157"/>
                <a:gd name="T20" fmla="*/ 1 w 208"/>
                <a:gd name="T21" fmla="*/ 1 h 157"/>
                <a:gd name="T22" fmla="*/ 1 w 208"/>
                <a:gd name="T23" fmla="*/ 1 h 157"/>
                <a:gd name="T24" fmla="*/ 0 w 208"/>
                <a:gd name="T25" fmla="*/ 1 h 157"/>
                <a:gd name="T26" fmla="*/ 0 w 208"/>
                <a:gd name="T27" fmla="*/ 1 h 157"/>
                <a:gd name="T28" fmla="*/ 1 w 208"/>
                <a:gd name="T29" fmla="*/ 1 h 157"/>
                <a:gd name="T30" fmla="*/ 1 w 208"/>
                <a:gd name="T31" fmla="*/ 1 h 1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8"/>
                <a:gd name="T49" fmla="*/ 0 h 157"/>
                <a:gd name="T50" fmla="*/ 208 w 208"/>
                <a:gd name="T51" fmla="*/ 157 h 1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8" h="157">
                  <a:moveTo>
                    <a:pt x="104" y="104"/>
                  </a:moveTo>
                  <a:lnTo>
                    <a:pt x="129" y="81"/>
                  </a:lnTo>
                  <a:lnTo>
                    <a:pt x="129" y="104"/>
                  </a:lnTo>
                  <a:lnTo>
                    <a:pt x="156" y="81"/>
                  </a:lnTo>
                  <a:lnTo>
                    <a:pt x="181" y="52"/>
                  </a:lnTo>
                  <a:lnTo>
                    <a:pt x="208" y="29"/>
                  </a:lnTo>
                  <a:lnTo>
                    <a:pt x="156" y="0"/>
                  </a:lnTo>
                  <a:lnTo>
                    <a:pt x="129" y="29"/>
                  </a:lnTo>
                  <a:lnTo>
                    <a:pt x="104" y="52"/>
                  </a:lnTo>
                  <a:lnTo>
                    <a:pt x="77" y="29"/>
                  </a:lnTo>
                  <a:lnTo>
                    <a:pt x="52" y="81"/>
                  </a:lnTo>
                  <a:lnTo>
                    <a:pt x="25" y="104"/>
                  </a:lnTo>
                  <a:lnTo>
                    <a:pt x="0" y="132"/>
                  </a:lnTo>
                  <a:lnTo>
                    <a:pt x="0" y="157"/>
                  </a:lnTo>
                  <a:lnTo>
                    <a:pt x="52" y="132"/>
                  </a:lnTo>
                  <a:lnTo>
                    <a:pt x="104" y="104"/>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35" name="Freeform 57"/>
            <p:cNvSpPr>
              <a:spLocks/>
            </p:cNvSpPr>
            <p:nvPr/>
          </p:nvSpPr>
          <p:spPr bwMode="gray">
            <a:xfrm>
              <a:off x="1239" y="837"/>
              <a:ext cx="105" cy="77"/>
            </a:xfrm>
            <a:custGeom>
              <a:avLst/>
              <a:gdLst>
                <a:gd name="T0" fmla="*/ 1 w 209"/>
                <a:gd name="T1" fmla="*/ 0 h 156"/>
                <a:gd name="T2" fmla="*/ 1 w 209"/>
                <a:gd name="T3" fmla="*/ 0 h 156"/>
                <a:gd name="T4" fmla="*/ 1 w 209"/>
                <a:gd name="T5" fmla="*/ 0 h 156"/>
                <a:gd name="T6" fmla="*/ 1 w 209"/>
                <a:gd name="T7" fmla="*/ 0 h 156"/>
                <a:gd name="T8" fmla="*/ 1 w 209"/>
                <a:gd name="T9" fmla="*/ 0 h 156"/>
                <a:gd name="T10" fmla="*/ 0 w 209"/>
                <a:gd name="T11" fmla="*/ 0 h 156"/>
                <a:gd name="T12" fmla="*/ 0 w 209"/>
                <a:gd name="T13" fmla="*/ 0 h 156"/>
                <a:gd name="T14" fmla="*/ 1 w 209"/>
                <a:gd name="T15" fmla="*/ 0 h 156"/>
                <a:gd name="T16" fmla="*/ 0 w 209"/>
                <a:gd name="T17" fmla="*/ 0 h 156"/>
                <a:gd name="T18" fmla="*/ 0 w 209"/>
                <a:gd name="T19" fmla="*/ 0 h 156"/>
                <a:gd name="T20" fmla="*/ 1 w 209"/>
                <a:gd name="T21" fmla="*/ 0 h 156"/>
                <a:gd name="T22" fmla="*/ 1 w 209"/>
                <a:gd name="T23" fmla="*/ 0 h 156"/>
                <a:gd name="T24" fmla="*/ 1 w 209"/>
                <a:gd name="T25" fmla="*/ 0 h 156"/>
                <a:gd name="T26" fmla="*/ 1 w 209"/>
                <a:gd name="T27" fmla="*/ 0 h 156"/>
                <a:gd name="T28" fmla="*/ 1 w 209"/>
                <a:gd name="T29" fmla="*/ 0 h 156"/>
                <a:gd name="T30" fmla="*/ 1 w 209"/>
                <a:gd name="T31" fmla="*/ 0 h 156"/>
                <a:gd name="T32" fmla="*/ 1 w 209"/>
                <a:gd name="T33" fmla="*/ 0 h 156"/>
                <a:gd name="T34" fmla="*/ 1 w 209"/>
                <a:gd name="T35" fmla="*/ 0 h 156"/>
                <a:gd name="T36" fmla="*/ 1 w 209"/>
                <a:gd name="T37" fmla="*/ 0 h 156"/>
                <a:gd name="T38" fmla="*/ 1 w 209"/>
                <a:gd name="T39" fmla="*/ 0 h 156"/>
                <a:gd name="T40" fmla="*/ 1 w 209"/>
                <a:gd name="T41" fmla="*/ 0 h 156"/>
                <a:gd name="T42" fmla="*/ 1 w 209"/>
                <a:gd name="T43" fmla="*/ 0 h 156"/>
                <a:gd name="T44" fmla="*/ 1 w 209"/>
                <a:gd name="T45" fmla="*/ 0 h 156"/>
                <a:gd name="T46" fmla="*/ 1 w 209"/>
                <a:gd name="T47" fmla="*/ 0 h 15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56"/>
                <a:gd name="T74" fmla="*/ 209 w 209"/>
                <a:gd name="T75" fmla="*/ 156 h 15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56">
                  <a:moveTo>
                    <a:pt x="77" y="52"/>
                  </a:moveTo>
                  <a:lnTo>
                    <a:pt x="77" y="0"/>
                  </a:lnTo>
                  <a:lnTo>
                    <a:pt x="52" y="0"/>
                  </a:lnTo>
                  <a:lnTo>
                    <a:pt x="25" y="25"/>
                  </a:lnTo>
                  <a:lnTo>
                    <a:pt x="25" y="52"/>
                  </a:lnTo>
                  <a:lnTo>
                    <a:pt x="0" y="52"/>
                  </a:lnTo>
                  <a:lnTo>
                    <a:pt x="0" y="77"/>
                  </a:lnTo>
                  <a:lnTo>
                    <a:pt x="25" y="104"/>
                  </a:lnTo>
                  <a:lnTo>
                    <a:pt x="0" y="129"/>
                  </a:lnTo>
                  <a:lnTo>
                    <a:pt x="0" y="156"/>
                  </a:lnTo>
                  <a:lnTo>
                    <a:pt x="52" y="156"/>
                  </a:lnTo>
                  <a:lnTo>
                    <a:pt x="104" y="129"/>
                  </a:lnTo>
                  <a:lnTo>
                    <a:pt x="129" y="129"/>
                  </a:lnTo>
                  <a:lnTo>
                    <a:pt x="157" y="129"/>
                  </a:lnTo>
                  <a:lnTo>
                    <a:pt x="180" y="104"/>
                  </a:lnTo>
                  <a:lnTo>
                    <a:pt x="157" y="77"/>
                  </a:lnTo>
                  <a:lnTo>
                    <a:pt x="180" y="52"/>
                  </a:lnTo>
                  <a:lnTo>
                    <a:pt x="209" y="25"/>
                  </a:lnTo>
                  <a:lnTo>
                    <a:pt x="180" y="0"/>
                  </a:lnTo>
                  <a:lnTo>
                    <a:pt x="157" y="0"/>
                  </a:lnTo>
                  <a:lnTo>
                    <a:pt x="157" y="52"/>
                  </a:lnTo>
                  <a:lnTo>
                    <a:pt x="129" y="52"/>
                  </a:lnTo>
                  <a:lnTo>
                    <a:pt x="104" y="52"/>
                  </a:lnTo>
                  <a:lnTo>
                    <a:pt x="77" y="52"/>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36" name="Freeform 58"/>
            <p:cNvSpPr>
              <a:spLocks/>
            </p:cNvSpPr>
            <p:nvPr/>
          </p:nvSpPr>
          <p:spPr bwMode="gray">
            <a:xfrm>
              <a:off x="2592" y="771"/>
              <a:ext cx="103" cy="144"/>
            </a:xfrm>
            <a:custGeom>
              <a:avLst/>
              <a:gdLst>
                <a:gd name="T0" fmla="*/ 0 w 207"/>
                <a:gd name="T1" fmla="*/ 1 h 288"/>
                <a:gd name="T2" fmla="*/ 0 w 207"/>
                <a:gd name="T3" fmla="*/ 1 h 288"/>
                <a:gd name="T4" fmla="*/ 0 w 207"/>
                <a:gd name="T5" fmla="*/ 1 h 288"/>
                <a:gd name="T6" fmla="*/ 0 w 207"/>
                <a:gd name="T7" fmla="*/ 1 h 288"/>
                <a:gd name="T8" fmla="*/ 0 w 207"/>
                <a:gd name="T9" fmla="*/ 1 h 288"/>
                <a:gd name="T10" fmla="*/ 0 w 207"/>
                <a:gd name="T11" fmla="*/ 1 h 288"/>
                <a:gd name="T12" fmla="*/ 0 w 207"/>
                <a:gd name="T13" fmla="*/ 1 h 288"/>
                <a:gd name="T14" fmla="*/ 0 w 207"/>
                <a:gd name="T15" fmla="*/ 1 h 288"/>
                <a:gd name="T16" fmla="*/ 0 w 207"/>
                <a:gd name="T17" fmla="*/ 1 h 288"/>
                <a:gd name="T18" fmla="*/ 0 w 207"/>
                <a:gd name="T19" fmla="*/ 1 h 288"/>
                <a:gd name="T20" fmla="*/ 0 w 207"/>
                <a:gd name="T21" fmla="*/ 1 h 288"/>
                <a:gd name="T22" fmla="*/ 0 w 207"/>
                <a:gd name="T23" fmla="*/ 1 h 288"/>
                <a:gd name="T24" fmla="*/ 0 w 207"/>
                <a:gd name="T25" fmla="*/ 1 h 288"/>
                <a:gd name="T26" fmla="*/ 0 w 207"/>
                <a:gd name="T27" fmla="*/ 1 h 288"/>
                <a:gd name="T28" fmla="*/ 0 w 207"/>
                <a:gd name="T29" fmla="*/ 1 h 288"/>
                <a:gd name="T30" fmla="*/ 0 w 207"/>
                <a:gd name="T31" fmla="*/ 1 h 288"/>
                <a:gd name="T32" fmla="*/ 0 w 207"/>
                <a:gd name="T33" fmla="*/ 1 h 288"/>
                <a:gd name="T34" fmla="*/ 0 w 207"/>
                <a:gd name="T35" fmla="*/ 1 h 288"/>
                <a:gd name="T36" fmla="*/ 0 w 207"/>
                <a:gd name="T37" fmla="*/ 1 h 288"/>
                <a:gd name="T38" fmla="*/ 0 w 207"/>
                <a:gd name="T39" fmla="*/ 1 h 288"/>
                <a:gd name="T40" fmla="*/ 0 w 207"/>
                <a:gd name="T41" fmla="*/ 1 h 288"/>
                <a:gd name="T42" fmla="*/ 0 w 207"/>
                <a:gd name="T43" fmla="*/ 1 h 288"/>
                <a:gd name="T44" fmla="*/ 0 w 207"/>
                <a:gd name="T45" fmla="*/ 1 h 288"/>
                <a:gd name="T46" fmla="*/ 0 w 207"/>
                <a:gd name="T47" fmla="*/ 1 h 288"/>
                <a:gd name="T48" fmla="*/ 0 w 207"/>
                <a:gd name="T49" fmla="*/ 1 h 288"/>
                <a:gd name="T50" fmla="*/ 0 w 207"/>
                <a:gd name="T51" fmla="*/ 1 h 288"/>
                <a:gd name="T52" fmla="*/ 0 w 207"/>
                <a:gd name="T53" fmla="*/ 1 h 288"/>
                <a:gd name="T54" fmla="*/ 0 w 207"/>
                <a:gd name="T55" fmla="*/ 1 h 288"/>
                <a:gd name="T56" fmla="*/ 0 w 207"/>
                <a:gd name="T57" fmla="*/ 0 h 288"/>
                <a:gd name="T58" fmla="*/ 0 w 207"/>
                <a:gd name="T59" fmla="*/ 1 h 288"/>
                <a:gd name="T60" fmla="*/ 0 w 207"/>
                <a:gd name="T61" fmla="*/ 1 h 288"/>
                <a:gd name="T62" fmla="*/ 0 w 207"/>
                <a:gd name="T63" fmla="*/ 1 h 288"/>
                <a:gd name="T64" fmla="*/ 0 w 207"/>
                <a:gd name="T65" fmla="*/ 1 h 288"/>
                <a:gd name="T66" fmla="*/ 0 w 207"/>
                <a:gd name="T67" fmla="*/ 1 h 2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7"/>
                <a:gd name="T103" fmla="*/ 0 h 288"/>
                <a:gd name="T104" fmla="*/ 207 w 207"/>
                <a:gd name="T105" fmla="*/ 288 h 2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7" h="288">
                  <a:moveTo>
                    <a:pt x="27" y="106"/>
                  </a:moveTo>
                  <a:lnTo>
                    <a:pt x="27" y="133"/>
                  </a:lnTo>
                  <a:lnTo>
                    <a:pt x="52" y="158"/>
                  </a:lnTo>
                  <a:lnTo>
                    <a:pt x="79" y="158"/>
                  </a:lnTo>
                  <a:lnTo>
                    <a:pt x="104" y="133"/>
                  </a:lnTo>
                  <a:lnTo>
                    <a:pt x="131" y="133"/>
                  </a:lnTo>
                  <a:lnTo>
                    <a:pt x="131" y="158"/>
                  </a:lnTo>
                  <a:lnTo>
                    <a:pt x="104" y="158"/>
                  </a:lnTo>
                  <a:lnTo>
                    <a:pt x="104" y="185"/>
                  </a:lnTo>
                  <a:lnTo>
                    <a:pt x="131" y="185"/>
                  </a:lnTo>
                  <a:lnTo>
                    <a:pt x="131" y="210"/>
                  </a:lnTo>
                  <a:lnTo>
                    <a:pt x="104" y="237"/>
                  </a:lnTo>
                  <a:lnTo>
                    <a:pt x="104" y="261"/>
                  </a:lnTo>
                  <a:lnTo>
                    <a:pt x="156" y="288"/>
                  </a:lnTo>
                  <a:lnTo>
                    <a:pt x="156" y="261"/>
                  </a:lnTo>
                  <a:lnTo>
                    <a:pt x="156" y="237"/>
                  </a:lnTo>
                  <a:lnTo>
                    <a:pt x="184" y="185"/>
                  </a:lnTo>
                  <a:lnTo>
                    <a:pt x="184" y="158"/>
                  </a:lnTo>
                  <a:lnTo>
                    <a:pt x="184" y="106"/>
                  </a:lnTo>
                  <a:lnTo>
                    <a:pt x="207" y="106"/>
                  </a:lnTo>
                  <a:lnTo>
                    <a:pt x="184" y="81"/>
                  </a:lnTo>
                  <a:lnTo>
                    <a:pt x="156" y="81"/>
                  </a:lnTo>
                  <a:lnTo>
                    <a:pt x="131" y="29"/>
                  </a:lnTo>
                  <a:lnTo>
                    <a:pt x="131" y="54"/>
                  </a:lnTo>
                  <a:lnTo>
                    <a:pt x="104" y="54"/>
                  </a:lnTo>
                  <a:lnTo>
                    <a:pt x="104" y="81"/>
                  </a:lnTo>
                  <a:lnTo>
                    <a:pt x="79" y="54"/>
                  </a:lnTo>
                  <a:lnTo>
                    <a:pt x="79" y="29"/>
                  </a:lnTo>
                  <a:lnTo>
                    <a:pt x="52" y="0"/>
                  </a:lnTo>
                  <a:lnTo>
                    <a:pt x="52" y="29"/>
                  </a:lnTo>
                  <a:lnTo>
                    <a:pt x="27" y="29"/>
                  </a:lnTo>
                  <a:lnTo>
                    <a:pt x="0" y="29"/>
                  </a:lnTo>
                  <a:lnTo>
                    <a:pt x="27" y="81"/>
                  </a:lnTo>
                  <a:lnTo>
                    <a:pt x="27" y="106"/>
                  </a:lnTo>
                  <a:close/>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37" name="Freeform 59"/>
            <p:cNvSpPr>
              <a:spLocks/>
            </p:cNvSpPr>
            <p:nvPr/>
          </p:nvSpPr>
          <p:spPr bwMode="gray">
            <a:xfrm>
              <a:off x="2695" y="771"/>
              <a:ext cx="52" cy="53"/>
            </a:xfrm>
            <a:custGeom>
              <a:avLst/>
              <a:gdLst>
                <a:gd name="T0" fmla="*/ 1 w 104"/>
                <a:gd name="T1" fmla="*/ 1 h 106"/>
                <a:gd name="T2" fmla="*/ 1 w 104"/>
                <a:gd name="T3" fmla="*/ 1 h 106"/>
                <a:gd name="T4" fmla="*/ 1 w 104"/>
                <a:gd name="T5" fmla="*/ 1 h 106"/>
                <a:gd name="T6" fmla="*/ 1 w 104"/>
                <a:gd name="T7" fmla="*/ 1 h 106"/>
                <a:gd name="T8" fmla="*/ 1 w 104"/>
                <a:gd name="T9" fmla="*/ 1 h 106"/>
                <a:gd name="T10" fmla="*/ 1 w 104"/>
                <a:gd name="T11" fmla="*/ 0 h 106"/>
                <a:gd name="T12" fmla="*/ 1 w 104"/>
                <a:gd name="T13" fmla="*/ 0 h 106"/>
                <a:gd name="T14" fmla="*/ 1 w 104"/>
                <a:gd name="T15" fmla="*/ 1 h 106"/>
                <a:gd name="T16" fmla="*/ 1 w 104"/>
                <a:gd name="T17" fmla="*/ 0 h 106"/>
                <a:gd name="T18" fmla="*/ 0 w 104"/>
                <a:gd name="T19" fmla="*/ 1 h 106"/>
                <a:gd name="T20" fmla="*/ 0 w 104"/>
                <a:gd name="T21" fmla="*/ 1 h 106"/>
                <a:gd name="T22" fmla="*/ 0 w 104"/>
                <a:gd name="T23" fmla="*/ 1 h 106"/>
                <a:gd name="T24" fmla="*/ 1 w 104"/>
                <a:gd name="T25" fmla="*/ 1 h 106"/>
                <a:gd name="T26" fmla="*/ 1 w 104"/>
                <a:gd name="T27" fmla="*/ 1 h 10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4"/>
                <a:gd name="T43" fmla="*/ 0 h 106"/>
                <a:gd name="T44" fmla="*/ 104 w 104"/>
                <a:gd name="T45" fmla="*/ 106 h 10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4" h="106">
                  <a:moveTo>
                    <a:pt x="52" y="106"/>
                  </a:moveTo>
                  <a:lnTo>
                    <a:pt x="52" y="81"/>
                  </a:lnTo>
                  <a:lnTo>
                    <a:pt x="81" y="54"/>
                  </a:lnTo>
                  <a:lnTo>
                    <a:pt x="104" y="54"/>
                  </a:lnTo>
                  <a:lnTo>
                    <a:pt x="104" y="29"/>
                  </a:lnTo>
                  <a:lnTo>
                    <a:pt x="104" y="0"/>
                  </a:lnTo>
                  <a:lnTo>
                    <a:pt x="81" y="0"/>
                  </a:lnTo>
                  <a:lnTo>
                    <a:pt x="29" y="29"/>
                  </a:lnTo>
                  <a:lnTo>
                    <a:pt x="29" y="0"/>
                  </a:lnTo>
                  <a:lnTo>
                    <a:pt x="0" y="29"/>
                  </a:lnTo>
                  <a:lnTo>
                    <a:pt x="0" y="54"/>
                  </a:lnTo>
                  <a:lnTo>
                    <a:pt x="0" y="81"/>
                  </a:lnTo>
                  <a:lnTo>
                    <a:pt x="29" y="106"/>
                  </a:lnTo>
                  <a:lnTo>
                    <a:pt x="52" y="106"/>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38" name="Freeform 60"/>
            <p:cNvSpPr>
              <a:spLocks/>
            </p:cNvSpPr>
            <p:nvPr/>
          </p:nvSpPr>
          <p:spPr bwMode="gray">
            <a:xfrm>
              <a:off x="2695" y="849"/>
              <a:ext cx="41" cy="52"/>
            </a:xfrm>
            <a:custGeom>
              <a:avLst/>
              <a:gdLst>
                <a:gd name="T0" fmla="*/ 0 w 81"/>
                <a:gd name="T1" fmla="*/ 0 h 103"/>
                <a:gd name="T2" fmla="*/ 0 w 81"/>
                <a:gd name="T3" fmla="*/ 1 h 103"/>
                <a:gd name="T4" fmla="*/ 1 w 81"/>
                <a:gd name="T5" fmla="*/ 1 h 103"/>
                <a:gd name="T6" fmla="*/ 1 w 81"/>
                <a:gd name="T7" fmla="*/ 1 h 103"/>
                <a:gd name="T8" fmla="*/ 1 w 81"/>
                <a:gd name="T9" fmla="*/ 1 h 103"/>
                <a:gd name="T10" fmla="*/ 1 w 81"/>
                <a:gd name="T11" fmla="*/ 1 h 103"/>
                <a:gd name="T12" fmla="*/ 1 w 81"/>
                <a:gd name="T13" fmla="*/ 1 h 103"/>
                <a:gd name="T14" fmla="*/ 1 w 81"/>
                <a:gd name="T15" fmla="*/ 1 h 103"/>
                <a:gd name="T16" fmla="*/ 1 w 81"/>
                <a:gd name="T17" fmla="*/ 1 h 103"/>
                <a:gd name="T18" fmla="*/ 0 w 81"/>
                <a:gd name="T19" fmla="*/ 0 h 1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103"/>
                <a:gd name="T32" fmla="*/ 81 w 81"/>
                <a:gd name="T33" fmla="*/ 103 h 1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103">
                  <a:moveTo>
                    <a:pt x="0" y="0"/>
                  </a:moveTo>
                  <a:lnTo>
                    <a:pt x="0" y="52"/>
                  </a:lnTo>
                  <a:lnTo>
                    <a:pt x="29" y="79"/>
                  </a:lnTo>
                  <a:lnTo>
                    <a:pt x="52" y="103"/>
                  </a:lnTo>
                  <a:lnTo>
                    <a:pt x="81" y="79"/>
                  </a:lnTo>
                  <a:lnTo>
                    <a:pt x="81" y="52"/>
                  </a:lnTo>
                  <a:lnTo>
                    <a:pt x="52" y="52"/>
                  </a:lnTo>
                  <a:lnTo>
                    <a:pt x="29" y="52"/>
                  </a:lnTo>
                  <a:lnTo>
                    <a:pt x="29" y="27"/>
                  </a:lnTo>
                  <a:lnTo>
                    <a:pt x="0"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39" name="Freeform 61"/>
            <p:cNvSpPr>
              <a:spLocks/>
            </p:cNvSpPr>
            <p:nvPr/>
          </p:nvSpPr>
          <p:spPr bwMode="gray">
            <a:xfrm>
              <a:off x="4076" y="2723"/>
              <a:ext cx="51" cy="25"/>
            </a:xfrm>
            <a:custGeom>
              <a:avLst/>
              <a:gdLst>
                <a:gd name="T0" fmla="*/ 0 w 104"/>
                <a:gd name="T1" fmla="*/ 0 h 52"/>
                <a:gd name="T2" fmla="*/ 0 w 104"/>
                <a:gd name="T3" fmla="*/ 0 h 52"/>
                <a:gd name="T4" fmla="*/ 0 w 104"/>
                <a:gd name="T5" fmla="*/ 0 h 52"/>
                <a:gd name="T6" fmla="*/ 0 w 104"/>
                <a:gd name="T7" fmla="*/ 0 h 52"/>
                <a:gd name="T8" fmla="*/ 0 w 104"/>
                <a:gd name="T9" fmla="*/ 0 h 52"/>
                <a:gd name="T10" fmla="*/ 0 w 104"/>
                <a:gd name="T11" fmla="*/ 0 h 52"/>
                <a:gd name="T12" fmla="*/ 0 w 104"/>
                <a:gd name="T13" fmla="*/ 0 h 52"/>
                <a:gd name="T14" fmla="*/ 0 w 104"/>
                <a:gd name="T15" fmla="*/ 0 h 52"/>
                <a:gd name="T16" fmla="*/ 0 w 104"/>
                <a:gd name="T17" fmla="*/ 0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52"/>
                <a:gd name="T29" fmla="*/ 104 w 104"/>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52">
                  <a:moveTo>
                    <a:pt x="52" y="0"/>
                  </a:moveTo>
                  <a:lnTo>
                    <a:pt x="23" y="0"/>
                  </a:lnTo>
                  <a:lnTo>
                    <a:pt x="0" y="23"/>
                  </a:lnTo>
                  <a:lnTo>
                    <a:pt x="23" y="23"/>
                  </a:lnTo>
                  <a:lnTo>
                    <a:pt x="52" y="52"/>
                  </a:lnTo>
                  <a:lnTo>
                    <a:pt x="75" y="23"/>
                  </a:lnTo>
                  <a:lnTo>
                    <a:pt x="104" y="23"/>
                  </a:lnTo>
                  <a:lnTo>
                    <a:pt x="75" y="0"/>
                  </a:lnTo>
                  <a:lnTo>
                    <a:pt x="52"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40" name="Freeform 62"/>
            <p:cNvSpPr>
              <a:spLocks/>
            </p:cNvSpPr>
            <p:nvPr/>
          </p:nvSpPr>
          <p:spPr bwMode="gray">
            <a:xfrm>
              <a:off x="4127" y="2723"/>
              <a:ext cx="90" cy="25"/>
            </a:xfrm>
            <a:custGeom>
              <a:avLst/>
              <a:gdLst>
                <a:gd name="T0" fmla="*/ 1 w 179"/>
                <a:gd name="T1" fmla="*/ 0 h 52"/>
                <a:gd name="T2" fmla="*/ 1 w 179"/>
                <a:gd name="T3" fmla="*/ 0 h 52"/>
                <a:gd name="T4" fmla="*/ 1 w 179"/>
                <a:gd name="T5" fmla="*/ 0 h 52"/>
                <a:gd name="T6" fmla="*/ 1 w 179"/>
                <a:gd name="T7" fmla="*/ 0 h 52"/>
                <a:gd name="T8" fmla="*/ 0 w 179"/>
                <a:gd name="T9" fmla="*/ 0 h 52"/>
                <a:gd name="T10" fmla="*/ 0 w 179"/>
                <a:gd name="T11" fmla="*/ 0 h 52"/>
                <a:gd name="T12" fmla="*/ 1 w 179"/>
                <a:gd name="T13" fmla="*/ 0 h 52"/>
                <a:gd name="T14" fmla="*/ 1 w 179"/>
                <a:gd name="T15" fmla="*/ 0 h 52"/>
                <a:gd name="T16" fmla="*/ 1 w 179"/>
                <a:gd name="T17" fmla="*/ 0 h 52"/>
                <a:gd name="T18" fmla="*/ 1 w 179"/>
                <a:gd name="T19" fmla="*/ 0 h 52"/>
                <a:gd name="T20" fmla="*/ 1 w 179"/>
                <a:gd name="T21" fmla="*/ 0 h 52"/>
                <a:gd name="T22" fmla="*/ 1 w 179"/>
                <a:gd name="T23" fmla="*/ 0 h 52"/>
                <a:gd name="T24" fmla="*/ 1 w 179"/>
                <a:gd name="T25" fmla="*/ 0 h 52"/>
                <a:gd name="T26" fmla="*/ 1 w 179"/>
                <a:gd name="T27" fmla="*/ 0 h 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9"/>
                <a:gd name="T43" fmla="*/ 0 h 52"/>
                <a:gd name="T44" fmla="*/ 179 w 179"/>
                <a:gd name="T45" fmla="*/ 52 h 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9" h="52">
                  <a:moveTo>
                    <a:pt x="127" y="23"/>
                  </a:moveTo>
                  <a:lnTo>
                    <a:pt x="127" y="0"/>
                  </a:lnTo>
                  <a:lnTo>
                    <a:pt x="104" y="0"/>
                  </a:lnTo>
                  <a:lnTo>
                    <a:pt x="52" y="0"/>
                  </a:lnTo>
                  <a:lnTo>
                    <a:pt x="0" y="0"/>
                  </a:lnTo>
                  <a:lnTo>
                    <a:pt x="0" y="23"/>
                  </a:lnTo>
                  <a:lnTo>
                    <a:pt x="23" y="23"/>
                  </a:lnTo>
                  <a:lnTo>
                    <a:pt x="52" y="52"/>
                  </a:lnTo>
                  <a:lnTo>
                    <a:pt x="75" y="52"/>
                  </a:lnTo>
                  <a:lnTo>
                    <a:pt x="104" y="52"/>
                  </a:lnTo>
                  <a:lnTo>
                    <a:pt x="179" y="52"/>
                  </a:lnTo>
                  <a:lnTo>
                    <a:pt x="179" y="23"/>
                  </a:lnTo>
                  <a:lnTo>
                    <a:pt x="155" y="23"/>
                  </a:lnTo>
                  <a:lnTo>
                    <a:pt x="127" y="23"/>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41" name="Freeform 63"/>
            <p:cNvSpPr>
              <a:spLocks/>
            </p:cNvSpPr>
            <p:nvPr/>
          </p:nvSpPr>
          <p:spPr bwMode="gray">
            <a:xfrm>
              <a:off x="4283" y="2723"/>
              <a:ext cx="38" cy="11"/>
            </a:xfrm>
            <a:custGeom>
              <a:avLst/>
              <a:gdLst>
                <a:gd name="T0" fmla="*/ 0 w 77"/>
                <a:gd name="T1" fmla="*/ 0 h 23"/>
                <a:gd name="T2" fmla="*/ 0 w 77"/>
                <a:gd name="T3" fmla="*/ 0 h 23"/>
                <a:gd name="T4" fmla="*/ 0 w 77"/>
                <a:gd name="T5" fmla="*/ 0 h 23"/>
                <a:gd name="T6" fmla="*/ 0 w 77"/>
                <a:gd name="T7" fmla="*/ 0 h 23"/>
                <a:gd name="T8" fmla="*/ 0 w 77"/>
                <a:gd name="T9" fmla="*/ 0 h 23"/>
                <a:gd name="T10" fmla="*/ 0 w 77"/>
                <a:gd name="T11" fmla="*/ 0 h 23"/>
                <a:gd name="T12" fmla="*/ 0 w 77"/>
                <a:gd name="T13" fmla="*/ 0 h 23"/>
                <a:gd name="T14" fmla="*/ 0 w 77"/>
                <a:gd name="T15" fmla="*/ 0 h 23"/>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23"/>
                <a:gd name="T26" fmla="*/ 77 w 77"/>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23">
                  <a:moveTo>
                    <a:pt x="25" y="0"/>
                  </a:moveTo>
                  <a:lnTo>
                    <a:pt x="0" y="0"/>
                  </a:lnTo>
                  <a:lnTo>
                    <a:pt x="25" y="23"/>
                  </a:lnTo>
                  <a:lnTo>
                    <a:pt x="52" y="23"/>
                  </a:lnTo>
                  <a:lnTo>
                    <a:pt x="77" y="23"/>
                  </a:lnTo>
                  <a:lnTo>
                    <a:pt x="77" y="0"/>
                  </a:lnTo>
                  <a:lnTo>
                    <a:pt x="52" y="0"/>
                  </a:lnTo>
                  <a:lnTo>
                    <a:pt x="25"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42" name="Freeform 64"/>
            <p:cNvSpPr>
              <a:spLocks/>
            </p:cNvSpPr>
            <p:nvPr/>
          </p:nvSpPr>
          <p:spPr bwMode="gray">
            <a:xfrm>
              <a:off x="4283" y="2748"/>
              <a:ext cx="12" cy="12"/>
            </a:xfrm>
            <a:custGeom>
              <a:avLst/>
              <a:gdLst>
                <a:gd name="T0" fmla="*/ 0 w 25"/>
                <a:gd name="T1" fmla="*/ 1 h 23"/>
                <a:gd name="T2" fmla="*/ 0 w 25"/>
                <a:gd name="T3" fmla="*/ 0 h 23"/>
                <a:gd name="T4" fmla="*/ 0 w 25"/>
                <a:gd name="T5" fmla="*/ 0 h 23"/>
                <a:gd name="T6" fmla="*/ 0 w 25"/>
                <a:gd name="T7" fmla="*/ 1 h 23"/>
                <a:gd name="T8" fmla="*/ 0 60000 65536"/>
                <a:gd name="T9" fmla="*/ 0 60000 65536"/>
                <a:gd name="T10" fmla="*/ 0 60000 65536"/>
                <a:gd name="T11" fmla="*/ 0 60000 65536"/>
                <a:gd name="T12" fmla="*/ 0 w 25"/>
                <a:gd name="T13" fmla="*/ 0 h 23"/>
                <a:gd name="T14" fmla="*/ 25 w 25"/>
                <a:gd name="T15" fmla="*/ 23 h 23"/>
              </a:gdLst>
              <a:ahLst/>
              <a:cxnLst>
                <a:cxn ang="T8">
                  <a:pos x="T0" y="T1"/>
                </a:cxn>
                <a:cxn ang="T9">
                  <a:pos x="T2" y="T3"/>
                </a:cxn>
                <a:cxn ang="T10">
                  <a:pos x="T4" y="T5"/>
                </a:cxn>
                <a:cxn ang="T11">
                  <a:pos x="T6" y="T7"/>
                </a:cxn>
              </a:cxnLst>
              <a:rect l="T12" t="T13" r="T14" b="T15"/>
              <a:pathLst>
                <a:path w="25" h="23">
                  <a:moveTo>
                    <a:pt x="25" y="23"/>
                  </a:moveTo>
                  <a:lnTo>
                    <a:pt x="25" y="0"/>
                  </a:lnTo>
                  <a:lnTo>
                    <a:pt x="0" y="0"/>
                  </a:lnTo>
                  <a:lnTo>
                    <a:pt x="25" y="23"/>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43" name="Freeform 65"/>
            <p:cNvSpPr>
              <a:spLocks/>
            </p:cNvSpPr>
            <p:nvPr/>
          </p:nvSpPr>
          <p:spPr bwMode="gray">
            <a:xfrm>
              <a:off x="4373" y="2697"/>
              <a:ext cx="15" cy="26"/>
            </a:xfrm>
            <a:custGeom>
              <a:avLst/>
              <a:gdLst>
                <a:gd name="T0" fmla="*/ 0 w 29"/>
                <a:gd name="T1" fmla="*/ 1 h 52"/>
                <a:gd name="T2" fmla="*/ 1 w 29"/>
                <a:gd name="T3" fmla="*/ 1 h 52"/>
                <a:gd name="T4" fmla="*/ 1 w 29"/>
                <a:gd name="T5" fmla="*/ 0 h 52"/>
                <a:gd name="T6" fmla="*/ 0 w 29"/>
                <a:gd name="T7" fmla="*/ 1 h 52"/>
                <a:gd name="T8" fmla="*/ 0 w 29"/>
                <a:gd name="T9" fmla="*/ 1 h 52"/>
                <a:gd name="T10" fmla="*/ 0 60000 65536"/>
                <a:gd name="T11" fmla="*/ 0 60000 65536"/>
                <a:gd name="T12" fmla="*/ 0 60000 65536"/>
                <a:gd name="T13" fmla="*/ 0 60000 65536"/>
                <a:gd name="T14" fmla="*/ 0 60000 65536"/>
                <a:gd name="T15" fmla="*/ 0 w 29"/>
                <a:gd name="T16" fmla="*/ 0 h 52"/>
                <a:gd name="T17" fmla="*/ 29 w 29"/>
                <a:gd name="T18" fmla="*/ 52 h 52"/>
              </a:gdLst>
              <a:ahLst/>
              <a:cxnLst>
                <a:cxn ang="T10">
                  <a:pos x="T0" y="T1"/>
                </a:cxn>
                <a:cxn ang="T11">
                  <a:pos x="T2" y="T3"/>
                </a:cxn>
                <a:cxn ang="T12">
                  <a:pos x="T4" y="T5"/>
                </a:cxn>
                <a:cxn ang="T13">
                  <a:pos x="T6" y="T7"/>
                </a:cxn>
                <a:cxn ang="T14">
                  <a:pos x="T8" y="T9"/>
                </a:cxn>
              </a:cxnLst>
              <a:rect l="T15" t="T16" r="T17" b="T18"/>
              <a:pathLst>
                <a:path w="29" h="52">
                  <a:moveTo>
                    <a:pt x="0" y="52"/>
                  </a:moveTo>
                  <a:lnTo>
                    <a:pt x="29" y="23"/>
                  </a:lnTo>
                  <a:lnTo>
                    <a:pt x="29" y="0"/>
                  </a:lnTo>
                  <a:lnTo>
                    <a:pt x="0" y="23"/>
                  </a:lnTo>
                  <a:lnTo>
                    <a:pt x="0" y="52"/>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44" name="Freeform 66"/>
            <p:cNvSpPr>
              <a:spLocks/>
            </p:cNvSpPr>
            <p:nvPr/>
          </p:nvSpPr>
          <p:spPr bwMode="gray">
            <a:xfrm>
              <a:off x="4139" y="2488"/>
              <a:ext cx="144" cy="194"/>
            </a:xfrm>
            <a:custGeom>
              <a:avLst/>
              <a:gdLst>
                <a:gd name="T0" fmla="*/ 1 w 288"/>
                <a:gd name="T1" fmla="*/ 1 h 388"/>
                <a:gd name="T2" fmla="*/ 1 w 288"/>
                <a:gd name="T3" fmla="*/ 1 h 388"/>
                <a:gd name="T4" fmla="*/ 1 w 288"/>
                <a:gd name="T5" fmla="*/ 1 h 388"/>
                <a:gd name="T6" fmla="*/ 1 w 288"/>
                <a:gd name="T7" fmla="*/ 1 h 388"/>
                <a:gd name="T8" fmla="*/ 1 w 288"/>
                <a:gd name="T9" fmla="*/ 1 h 388"/>
                <a:gd name="T10" fmla="*/ 1 w 288"/>
                <a:gd name="T11" fmla="*/ 0 h 388"/>
                <a:gd name="T12" fmla="*/ 1 w 288"/>
                <a:gd name="T13" fmla="*/ 0 h 388"/>
                <a:gd name="T14" fmla="*/ 1 w 288"/>
                <a:gd name="T15" fmla="*/ 0 h 388"/>
                <a:gd name="T16" fmla="*/ 1 w 288"/>
                <a:gd name="T17" fmla="*/ 1 h 388"/>
                <a:gd name="T18" fmla="*/ 1 w 288"/>
                <a:gd name="T19" fmla="*/ 1 h 388"/>
                <a:gd name="T20" fmla="*/ 1 w 288"/>
                <a:gd name="T21" fmla="*/ 1 h 388"/>
                <a:gd name="T22" fmla="*/ 1 w 288"/>
                <a:gd name="T23" fmla="*/ 1 h 388"/>
                <a:gd name="T24" fmla="*/ 1 w 288"/>
                <a:gd name="T25" fmla="*/ 1 h 388"/>
                <a:gd name="T26" fmla="*/ 1 w 288"/>
                <a:gd name="T27" fmla="*/ 1 h 388"/>
                <a:gd name="T28" fmla="*/ 1 w 288"/>
                <a:gd name="T29" fmla="*/ 1 h 388"/>
                <a:gd name="T30" fmla="*/ 1 w 288"/>
                <a:gd name="T31" fmla="*/ 1 h 388"/>
                <a:gd name="T32" fmla="*/ 1 w 288"/>
                <a:gd name="T33" fmla="*/ 1 h 388"/>
                <a:gd name="T34" fmla="*/ 0 w 288"/>
                <a:gd name="T35" fmla="*/ 1 h 388"/>
                <a:gd name="T36" fmla="*/ 0 w 288"/>
                <a:gd name="T37" fmla="*/ 1 h 388"/>
                <a:gd name="T38" fmla="*/ 0 w 288"/>
                <a:gd name="T39" fmla="*/ 1 h 388"/>
                <a:gd name="T40" fmla="*/ 0 w 288"/>
                <a:gd name="T41" fmla="*/ 1 h 388"/>
                <a:gd name="T42" fmla="*/ 1 w 288"/>
                <a:gd name="T43" fmla="*/ 1 h 388"/>
                <a:gd name="T44" fmla="*/ 1 w 288"/>
                <a:gd name="T45" fmla="*/ 1 h 388"/>
                <a:gd name="T46" fmla="*/ 1 w 288"/>
                <a:gd name="T47" fmla="*/ 1 h 388"/>
                <a:gd name="T48" fmla="*/ 1 w 288"/>
                <a:gd name="T49" fmla="*/ 1 h 388"/>
                <a:gd name="T50" fmla="*/ 1 w 288"/>
                <a:gd name="T51" fmla="*/ 1 h 388"/>
                <a:gd name="T52" fmla="*/ 1 w 288"/>
                <a:gd name="T53" fmla="*/ 1 h 388"/>
                <a:gd name="T54" fmla="*/ 1 w 288"/>
                <a:gd name="T55" fmla="*/ 1 h 388"/>
                <a:gd name="T56" fmla="*/ 1 w 288"/>
                <a:gd name="T57" fmla="*/ 1 h 388"/>
                <a:gd name="T58" fmla="*/ 1 w 288"/>
                <a:gd name="T59" fmla="*/ 1 h 388"/>
                <a:gd name="T60" fmla="*/ 1 w 288"/>
                <a:gd name="T61" fmla="*/ 1 h 388"/>
                <a:gd name="T62" fmla="*/ 1 w 288"/>
                <a:gd name="T63" fmla="*/ 1 h 388"/>
                <a:gd name="T64" fmla="*/ 1 w 288"/>
                <a:gd name="T65" fmla="*/ 1 h 388"/>
                <a:gd name="T66" fmla="*/ 1 w 288"/>
                <a:gd name="T67" fmla="*/ 1 h 388"/>
                <a:gd name="T68" fmla="*/ 1 w 288"/>
                <a:gd name="T69" fmla="*/ 1 h 388"/>
                <a:gd name="T70" fmla="*/ 1 w 288"/>
                <a:gd name="T71" fmla="*/ 1 h 388"/>
                <a:gd name="T72" fmla="*/ 1 w 288"/>
                <a:gd name="T73" fmla="*/ 1 h 3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8"/>
                <a:gd name="T112" fmla="*/ 0 h 388"/>
                <a:gd name="T113" fmla="*/ 288 w 288"/>
                <a:gd name="T114" fmla="*/ 388 h 3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8" h="388">
                  <a:moveTo>
                    <a:pt x="288" y="155"/>
                  </a:moveTo>
                  <a:lnTo>
                    <a:pt x="261" y="128"/>
                  </a:lnTo>
                  <a:lnTo>
                    <a:pt x="261" y="104"/>
                  </a:lnTo>
                  <a:lnTo>
                    <a:pt x="261" y="77"/>
                  </a:lnTo>
                  <a:lnTo>
                    <a:pt x="261" y="52"/>
                  </a:lnTo>
                  <a:lnTo>
                    <a:pt x="261" y="0"/>
                  </a:lnTo>
                  <a:lnTo>
                    <a:pt x="236" y="0"/>
                  </a:lnTo>
                  <a:lnTo>
                    <a:pt x="209" y="0"/>
                  </a:lnTo>
                  <a:lnTo>
                    <a:pt x="184" y="25"/>
                  </a:lnTo>
                  <a:lnTo>
                    <a:pt x="184" y="77"/>
                  </a:lnTo>
                  <a:lnTo>
                    <a:pt x="156" y="104"/>
                  </a:lnTo>
                  <a:lnTo>
                    <a:pt x="104" y="128"/>
                  </a:lnTo>
                  <a:lnTo>
                    <a:pt x="81" y="155"/>
                  </a:lnTo>
                  <a:lnTo>
                    <a:pt x="81" y="180"/>
                  </a:lnTo>
                  <a:lnTo>
                    <a:pt x="52" y="180"/>
                  </a:lnTo>
                  <a:lnTo>
                    <a:pt x="29" y="180"/>
                  </a:lnTo>
                  <a:lnTo>
                    <a:pt x="29" y="207"/>
                  </a:lnTo>
                  <a:lnTo>
                    <a:pt x="0" y="232"/>
                  </a:lnTo>
                  <a:lnTo>
                    <a:pt x="0" y="259"/>
                  </a:lnTo>
                  <a:lnTo>
                    <a:pt x="0" y="284"/>
                  </a:lnTo>
                  <a:lnTo>
                    <a:pt x="0" y="313"/>
                  </a:lnTo>
                  <a:lnTo>
                    <a:pt x="29" y="313"/>
                  </a:lnTo>
                  <a:lnTo>
                    <a:pt x="29" y="336"/>
                  </a:lnTo>
                  <a:lnTo>
                    <a:pt x="29" y="365"/>
                  </a:lnTo>
                  <a:lnTo>
                    <a:pt x="52" y="388"/>
                  </a:lnTo>
                  <a:lnTo>
                    <a:pt x="81" y="388"/>
                  </a:lnTo>
                  <a:lnTo>
                    <a:pt x="104" y="365"/>
                  </a:lnTo>
                  <a:lnTo>
                    <a:pt x="156" y="365"/>
                  </a:lnTo>
                  <a:lnTo>
                    <a:pt x="184" y="365"/>
                  </a:lnTo>
                  <a:lnTo>
                    <a:pt x="209" y="336"/>
                  </a:lnTo>
                  <a:lnTo>
                    <a:pt x="209" y="313"/>
                  </a:lnTo>
                  <a:lnTo>
                    <a:pt x="209" y="284"/>
                  </a:lnTo>
                  <a:lnTo>
                    <a:pt x="236" y="259"/>
                  </a:lnTo>
                  <a:lnTo>
                    <a:pt x="236" y="232"/>
                  </a:lnTo>
                  <a:lnTo>
                    <a:pt x="261" y="207"/>
                  </a:lnTo>
                  <a:lnTo>
                    <a:pt x="288" y="180"/>
                  </a:lnTo>
                  <a:lnTo>
                    <a:pt x="288" y="155"/>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45" name="Freeform 67"/>
            <p:cNvSpPr>
              <a:spLocks/>
            </p:cNvSpPr>
            <p:nvPr/>
          </p:nvSpPr>
          <p:spPr bwMode="gray">
            <a:xfrm>
              <a:off x="4231" y="2527"/>
              <a:ext cx="13" cy="26"/>
            </a:xfrm>
            <a:custGeom>
              <a:avLst/>
              <a:gdLst>
                <a:gd name="T0" fmla="*/ 0 w 25"/>
                <a:gd name="T1" fmla="*/ 1 h 51"/>
                <a:gd name="T2" fmla="*/ 0 w 25"/>
                <a:gd name="T3" fmla="*/ 1 h 51"/>
                <a:gd name="T4" fmla="*/ 1 w 25"/>
                <a:gd name="T5" fmla="*/ 0 h 51"/>
                <a:gd name="T6" fmla="*/ 0 w 25"/>
                <a:gd name="T7" fmla="*/ 1 h 51"/>
                <a:gd name="T8" fmla="*/ 0 60000 65536"/>
                <a:gd name="T9" fmla="*/ 0 60000 65536"/>
                <a:gd name="T10" fmla="*/ 0 60000 65536"/>
                <a:gd name="T11" fmla="*/ 0 60000 65536"/>
                <a:gd name="T12" fmla="*/ 0 w 25"/>
                <a:gd name="T13" fmla="*/ 0 h 51"/>
                <a:gd name="T14" fmla="*/ 25 w 25"/>
                <a:gd name="T15" fmla="*/ 51 h 51"/>
              </a:gdLst>
              <a:ahLst/>
              <a:cxnLst>
                <a:cxn ang="T8">
                  <a:pos x="T0" y="T1"/>
                </a:cxn>
                <a:cxn ang="T9">
                  <a:pos x="T2" y="T3"/>
                </a:cxn>
                <a:cxn ang="T10">
                  <a:pos x="T4" y="T5"/>
                </a:cxn>
                <a:cxn ang="T11">
                  <a:pos x="T6" y="T7"/>
                </a:cxn>
              </a:cxnLst>
              <a:rect l="T12" t="T13" r="T14" b="T15"/>
              <a:pathLst>
                <a:path w="25" h="51">
                  <a:moveTo>
                    <a:pt x="0" y="51"/>
                  </a:moveTo>
                  <a:lnTo>
                    <a:pt x="0" y="27"/>
                  </a:lnTo>
                  <a:lnTo>
                    <a:pt x="25" y="0"/>
                  </a:lnTo>
                  <a:lnTo>
                    <a:pt x="0" y="51"/>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46" name="Freeform 68"/>
            <p:cNvSpPr>
              <a:spLocks/>
            </p:cNvSpPr>
            <p:nvPr/>
          </p:nvSpPr>
          <p:spPr bwMode="gray">
            <a:xfrm>
              <a:off x="4355" y="2592"/>
              <a:ext cx="6" cy="13"/>
            </a:xfrm>
            <a:custGeom>
              <a:avLst/>
              <a:gdLst>
                <a:gd name="T0" fmla="*/ 1 w 11"/>
                <a:gd name="T1" fmla="*/ 0 h 25"/>
                <a:gd name="T2" fmla="*/ 0 w 11"/>
                <a:gd name="T3" fmla="*/ 1 h 25"/>
                <a:gd name="T4" fmla="*/ 1 w 11"/>
                <a:gd name="T5" fmla="*/ 1 h 25"/>
                <a:gd name="T6" fmla="*/ 1 w 11"/>
                <a:gd name="T7" fmla="*/ 0 h 25"/>
                <a:gd name="T8" fmla="*/ 0 60000 65536"/>
                <a:gd name="T9" fmla="*/ 0 60000 65536"/>
                <a:gd name="T10" fmla="*/ 0 60000 65536"/>
                <a:gd name="T11" fmla="*/ 0 60000 65536"/>
                <a:gd name="T12" fmla="*/ 0 w 11"/>
                <a:gd name="T13" fmla="*/ 0 h 25"/>
                <a:gd name="T14" fmla="*/ 11 w 11"/>
                <a:gd name="T15" fmla="*/ 25 h 25"/>
              </a:gdLst>
              <a:ahLst/>
              <a:cxnLst>
                <a:cxn ang="T8">
                  <a:pos x="T0" y="T1"/>
                </a:cxn>
                <a:cxn ang="T9">
                  <a:pos x="T2" y="T3"/>
                </a:cxn>
                <a:cxn ang="T10">
                  <a:pos x="T4" y="T5"/>
                </a:cxn>
                <a:cxn ang="T11">
                  <a:pos x="T6" y="T7"/>
                </a:cxn>
              </a:cxnLst>
              <a:rect l="T12" t="T13" r="T14" b="T15"/>
              <a:pathLst>
                <a:path w="11" h="25">
                  <a:moveTo>
                    <a:pt x="11" y="0"/>
                  </a:moveTo>
                  <a:lnTo>
                    <a:pt x="0" y="21"/>
                  </a:lnTo>
                  <a:lnTo>
                    <a:pt x="11" y="25"/>
                  </a:lnTo>
                  <a:lnTo>
                    <a:pt x="11"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47" name="Freeform 69"/>
            <p:cNvSpPr>
              <a:spLocks/>
            </p:cNvSpPr>
            <p:nvPr/>
          </p:nvSpPr>
          <p:spPr bwMode="gray">
            <a:xfrm>
              <a:off x="4367" y="2553"/>
              <a:ext cx="6" cy="13"/>
            </a:xfrm>
            <a:custGeom>
              <a:avLst/>
              <a:gdLst>
                <a:gd name="T0" fmla="*/ 1 w 11"/>
                <a:gd name="T1" fmla="*/ 0 h 27"/>
                <a:gd name="T2" fmla="*/ 0 w 11"/>
                <a:gd name="T3" fmla="*/ 0 h 27"/>
                <a:gd name="T4" fmla="*/ 1 w 11"/>
                <a:gd name="T5" fmla="*/ 0 h 27"/>
                <a:gd name="T6" fmla="*/ 1 w 11"/>
                <a:gd name="T7" fmla="*/ 0 h 27"/>
                <a:gd name="T8" fmla="*/ 0 60000 65536"/>
                <a:gd name="T9" fmla="*/ 0 60000 65536"/>
                <a:gd name="T10" fmla="*/ 0 60000 65536"/>
                <a:gd name="T11" fmla="*/ 0 60000 65536"/>
                <a:gd name="T12" fmla="*/ 0 w 11"/>
                <a:gd name="T13" fmla="*/ 0 h 27"/>
                <a:gd name="T14" fmla="*/ 11 w 11"/>
                <a:gd name="T15" fmla="*/ 27 h 27"/>
              </a:gdLst>
              <a:ahLst/>
              <a:cxnLst>
                <a:cxn ang="T8">
                  <a:pos x="T0" y="T1"/>
                </a:cxn>
                <a:cxn ang="T9">
                  <a:pos x="T2" y="T3"/>
                </a:cxn>
                <a:cxn ang="T10">
                  <a:pos x="T4" y="T5"/>
                </a:cxn>
                <a:cxn ang="T11">
                  <a:pos x="T6" y="T7"/>
                </a:cxn>
              </a:cxnLst>
              <a:rect l="T12" t="T13" r="T14" b="T15"/>
              <a:pathLst>
                <a:path w="11" h="27">
                  <a:moveTo>
                    <a:pt x="11" y="0"/>
                  </a:moveTo>
                  <a:lnTo>
                    <a:pt x="0" y="27"/>
                  </a:lnTo>
                  <a:lnTo>
                    <a:pt x="11" y="27"/>
                  </a:lnTo>
                  <a:lnTo>
                    <a:pt x="11"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48" name="Freeform 70"/>
            <p:cNvSpPr>
              <a:spLocks/>
            </p:cNvSpPr>
            <p:nvPr/>
          </p:nvSpPr>
          <p:spPr bwMode="gray">
            <a:xfrm>
              <a:off x="4283" y="2566"/>
              <a:ext cx="84" cy="131"/>
            </a:xfrm>
            <a:custGeom>
              <a:avLst/>
              <a:gdLst>
                <a:gd name="T0" fmla="*/ 0 w 169"/>
                <a:gd name="T1" fmla="*/ 0 h 261"/>
                <a:gd name="T2" fmla="*/ 0 w 169"/>
                <a:gd name="T3" fmla="*/ 1 h 261"/>
                <a:gd name="T4" fmla="*/ 0 w 169"/>
                <a:gd name="T5" fmla="*/ 1 h 261"/>
                <a:gd name="T6" fmla="*/ 0 w 169"/>
                <a:gd name="T7" fmla="*/ 1 h 261"/>
                <a:gd name="T8" fmla="*/ 0 w 169"/>
                <a:gd name="T9" fmla="*/ 1 h 261"/>
                <a:gd name="T10" fmla="*/ 0 w 169"/>
                <a:gd name="T11" fmla="*/ 1 h 261"/>
                <a:gd name="T12" fmla="*/ 0 w 169"/>
                <a:gd name="T13" fmla="*/ 1 h 261"/>
                <a:gd name="T14" fmla="*/ 0 w 169"/>
                <a:gd name="T15" fmla="*/ 1 h 261"/>
                <a:gd name="T16" fmla="*/ 0 w 169"/>
                <a:gd name="T17" fmla="*/ 1 h 261"/>
                <a:gd name="T18" fmla="*/ 0 w 169"/>
                <a:gd name="T19" fmla="*/ 1 h 261"/>
                <a:gd name="T20" fmla="*/ 0 w 169"/>
                <a:gd name="T21" fmla="*/ 1 h 261"/>
                <a:gd name="T22" fmla="*/ 0 w 169"/>
                <a:gd name="T23" fmla="*/ 1 h 261"/>
                <a:gd name="T24" fmla="*/ 0 w 169"/>
                <a:gd name="T25" fmla="*/ 1 h 261"/>
                <a:gd name="T26" fmla="*/ 0 w 169"/>
                <a:gd name="T27" fmla="*/ 1 h 261"/>
                <a:gd name="T28" fmla="*/ 0 w 169"/>
                <a:gd name="T29" fmla="*/ 1 h 261"/>
                <a:gd name="T30" fmla="*/ 0 w 169"/>
                <a:gd name="T31" fmla="*/ 1 h 261"/>
                <a:gd name="T32" fmla="*/ 0 w 169"/>
                <a:gd name="T33" fmla="*/ 1 h 261"/>
                <a:gd name="T34" fmla="*/ 0 w 169"/>
                <a:gd name="T35" fmla="*/ 1 h 261"/>
                <a:gd name="T36" fmla="*/ 0 w 169"/>
                <a:gd name="T37" fmla="*/ 1 h 261"/>
                <a:gd name="T38" fmla="*/ 0 w 169"/>
                <a:gd name="T39" fmla="*/ 0 h 261"/>
                <a:gd name="T40" fmla="*/ 0 w 169"/>
                <a:gd name="T41" fmla="*/ 0 h 261"/>
                <a:gd name="T42" fmla="*/ 0 w 169"/>
                <a:gd name="T43" fmla="*/ 0 h 2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9"/>
                <a:gd name="T67" fmla="*/ 0 h 261"/>
                <a:gd name="T68" fmla="*/ 169 w 169"/>
                <a:gd name="T69" fmla="*/ 261 h 2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9" h="261">
                  <a:moveTo>
                    <a:pt x="77" y="0"/>
                  </a:moveTo>
                  <a:lnTo>
                    <a:pt x="77" y="25"/>
                  </a:lnTo>
                  <a:lnTo>
                    <a:pt x="52" y="52"/>
                  </a:lnTo>
                  <a:lnTo>
                    <a:pt x="25" y="104"/>
                  </a:lnTo>
                  <a:lnTo>
                    <a:pt x="25" y="129"/>
                  </a:lnTo>
                  <a:lnTo>
                    <a:pt x="25" y="181"/>
                  </a:lnTo>
                  <a:lnTo>
                    <a:pt x="0" y="210"/>
                  </a:lnTo>
                  <a:lnTo>
                    <a:pt x="25" y="261"/>
                  </a:lnTo>
                  <a:lnTo>
                    <a:pt x="52" y="261"/>
                  </a:lnTo>
                  <a:lnTo>
                    <a:pt x="52" y="233"/>
                  </a:lnTo>
                  <a:lnTo>
                    <a:pt x="52" y="181"/>
                  </a:lnTo>
                  <a:lnTo>
                    <a:pt x="77" y="158"/>
                  </a:lnTo>
                  <a:lnTo>
                    <a:pt x="104" y="158"/>
                  </a:lnTo>
                  <a:lnTo>
                    <a:pt x="129" y="158"/>
                  </a:lnTo>
                  <a:lnTo>
                    <a:pt x="129" y="129"/>
                  </a:lnTo>
                  <a:lnTo>
                    <a:pt x="129" y="104"/>
                  </a:lnTo>
                  <a:lnTo>
                    <a:pt x="144" y="73"/>
                  </a:lnTo>
                  <a:lnTo>
                    <a:pt x="104" y="52"/>
                  </a:lnTo>
                  <a:lnTo>
                    <a:pt x="155" y="25"/>
                  </a:lnTo>
                  <a:lnTo>
                    <a:pt x="169" y="0"/>
                  </a:lnTo>
                  <a:lnTo>
                    <a:pt x="129" y="0"/>
                  </a:lnTo>
                  <a:lnTo>
                    <a:pt x="77"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49" name="Freeform 71"/>
            <p:cNvSpPr>
              <a:spLocks/>
            </p:cNvSpPr>
            <p:nvPr/>
          </p:nvSpPr>
          <p:spPr bwMode="gray">
            <a:xfrm>
              <a:off x="4425" y="2527"/>
              <a:ext cx="14" cy="26"/>
            </a:xfrm>
            <a:custGeom>
              <a:avLst/>
              <a:gdLst>
                <a:gd name="T0" fmla="*/ 0 w 29"/>
                <a:gd name="T1" fmla="*/ 1 h 51"/>
                <a:gd name="T2" fmla="*/ 0 w 29"/>
                <a:gd name="T3" fmla="*/ 0 h 51"/>
                <a:gd name="T4" fmla="*/ 0 w 29"/>
                <a:gd name="T5" fmla="*/ 1 h 51"/>
                <a:gd name="T6" fmla="*/ 0 w 29"/>
                <a:gd name="T7" fmla="*/ 1 h 51"/>
                <a:gd name="T8" fmla="*/ 0 w 29"/>
                <a:gd name="T9" fmla="*/ 1 h 51"/>
                <a:gd name="T10" fmla="*/ 0 w 29"/>
                <a:gd name="T11" fmla="*/ 1 h 51"/>
                <a:gd name="T12" fmla="*/ 0 60000 65536"/>
                <a:gd name="T13" fmla="*/ 0 60000 65536"/>
                <a:gd name="T14" fmla="*/ 0 60000 65536"/>
                <a:gd name="T15" fmla="*/ 0 60000 65536"/>
                <a:gd name="T16" fmla="*/ 0 60000 65536"/>
                <a:gd name="T17" fmla="*/ 0 60000 65536"/>
                <a:gd name="T18" fmla="*/ 0 w 29"/>
                <a:gd name="T19" fmla="*/ 0 h 51"/>
                <a:gd name="T20" fmla="*/ 29 w 29"/>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29" h="51">
                  <a:moveTo>
                    <a:pt x="29" y="27"/>
                  </a:moveTo>
                  <a:lnTo>
                    <a:pt x="29" y="0"/>
                  </a:lnTo>
                  <a:lnTo>
                    <a:pt x="0" y="27"/>
                  </a:lnTo>
                  <a:lnTo>
                    <a:pt x="0" y="51"/>
                  </a:lnTo>
                  <a:lnTo>
                    <a:pt x="29" y="51"/>
                  </a:lnTo>
                  <a:lnTo>
                    <a:pt x="29" y="27"/>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50" name="Freeform 72"/>
            <p:cNvSpPr>
              <a:spLocks/>
            </p:cNvSpPr>
            <p:nvPr/>
          </p:nvSpPr>
          <p:spPr bwMode="gray">
            <a:xfrm>
              <a:off x="4347" y="2411"/>
              <a:ext cx="67" cy="63"/>
            </a:xfrm>
            <a:custGeom>
              <a:avLst/>
              <a:gdLst>
                <a:gd name="T0" fmla="*/ 1 w 132"/>
                <a:gd name="T1" fmla="*/ 0 h 127"/>
                <a:gd name="T2" fmla="*/ 1 w 132"/>
                <a:gd name="T3" fmla="*/ 0 h 127"/>
                <a:gd name="T4" fmla="*/ 0 w 132"/>
                <a:gd name="T5" fmla="*/ 0 h 127"/>
                <a:gd name="T6" fmla="*/ 0 w 132"/>
                <a:gd name="T7" fmla="*/ 0 h 127"/>
                <a:gd name="T8" fmla="*/ 1 w 132"/>
                <a:gd name="T9" fmla="*/ 0 h 127"/>
                <a:gd name="T10" fmla="*/ 1 w 132"/>
                <a:gd name="T11" fmla="*/ 0 h 127"/>
                <a:gd name="T12" fmla="*/ 1 w 132"/>
                <a:gd name="T13" fmla="*/ 0 h 127"/>
                <a:gd name="T14" fmla="*/ 1 w 132"/>
                <a:gd name="T15" fmla="*/ 0 h 127"/>
                <a:gd name="T16" fmla="*/ 1 w 132"/>
                <a:gd name="T17" fmla="*/ 0 h 127"/>
                <a:gd name="T18" fmla="*/ 1 w 132"/>
                <a:gd name="T19" fmla="*/ 0 h 127"/>
                <a:gd name="T20" fmla="*/ 1 w 132"/>
                <a:gd name="T21" fmla="*/ 0 h 127"/>
                <a:gd name="T22" fmla="*/ 1 w 132"/>
                <a:gd name="T23" fmla="*/ 0 h 127"/>
                <a:gd name="T24" fmla="*/ 1 w 132"/>
                <a:gd name="T25" fmla="*/ 0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2"/>
                <a:gd name="T40" fmla="*/ 0 h 127"/>
                <a:gd name="T41" fmla="*/ 132 w 132"/>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2" h="127">
                  <a:moveTo>
                    <a:pt x="80" y="23"/>
                  </a:moveTo>
                  <a:lnTo>
                    <a:pt x="26" y="52"/>
                  </a:lnTo>
                  <a:lnTo>
                    <a:pt x="0" y="52"/>
                  </a:lnTo>
                  <a:lnTo>
                    <a:pt x="0" y="75"/>
                  </a:lnTo>
                  <a:lnTo>
                    <a:pt x="26" y="75"/>
                  </a:lnTo>
                  <a:lnTo>
                    <a:pt x="51" y="104"/>
                  </a:lnTo>
                  <a:lnTo>
                    <a:pt x="51" y="127"/>
                  </a:lnTo>
                  <a:lnTo>
                    <a:pt x="103" y="104"/>
                  </a:lnTo>
                  <a:lnTo>
                    <a:pt x="132" y="52"/>
                  </a:lnTo>
                  <a:lnTo>
                    <a:pt x="132" y="23"/>
                  </a:lnTo>
                  <a:lnTo>
                    <a:pt x="132" y="0"/>
                  </a:lnTo>
                  <a:lnTo>
                    <a:pt x="103" y="0"/>
                  </a:lnTo>
                  <a:lnTo>
                    <a:pt x="80" y="23"/>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51" name="Freeform 73"/>
            <p:cNvSpPr>
              <a:spLocks/>
            </p:cNvSpPr>
            <p:nvPr/>
          </p:nvSpPr>
          <p:spPr bwMode="gray">
            <a:xfrm>
              <a:off x="4335" y="2448"/>
              <a:ext cx="12" cy="15"/>
            </a:xfrm>
            <a:custGeom>
              <a:avLst/>
              <a:gdLst>
                <a:gd name="T0" fmla="*/ 0 w 25"/>
                <a:gd name="T1" fmla="*/ 1 h 29"/>
                <a:gd name="T2" fmla="*/ 0 w 25"/>
                <a:gd name="T3" fmla="*/ 0 h 29"/>
                <a:gd name="T4" fmla="*/ 0 w 25"/>
                <a:gd name="T5" fmla="*/ 1 h 29"/>
                <a:gd name="T6" fmla="*/ 0 w 25"/>
                <a:gd name="T7" fmla="*/ 1 h 29"/>
                <a:gd name="T8" fmla="*/ 0 60000 65536"/>
                <a:gd name="T9" fmla="*/ 0 60000 65536"/>
                <a:gd name="T10" fmla="*/ 0 60000 65536"/>
                <a:gd name="T11" fmla="*/ 0 60000 65536"/>
                <a:gd name="T12" fmla="*/ 0 w 25"/>
                <a:gd name="T13" fmla="*/ 0 h 29"/>
                <a:gd name="T14" fmla="*/ 25 w 25"/>
                <a:gd name="T15" fmla="*/ 29 h 29"/>
              </a:gdLst>
              <a:ahLst/>
              <a:cxnLst>
                <a:cxn ang="T8">
                  <a:pos x="T0" y="T1"/>
                </a:cxn>
                <a:cxn ang="T9">
                  <a:pos x="T2" y="T3"/>
                </a:cxn>
                <a:cxn ang="T10">
                  <a:pos x="T4" y="T5"/>
                </a:cxn>
                <a:cxn ang="T11">
                  <a:pos x="T6" y="T7"/>
                </a:cxn>
              </a:cxnLst>
              <a:rect l="T12" t="T13" r="T14" b="T15"/>
              <a:pathLst>
                <a:path w="25" h="29">
                  <a:moveTo>
                    <a:pt x="25" y="29"/>
                  </a:moveTo>
                  <a:lnTo>
                    <a:pt x="25" y="0"/>
                  </a:lnTo>
                  <a:lnTo>
                    <a:pt x="0" y="29"/>
                  </a:lnTo>
                  <a:lnTo>
                    <a:pt x="25" y="29"/>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52" name="Freeform 74"/>
            <p:cNvSpPr>
              <a:spLocks/>
            </p:cNvSpPr>
            <p:nvPr/>
          </p:nvSpPr>
          <p:spPr bwMode="gray">
            <a:xfrm>
              <a:off x="4295" y="2267"/>
              <a:ext cx="40" cy="92"/>
            </a:xfrm>
            <a:custGeom>
              <a:avLst/>
              <a:gdLst>
                <a:gd name="T0" fmla="*/ 1 w 79"/>
                <a:gd name="T1" fmla="*/ 0 h 184"/>
                <a:gd name="T2" fmla="*/ 1 w 79"/>
                <a:gd name="T3" fmla="*/ 1 h 184"/>
                <a:gd name="T4" fmla="*/ 1 w 79"/>
                <a:gd name="T5" fmla="*/ 1 h 184"/>
                <a:gd name="T6" fmla="*/ 1 w 79"/>
                <a:gd name="T7" fmla="*/ 1 h 184"/>
                <a:gd name="T8" fmla="*/ 0 w 79"/>
                <a:gd name="T9" fmla="*/ 1 h 184"/>
                <a:gd name="T10" fmla="*/ 0 w 79"/>
                <a:gd name="T11" fmla="*/ 1 h 184"/>
                <a:gd name="T12" fmla="*/ 1 w 79"/>
                <a:gd name="T13" fmla="*/ 1 h 184"/>
                <a:gd name="T14" fmla="*/ 1 w 79"/>
                <a:gd name="T15" fmla="*/ 1 h 184"/>
                <a:gd name="T16" fmla="*/ 1 w 79"/>
                <a:gd name="T17" fmla="*/ 1 h 184"/>
                <a:gd name="T18" fmla="*/ 1 w 79"/>
                <a:gd name="T19" fmla="*/ 1 h 184"/>
                <a:gd name="T20" fmla="*/ 1 w 79"/>
                <a:gd name="T21" fmla="*/ 1 h 184"/>
                <a:gd name="T22" fmla="*/ 1 w 79"/>
                <a:gd name="T23" fmla="*/ 1 h 184"/>
                <a:gd name="T24" fmla="*/ 1 w 79"/>
                <a:gd name="T25" fmla="*/ 1 h 184"/>
                <a:gd name="T26" fmla="*/ 1 w 79"/>
                <a:gd name="T27" fmla="*/ 0 h 184"/>
                <a:gd name="T28" fmla="*/ 1 w 79"/>
                <a:gd name="T29" fmla="*/ 0 h 1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84"/>
                <a:gd name="T47" fmla="*/ 79 w 79"/>
                <a:gd name="T48" fmla="*/ 184 h 1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84">
                  <a:moveTo>
                    <a:pt x="27" y="0"/>
                  </a:moveTo>
                  <a:lnTo>
                    <a:pt x="27" y="26"/>
                  </a:lnTo>
                  <a:lnTo>
                    <a:pt x="27" y="51"/>
                  </a:lnTo>
                  <a:lnTo>
                    <a:pt x="27" y="78"/>
                  </a:lnTo>
                  <a:lnTo>
                    <a:pt x="0" y="132"/>
                  </a:lnTo>
                  <a:lnTo>
                    <a:pt x="0" y="155"/>
                  </a:lnTo>
                  <a:lnTo>
                    <a:pt x="27" y="184"/>
                  </a:lnTo>
                  <a:lnTo>
                    <a:pt x="52" y="155"/>
                  </a:lnTo>
                  <a:lnTo>
                    <a:pt x="52" y="132"/>
                  </a:lnTo>
                  <a:lnTo>
                    <a:pt x="52" y="103"/>
                  </a:lnTo>
                  <a:lnTo>
                    <a:pt x="79" y="78"/>
                  </a:lnTo>
                  <a:lnTo>
                    <a:pt x="79" y="51"/>
                  </a:lnTo>
                  <a:lnTo>
                    <a:pt x="79" y="26"/>
                  </a:lnTo>
                  <a:lnTo>
                    <a:pt x="52" y="0"/>
                  </a:lnTo>
                  <a:lnTo>
                    <a:pt x="27"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53" name="Freeform 75"/>
            <p:cNvSpPr>
              <a:spLocks/>
            </p:cNvSpPr>
            <p:nvPr/>
          </p:nvSpPr>
          <p:spPr bwMode="gray">
            <a:xfrm>
              <a:off x="2409" y="1421"/>
              <a:ext cx="92" cy="182"/>
            </a:xfrm>
            <a:custGeom>
              <a:avLst/>
              <a:gdLst>
                <a:gd name="T0" fmla="*/ 0 w 185"/>
                <a:gd name="T1" fmla="*/ 1 h 362"/>
                <a:gd name="T2" fmla="*/ 0 w 185"/>
                <a:gd name="T3" fmla="*/ 1 h 362"/>
                <a:gd name="T4" fmla="*/ 0 w 185"/>
                <a:gd name="T5" fmla="*/ 1 h 362"/>
                <a:gd name="T6" fmla="*/ 0 w 185"/>
                <a:gd name="T7" fmla="*/ 1 h 362"/>
                <a:gd name="T8" fmla="*/ 0 w 185"/>
                <a:gd name="T9" fmla="*/ 1 h 362"/>
                <a:gd name="T10" fmla="*/ 0 w 185"/>
                <a:gd name="T11" fmla="*/ 1 h 362"/>
                <a:gd name="T12" fmla="*/ 0 w 185"/>
                <a:gd name="T13" fmla="*/ 1 h 362"/>
                <a:gd name="T14" fmla="*/ 0 w 185"/>
                <a:gd name="T15" fmla="*/ 1 h 362"/>
                <a:gd name="T16" fmla="*/ 0 w 185"/>
                <a:gd name="T17" fmla="*/ 1 h 362"/>
                <a:gd name="T18" fmla="*/ 0 w 185"/>
                <a:gd name="T19" fmla="*/ 1 h 362"/>
                <a:gd name="T20" fmla="*/ 0 w 185"/>
                <a:gd name="T21" fmla="*/ 1 h 362"/>
                <a:gd name="T22" fmla="*/ 0 w 185"/>
                <a:gd name="T23" fmla="*/ 1 h 362"/>
                <a:gd name="T24" fmla="*/ 0 w 185"/>
                <a:gd name="T25" fmla="*/ 1 h 362"/>
                <a:gd name="T26" fmla="*/ 0 w 185"/>
                <a:gd name="T27" fmla="*/ 1 h 362"/>
                <a:gd name="T28" fmla="*/ 0 w 185"/>
                <a:gd name="T29" fmla="*/ 1 h 362"/>
                <a:gd name="T30" fmla="*/ 0 w 185"/>
                <a:gd name="T31" fmla="*/ 1 h 362"/>
                <a:gd name="T32" fmla="*/ 0 w 185"/>
                <a:gd name="T33" fmla="*/ 1 h 362"/>
                <a:gd name="T34" fmla="*/ 0 w 185"/>
                <a:gd name="T35" fmla="*/ 1 h 362"/>
                <a:gd name="T36" fmla="*/ 0 w 185"/>
                <a:gd name="T37" fmla="*/ 1 h 362"/>
                <a:gd name="T38" fmla="*/ 0 w 185"/>
                <a:gd name="T39" fmla="*/ 1 h 362"/>
                <a:gd name="T40" fmla="*/ 0 w 185"/>
                <a:gd name="T41" fmla="*/ 1 h 362"/>
                <a:gd name="T42" fmla="*/ 0 w 185"/>
                <a:gd name="T43" fmla="*/ 1 h 362"/>
                <a:gd name="T44" fmla="*/ 0 w 185"/>
                <a:gd name="T45" fmla="*/ 1 h 362"/>
                <a:gd name="T46" fmla="*/ 0 w 185"/>
                <a:gd name="T47" fmla="*/ 1 h 362"/>
                <a:gd name="T48" fmla="*/ 0 w 185"/>
                <a:gd name="T49" fmla="*/ 1 h 362"/>
                <a:gd name="T50" fmla="*/ 0 w 185"/>
                <a:gd name="T51" fmla="*/ 1 h 362"/>
                <a:gd name="T52" fmla="*/ 0 w 185"/>
                <a:gd name="T53" fmla="*/ 1 h 362"/>
                <a:gd name="T54" fmla="*/ 0 w 185"/>
                <a:gd name="T55" fmla="*/ 1 h 362"/>
                <a:gd name="T56" fmla="*/ 0 w 185"/>
                <a:gd name="T57" fmla="*/ 1 h 362"/>
                <a:gd name="T58" fmla="*/ 0 w 185"/>
                <a:gd name="T59" fmla="*/ 1 h 362"/>
                <a:gd name="T60" fmla="*/ 0 w 185"/>
                <a:gd name="T61" fmla="*/ 1 h 362"/>
                <a:gd name="T62" fmla="*/ 0 w 185"/>
                <a:gd name="T63" fmla="*/ 1 h 362"/>
                <a:gd name="T64" fmla="*/ 0 w 185"/>
                <a:gd name="T65" fmla="*/ 1 h 362"/>
                <a:gd name="T66" fmla="*/ 0 w 185"/>
                <a:gd name="T67" fmla="*/ 0 h 362"/>
                <a:gd name="T68" fmla="*/ 0 w 185"/>
                <a:gd name="T69" fmla="*/ 0 h 362"/>
                <a:gd name="T70" fmla="*/ 0 w 185"/>
                <a:gd name="T71" fmla="*/ 1 h 362"/>
                <a:gd name="T72" fmla="*/ 0 w 185"/>
                <a:gd name="T73" fmla="*/ 1 h 362"/>
                <a:gd name="T74" fmla="*/ 0 w 185"/>
                <a:gd name="T75" fmla="*/ 1 h 362"/>
                <a:gd name="T76" fmla="*/ 0 w 185"/>
                <a:gd name="T77" fmla="*/ 1 h 362"/>
                <a:gd name="T78" fmla="*/ 0 w 185"/>
                <a:gd name="T79" fmla="*/ 1 h 362"/>
                <a:gd name="T80" fmla="*/ 0 w 185"/>
                <a:gd name="T81" fmla="*/ 1 h 362"/>
                <a:gd name="T82" fmla="*/ 0 w 185"/>
                <a:gd name="T83" fmla="*/ 1 h 362"/>
                <a:gd name="T84" fmla="*/ 0 w 185"/>
                <a:gd name="T85" fmla="*/ 1 h 362"/>
                <a:gd name="T86" fmla="*/ 0 w 185"/>
                <a:gd name="T87" fmla="*/ 1 h 362"/>
                <a:gd name="T88" fmla="*/ 0 w 185"/>
                <a:gd name="T89" fmla="*/ 1 h 3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5"/>
                <a:gd name="T136" fmla="*/ 0 h 362"/>
                <a:gd name="T137" fmla="*/ 185 w 185"/>
                <a:gd name="T138" fmla="*/ 362 h 36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5" h="362">
                  <a:moveTo>
                    <a:pt x="81" y="207"/>
                  </a:moveTo>
                  <a:lnTo>
                    <a:pt x="81" y="234"/>
                  </a:lnTo>
                  <a:lnTo>
                    <a:pt x="52" y="234"/>
                  </a:lnTo>
                  <a:lnTo>
                    <a:pt x="29" y="288"/>
                  </a:lnTo>
                  <a:lnTo>
                    <a:pt x="29" y="311"/>
                  </a:lnTo>
                  <a:lnTo>
                    <a:pt x="29" y="339"/>
                  </a:lnTo>
                  <a:lnTo>
                    <a:pt x="0" y="339"/>
                  </a:lnTo>
                  <a:lnTo>
                    <a:pt x="0" y="362"/>
                  </a:lnTo>
                  <a:lnTo>
                    <a:pt x="29" y="362"/>
                  </a:lnTo>
                  <a:lnTo>
                    <a:pt x="81" y="339"/>
                  </a:lnTo>
                  <a:lnTo>
                    <a:pt x="81" y="362"/>
                  </a:lnTo>
                  <a:lnTo>
                    <a:pt x="133" y="362"/>
                  </a:lnTo>
                  <a:lnTo>
                    <a:pt x="133" y="339"/>
                  </a:lnTo>
                  <a:lnTo>
                    <a:pt x="156" y="362"/>
                  </a:lnTo>
                  <a:lnTo>
                    <a:pt x="156" y="339"/>
                  </a:lnTo>
                  <a:lnTo>
                    <a:pt x="185" y="339"/>
                  </a:lnTo>
                  <a:lnTo>
                    <a:pt x="156" y="311"/>
                  </a:lnTo>
                  <a:lnTo>
                    <a:pt x="185" y="311"/>
                  </a:lnTo>
                  <a:lnTo>
                    <a:pt x="185" y="288"/>
                  </a:lnTo>
                  <a:lnTo>
                    <a:pt x="156" y="259"/>
                  </a:lnTo>
                  <a:lnTo>
                    <a:pt x="156" y="234"/>
                  </a:lnTo>
                  <a:lnTo>
                    <a:pt x="133" y="207"/>
                  </a:lnTo>
                  <a:lnTo>
                    <a:pt x="156" y="182"/>
                  </a:lnTo>
                  <a:lnTo>
                    <a:pt x="133" y="182"/>
                  </a:lnTo>
                  <a:lnTo>
                    <a:pt x="104" y="182"/>
                  </a:lnTo>
                  <a:lnTo>
                    <a:pt x="133" y="155"/>
                  </a:lnTo>
                  <a:lnTo>
                    <a:pt x="104" y="155"/>
                  </a:lnTo>
                  <a:lnTo>
                    <a:pt x="104" y="130"/>
                  </a:lnTo>
                  <a:lnTo>
                    <a:pt x="81" y="103"/>
                  </a:lnTo>
                  <a:lnTo>
                    <a:pt x="104" y="52"/>
                  </a:lnTo>
                  <a:lnTo>
                    <a:pt x="81" y="52"/>
                  </a:lnTo>
                  <a:lnTo>
                    <a:pt x="81" y="27"/>
                  </a:lnTo>
                  <a:lnTo>
                    <a:pt x="52" y="27"/>
                  </a:lnTo>
                  <a:lnTo>
                    <a:pt x="81" y="0"/>
                  </a:lnTo>
                  <a:lnTo>
                    <a:pt x="29" y="0"/>
                  </a:lnTo>
                  <a:lnTo>
                    <a:pt x="29" y="27"/>
                  </a:lnTo>
                  <a:lnTo>
                    <a:pt x="29" y="52"/>
                  </a:lnTo>
                  <a:lnTo>
                    <a:pt x="29" y="78"/>
                  </a:lnTo>
                  <a:lnTo>
                    <a:pt x="0" y="78"/>
                  </a:lnTo>
                  <a:lnTo>
                    <a:pt x="0" y="103"/>
                  </a:lnTo>
                  <a:lnTo>
                    <a:pt x="29" y="103"/>
                  </a:lnTo>
                  <a:lnTo>
                    <a:pt x="29" y="130"/>
                  </a:lnTo>
                  <a:lnTo>
                    <a:pt x="29" y="155"/>
                  </a:lnTo>
                  <a:lnTo>
                    <a:pt x="52" y="182"/>
                  </a:lnTo>
                  <a:lnTo>
                    <a:pt x="81" y="207"/>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54" name="Freeform 76"/>
            <p:cNvSpPr>
              <a:spLocks/>
            </p:cNvSpPr>
            <p:nvPr/>
          </p:nvSpPr>
          <p:spPr bwMode="gray">
            <a:xfrm>
              <a:off x="2345" y="1487"/>
              <a:ext cx="79" cy="78"/>
            </a:xfrm>
            <a:custGeom>
              <a:avLst/>
              <a:gdLst>
                <a:gd name="T0" fmla="*/ 1 w 157"/>
                <a:gd name="T1" fmla="*/ 0 h 158"/>
                <a:gd name="T2" fmla="*/ 1 w 157"/>
                <a:gd name="T3" fmla="*/ 0 h 158"/>
                <a:gd name="T4" fmla="*/ 1 w 157"/>
                <a:gd name="T5" fmla="*/ 0 h 158"/>
                <a:gd name="T6" fmla="*/ 1 w 157"/>
                <a:gd name="T7" fmla="*/ 0 h 158"/>
                <a:gd name="T8" fmla="*/ 1 w 157"/>
                <a:gd name="T9" fmla="*/ 0 h 158"/>
                <a:gd name="T10" fmla="*/ 1 w 157"/>
                <a:gd name="T11" fmla="*/ 0 h 158"/>
                <a:gd name="T12" fmla="*/ 1 w 157"/>
                <a:gd name="T13" fmla="*/ 0 h 158"/>
                <a:gd name="T14" fmla="*/ 1 w 157"/>
                <a:gd name="T15" fmla="*/ 0 h 158"/>
                <a:gd name="T16" fmla="*/ 1 w 157"/>
                <a:gd name="T17" fmla="*/ 0 h 158"/>
                <a:gd name="T18" fmla="*/ 1 w 157"/>
                <a:gd name="T19" fmla="*/ 0 h 158"/>
                <a:gd name="T20" fmla="*/ 1 w 157"/>
                <a:gd name="T21" fmla="*/ 0 h 158"/>
                <a:gd name="T22" fmla="*/ 1 w 157"/>
                <a:gd name="T23" fmla="*/ 0 h 158"/>
                <a:gd name="T24" fmla="*/ 1 w 157"/>
                <a:gd name="T25" fmla="*/ 0 h 158"/>
                <a:gd name="T26" fmla="*/ 1 w 157"/>
                <a:gd name="T27" fmla="*/ 0 h 158"/>
                <a:gd name="T28" fmla="*/ 1 w 157"/>
                <a:gd name="T29" fmla="*/ 0 h 158"/>
                <a:gd name="T30" fmla="*/ 1 w 157"/>
                <a:gd name="T31" fmla="*/ 0 h 158"/>
                <a:gd name="T32" fmla="*/ 1 w 157"/>
                <a:gd name="T33" fmla="*/ 0 h 158"/>
                <a:gd name="T34" fmla="*/ 1 w 157"/>
                <a:gd name="T35" fmla="*/ 0 h 158"/>
                <a:gd name="T36" fmla="*/ 0 w 157"/>
                <a:gd name="T37" fmla="*/ 0 h 158"/>
                <a:gd name="T38" fmla="*/ 1 w 157"/>
                <a:gd name="T39" fmla="*/ 0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7"/>
                <a:gd name="T61" fmla="*/ 0 h 158"/>
                <a:gd name="T62" fmla="*/ 157 w 157"/>
                <a:gd name="T63" fmla="*/ 158 h 1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7" h="158">
                  <a:moveTo>
                    <a:pt x="25" y="158"/>
                  </a:moveTo>
                  <a:lnTo>
                    <a:pt x="76" y="158"/>
                  </a:lnTo>
                  <a:lnTo>
                    <a:pt x="105" y="129"/>
                  </a:lnTo>
                  <a:lnTo>
                    <a:pt x="105" y="158"/>
                  </a:lnTo>
                  <a:lnTo>
                    <a:pt x="128" y="158"/>
                  </a:lnTo>
                  <a:lnTo>
                    <a:pt x="128" y="104"/>
                  </a:lnTo>
                  <a:lnTo>
                    <a:pt x="128" y="77"/>
                  </a:lnTo>
                  <a:lnTo>
                    <a:pt x="157" y="52"/>
                  </a:lnTo>
                  <a:lnTo>
                    <a:pt x="157" y="25"/>
                  </a:lnTo>
                  <a:lnTo>
                    <a:pt x="128" y="25"/>
                  </a:lnTo>
                  <a:lnTo>
                    <a:pt x="105" y="0"/>
                  </a:lnTo>
                  <a:lnTo>
                    <a:pt x="105" y="25"/>
                  </a:lnTo>
                  <a:lnTo>
                    <a:pt x="76" y="25"/>
                  </a:lnTo>
                  <a:lnTo>
                    <a:pt x="53" y="25"/>
                  </a:lnTo>
                  <a:lnTo>
                    <a:pt x="25" y="52"/>
                  </a:lnTo>
                  <a:lnTo>
                    <a:pt x="53" y="77"/>
                  </a:lnTo>
                  <a:lnTo>
                    <a:pt x="25" y="77"/>
                  </a:lnTo>
                  <a:lnTo>
                    <a:pt x="53" y="104"/>
                  </a:lnTo>
                  <a:lnTo>
                    <a:pt x="0" y="129"/>
                  </a:lnTo>
                  <a:lnTo>
                    <a:pt x="25" y="158"/>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55" name="Freeform 77"/>
            <p:cNvSpPr>
              <a:spLocks/>
            </p:cNvSpPr>
            <p:nvPr/>
          </p:nvSpPr>
          <p:spPr bwMode="gray">
            <a:xfrm>
              <a:off x="4477" y="1487"/>
              <a:ext cx="66" cy="222"/>
            </a:xfrm>
            <a:custGeom>
              <a:avLst/>
              <a:gdLst>
                <a:gd name="T0" fmla="*/ 1 w 132"/>
                <a:gd name="T1" fmla="*/ 0 h 445"/>
                <a:gd name="T2" fmla="*/ 1 w 132"/>
                <a:gd name="T3" fmla="*/ 0 h 445"/>
                <a:gd name="T4" fmla="*/ 1 w 132"/>
                <a:gd name="T5" fmla="*/ 0 h 445"/>
                <a:gd name="T6" fmla="*/ 1 w 132"/>
                <a:gd name="T7" fmla="*/ 0 h 445"/>
                <a:gd name="T8" fmla="*/ 1 w 132"/>
                <a:gd name="T9" fmla="*/ 0 h 445"/>
                <a:gd name="T10" fmla="*/ 1 w 132"/>
                <a:gd name="T11" fmla="*/ 0 h 445"/>
                <a:gd name="T12" fmla="*/ 1 w 132"/>
                <a:gd name="T13" fmla="*/ 0 h 445"/>
                <a:gd name="T14" fmla="*/ 1 w 132"/>
                <a:gd name="T15" fmla="*/ 0 h 445"/>
                <a:gd name="T16" fmla="*/ 1 w 132"/>
                <a:gd name="T17" fmla="*/ 0 h 445"/>
                <a:gd name="T18" fmla="*/ 1 w 132"/>
                <a:gd name="T19" fmla="*/ 0 h 445"/>
                <a:gd name="T20" fmla="*/ 1 w 132"/>
                <a:gd name="T21" fmla="*/ 0 h 445"/>
                <a:gd name="T22" fmla="*/ 1 w 132"/>
                <a:gd name="T23" fmla="*/ 0 h 445"/>
                <a:gd name="T24" fmla="*/ 0 w 132"/>
                <a:gd name="T25" fmla="*/ 0 h 445"/>
                <a:gd name="T26" fmla="*/ 1 w 132"/>
                <a:gd name="T27" fmla="*/ 0 h 445"/>
                <a:gd name="T28" fmla="*/ 1 w 132"/>
                <a:gd name="T29" fmla="*/ 0 h 445"/>
                <a:gd name="T30" fmla="*/ 1 w 132"/>
                <a:gd name="T31" fmla="*/ 0 h 445"/>
                <a:gd name="T32" fmla="*/ 1 w 132"/>
                <a:gd name="T33" fmla="*/ 0 h 4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2"/>
                <a:gd name="T52" fmla="*/ 0 h 445"/>
                <a:gd name="T53" fmla="*/ 132 w 132"/>
                <a:gd name="T54" fmla="*/ 445 h 4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2" h="445">
                  <a:moveTo>
                    <a:pt x="80" y="417"/>
                  </a:moveTo>
                  <a:lnTo>
                    <a:pt x="80" y="445"/>
                  </a:lnTo>
                  <a:lnTo>
                    <a:pt x="109" y="417"/>
                  </a:lnTo>
                  <a:lnTo>
                    <a:pt x="132" y="445"/>
                  </a:lnTo>
                  <a:lnTo>
                    <a:pt x="132" y="417"/>
                  </a:lnTo>
                  <a:lnTo>
                    <a:pt x="109" y="388"/>
                  </a:lnTo>
                  <a:lnTo>
                    <a:pt x="80" y="261"/>
                  </a:lnTo>
                  <a:lnTo>
                    <a:pt x="109" y="261"/>
                  </a:lnTo>
                  <a:lnTo>
                    <a:pt x="109" y="232"/>
                  </a:lnTo>
                  <a:lnTo>
                    <a:pt x="52" y="181"/>
                  </a:lnTo>
                  <a:lnTo>
                    <a:pt x="52" y="77"/>
                  </a:lnTo>
                  <a:lnTo>
                    <a:pt x="29" y="25"/>
                  </a:lnTo>
                  <a:lnTo>
                    <a:pt x="0" y="0"/>
                  </a:lnTo>
                  <a:lnTo>
                    <a:pt x="29" y="52"/>
                  </a:lnTo>
                  <a:lnTo>
                    <a:pt x="29" y="129"/>
                  </a:lnTo>
                  <a:lnTo>
                    <a:pt x="52" y="313"/>
                  </a:lnTo>
                  <a:lnTo>
                    <a:pt x="80" y="417"/>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56" name="Freeform 78"/>
            <p:cNvSpPr>
              <a:spLocks/>
            </p:cNvSpPr>
            <p:nvPr/>
          </p:nvSpPr>
          <p:spPr bwMode="gray">
            <a:xfrm>
              <a:off x="4532" y="1721"/>
              <a:ext cx="77" cy="77"/>
            </a:xfrm>
            <a:custGeom>
              <a:avLst/>
              <a:gdLst>
                <a:gd name="T0" fmla="*/ 0 w 156"/>
                <a:gd name="T1" fmla="*/ 0 h 155"/>
                <a:gd name="T2" fmla="*/ 0 w 156"/>
                <a:gd name="T3" fmla="*/ 0 h 155"/>
                <a:gd name="T4" fmla="*/ 0 w 156"/>
                <a:gd name="T5" fmla="*/ 0 h 155"/>
                <a:gd name="T6" fmla="*/ 0 w 156"/>
                <a:gd name="T7" fmla="*/ 0 h 155"/>
                <a:gd name="T8" fmla="*/ 0 w 156"/>
                <a:gd name="T9" fmla="*/ 0 h 155"/>
                <a:gd name="T10" fmla="*/ 0 w 156"/>
                <a:gd name="T11" fmla="*/ 0 h 155"/>
                <a:gd name="T12" fmla="*/ 0 w 156"/>
                <a:gd name="T13" fmla="*/ 0 h 155"/>
                <a:gd name="T14" fmla="*/ 0 w 156"/>
                <a:gd name="T15" fmla="*/ 0 h 155"/>
                <a:gd name="T16" fmla="*/ 0 w 156"/>
                <a:gd name="T17" fmla="*/ 0 h 155"/>
                <a:gd name="T18" fmla="*/ 0 w 156"/>
                <a:gd name="T19" fmla="*/ 0 h 1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155"/>
                <a:gd name="T32" fmla="*/ 156 w 156"/>
                <a:gd name="T33" fmla="*/ 155 h 1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155">
                  <a:moveTo>
                    <a:pt x="75" y="51"/>
                  </a:moveTo>
                  <a:lnTo>
                    <a:pt x="0" y="0"/>
                  </a:lnTo>
                  <a:lnTo>
                    <a:pt x="0" y="51"/>
                  </a:lnTo>
                  <a:lnTo>
                    <a:pt x="0" y="155"/>
                  </a:lnTo>
                  <a:lnTo>
                    <a:pt x="23" y="132"/>
                  </a:lnTo>
                  <a:lnTo>
                    <a:pt x="75" y="155"/>
                  </a:lnTo>
                  <a:lnTo>
                    <a:pt x="75" y="132"/>
                  </a:lnTo>
                  <a:lnTo>
                    <a:pt x="156" y="76"/>
                  </a:lnTo>
                  <a:lnTo>
                    <a:pt x="127" y="51"/>
                  </a:lnTo>
                  <a:lnTo>
                    <a:pt x="75" y="51"/>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57" name="Freeform 79"/>
            <p:cNvSpPr>
              <a:spLocks/>
            </p:cNvSpPr>
            <p:nvPr/>
          </p:nvSpPr>
          <p:spPr bwMode="gray">
            <a:xfrm>
              <a:off x="4425" y="1811"/>
              <a:ext cx="131" cy="170"/>
            </a:xfrm>
            <a:custGeom>
              <a:avLst/>
              <a:gdLst>
                <a:gd name="T0" fmla="*/ 1 w 261"/>
                <a:gd name="T1" fmla="*/ 0 h 340"/>
                <a:gd name="T2" fmla="*/ 1 w 261"/>
                <a:gd name="T3" fmla="*/ 1 h 340"/>
                <a:gd name="T4" fmla="*/ 1 w 261"/>
                <a:gd name="T5" fmla="*/ 1 h 340"/>
                <a:gd name="T6" fmla="*/ 1 w 261"/>
                <a:gd name="T7" fmla="*/ 1 h 340"/>
                <a:gd name="T8" fmla="*/ 1 w 261"/>
                <a:gd name="T9" fmla="*/ 1 h 340"/>
                <a:gd name="T10" fmla="*/ 1 w 261"/>
                <a:gd name="T11" fmla="*/ 1 h 340"/>
                <a:gd name="T12" fmla="*/ 0 w 261"/>
                <a:gd name="T13" fmla="*/ 1 h 340"/>
                <a:gd name="T14" fmla="*/ 1 w 261"/>
                <a:gd name="T15" fmla="*/ 1 h 340"/>
                <a:gd name="T16" fmla="*/ 1 w 261"/>
                <a:gd name="T17" fmla="*/ 1 h 340"/>
                <a:gd name="T18" fmla="*/ 1 w 261"/>
                <a:gd name="T19" fmla="*/ 1 h 340"/>
                <a:gd name="T20" fmla="*/ 1 w 261"/>
                <a:gd name="T21" fmla="*/ 1 h 340"/>
                <a:gd name="T22" fmla="*/ 1 w 261"/>
                <a:gd name="T23" fmla="*/ 1 h 340"/>
                <a:gd name="T24" fmla="*/ 1 w 261"/>
                <a:gd name="T25" fmla="*/ 1 h 340"/>
                <a:gd name="T26" fmla="*/ 1 w 261"/>
                <a:gd name="T27" fmla="*/ 1 h 340"/>
                <a:gd name="T28" fmla="*/ 1 w 261"/>
                <a:gd name="T29" fmla="*/ 1 h 340"/>
                <a:gd name="T30" fmla="*/ 1 w 261"/>
                <a:gd name="T31" fmla="*/ 1 h 340"/>
                <a:gd name="T32" fmla="*/ 1 w 261"/>
                <a:gd name="T33" fmla="*/ 1 h 340"/>
                <a:gd name="T34" fmla="*/ 1 w 261"/>
                <a:gd name="T35" fmla="*/ 1 h 340"/>
                <a:gd name="T36" fmla="*/ 1 w 261"/>
                <a:gd name="T37" fmla="*/ 1 h 340"/>
                <a:gd name="T38" fmla="*/ 1 w 261"/>
                <a:gd name="T39" fmla="*/ 1 h 340"/>
                <a:gd name="T40" fmla="*/ 1 w 261"/>
                <a:gd name="T41" fmla="*/ 1 h 340"/>
                <a:gd name="T42" fmla="*/ 1 w 261"/>
                <a:gd name="T43" fmla="*/ 1 h 340"/>
                <a:gd name="T44" fmla="*/ 1 w 261"/>
                <a:gd name="T45" fmla="*/ 1 h 340"/>
                <a:gd name="T46" fmla="*/ 1 w 261"/>
                <a:gd name="T47" fmla="*/ 1 h 340"/>
                <a:gd name="T48" fmla="*/ 1 w 261"/>
                <a:gd name="T49" fmla="*/ 1 h 340"/>
                <a:gd name="T50" fmla="*/ 1 w 261"/>
                <a:gd name="T51" fmla="*/ 0 h 34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1"/>
                <a:gd name="T79" fmla="*/ 0 h 340"/>
                <a:gd name="T80" fmla="*/ 261 w 261"/>
                <a:gd name="T81" fmla="*/ 340 h 34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1" h="340">
                  <a:moveTo>
                    <a:pt x="213" y="0"/>
                  </a:moveTo>
                  <a:lnTo>
                    <a:pt x="184" y="132"/>
                  </a:lnTo>
                  <a:lnTo>
                    <a:pt x="184" y="155"/>
                  </a:lnTo>
                  <a:lnTo>
                    <a:pt x="104" y="236"/>
                  </a:lnTo>
                  <a:lnTo>
                    <a:pt x="104" y="263"/>
                  </a:lnTo>
                  <a:lnTo>
                    <a:pt x="29" y="288"/>
                  </a:lnTo>
                  <a:lnTo>
                    <a:pt x="0" y="315"/>
                  </a:lnTo>
                  <a:lnTo>
                    <a:pt x="29" y="340"/>
                  </a:lnTo>
                  <a:lnTo>
                    <a:pt x="56" y="315"/>
                  </a:lnTo>
                  <a:lnTo>
                    <a:pt x="81" y="315"/>
                  </a:lnTo>
                  <a:lnTo>
                    <a:pt x="104" y="315"/>
                  </a:lnTo>
                  <a:lnTo>
                    <a:pt x="133" y="340"/>
                  </a:lnTo>
                  <a:lnTo>
                    <a:pt x="156" y="340"/>
                  </a:lnTo>
                  <a:lnTo>
                    <a:pt x="156" y="315"/>
                  </a:lnTo>
                  <a:lnTo>
                    <a:pt x="184" y="315"/>
                  </a:lnTo>
                  <a:lnTo>
                    <a:pt x="184" y="288"/>
                  </a:lnTo>
                  <a:lnTo>
                    <a:pt x="236" y="288"/>
                  </a:lnTo>
                  <a:lnTo>
                    <a:pt x="236" y="263"/>
                  </a:lnTo>
                  <a:lnTo>
                    <a:pt x="261" y="288"/>
                  </a:lnTo>
                  <a:lnTo>
                    <a:pt x="261" y="207"/>
                  </a:lnTo>
                  <a:lnTo>
                    <a:pt x="236" y="155"/>
                  </a:lnTo>
                  <a:lnTo>
                    <a:pt x="261" y="132"/>
                  </a:lnTo>
                  <a:lnTo>
                    <a:pt x="261" y="107"/>
                  </a:lnTo>
                  <a:lnTo>
                    <a:pt x="261" y="79"/>
                  </a:lnTo>
                  <a:lnTo>
                    <a:pt x="236" y="27"/>
                  </a:lnTo>
                  <a:lnTo>
                    <a:pt x="213"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58" name="Freeform 80"/>
            <p:cNvSpPr>
              <a:spLocks/>
            </p:cNvSpPr>
            <p:nvPr/>
          </p:nvSpPr>
          <p:spPr bwMode="gray">
            <a:xfrm>
              <a:off x="4414" y="1992"/>
              <a:ext cx="25" cy="55"/>
            </a:xfrm>
            <a:custGeom>
              <a:avLst/>
              <a:gdLst>
                <a:gd name="T0" fmla="*/ 0 w 52"/>
                <a:gd name="T1" fmla="*/ 1 h 109"/>
                <a:gd name="T2" fmla="*/ 0 w 52"/>
                <a:gd name="T3" fmla="*/ 1 h 109"/>
                <a:gd name="T4" fmla="*/ 0 w 52"/>
                <a:gd name="T5" fmla="*/ 1 h 109"/>
                <a:gd name="T6" fmla="*/ 0 w 52"/>
                <a:gd name="T7" fmla="*/ 0 h 109"/>
                <a:gd name="T8" fmla="*/ 0 w 52"/>
                <a:gd name="T9" fmla="*/ 1 h 109"/>
                <a:gd name="T10" fmla="*/ 0 w 52"/>
                <a:gd name="T11" fmla="*/ 1 h 109"/>
                <a:gd name="T12" fmla="*/ 0 w 52"/>
                <a:gd name="T13" fmla="*/ 1 h 109"/>
                <a:gd name="T14" fmla="*/ 0 w 52"/>
                <a:gd name="T15" fmla="*/ 1 h 109"/>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09"/>
                <a:gd name="T26" fmla="*/ 52 w 52"/>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09">
                  <a:moveTo>
                    <a:pt x="52" y="80"/>
                  </a:moveTo>
                  <a:lnTo>
                    <a:pt x="52" y="57"/>
                  </a:lnTo>
                  <a:lnTo>
                    <a:pt x="52" y="28"/>
                  </a:lnTo>
                  <a:lnTo>
                    <a:pt x="23" y="0"/>
                  </a:lnTo>
                  <a:lnTo>
                    <a:pt x="0" y="28"/>
                  </a:lnTo>
                  <a:lnTo>
                    <a:pt x="0" y="80"/>
                  </a:lnTo>
                  <a:lnTo>
                    <a:pt x="23" y="109"/>
                  </a:lnTo>
                  <a:lnTo>
                    <a:pt x="52" y="8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59" name="Freeform 81"/>
            <p:cNvSpPr>
              <a:spLocks/>
            </p:cNvSpPr>
            <p:nvPr/>
          </p:nvSpPr>
          <p:spPr bwMode="gray">
            <a:xfrm>
              <a:off x="4283" y="2136"/>
              <a:ext cx="26" cy="53"/>
            </a:xfrm>
            <a:custGeom>
              <a:avLst/>
              <a:gdLst>
                <a:gd name="T0" fmla="*/ 0 w 52"/>
                <a:gd name="T1" fmla="*/ 1 h 105"/>
                <a:gd name="T2" fmla="*/ 0 w 52"/>
                <a:gd name="T3" fmla="*/ 1 h 105"/>
                <a:gd name="T4" fmla="*/ 1 w 52"/>
                <a:gd name="T5" fmla="*/ 1 h 105"/>
                <a:gd name="T6" fmla="*/ 1 w 52"/>
                <a:gd name="T7" fmla="*/ 1 h 105"/>
                <a:gd name="T8" fmla="*/ 1 w 52"/>
                <a:gd name="T9" fmla="*/ 1 h 105"/>
                <a:gd name="T10" fmla="*/ 1 w 52"/>
                <a:gd name="T11" fmla="*/ 1 h 105"/>
                <a:gd name="T12" fmla="*/ 1 w 52"/>
                <a:gd name="T13" fmla="*/ 0 h 105"/>
                <a:gd name="T14" fmla="*/ 0 w 52"/>
                <a:gd name="T15" fmla="*/ 1 h 10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05"/>
                <a:gd name="T26" fmla="*/ 52 w 52"/>
                <a:gd name="T27" fmla="*/ 105 h 1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05">
                  <a:moveTo>
                    <a:pt x="0" y="24"/>
                  </a:moveTo>
                  <a:lnTo>
                    <a:pt x="0" y="51"/>
                  </a:lnTo>
                  <a:lnTo>
                    <a:pt x="25" y="80"/>
                  </a:lnTo>
                  <a:lnTo>
                    <a:pt x="25" y="105"/>
                  </a:lnTo>
                  <a:lnTo>
                    <a:pt x="52" y="80"/>
                  </a:lnTo>
                  <a:lnTo>
                    <a:pt x="52" y="51"/>
                  </a:lnTo>
                  <a:lnTo>
                    <a:pt x="25" y="0"/>
                  </a:lnTo>
                  <a:lnTo>
                    <a:pt x="0" y="24"/>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60" name="Freeform 82"/>
            <p:cNvSpPr>
              <a:spLocks/>
            </p:cNvSpPr>
            <p:nvPr/>
          </p:nvSpPr>
          <p:spPr bwMode="gray">
            <a:xfrm>
              <a:off x="4102" y="2267"/>
              <a:ext cx="37" cy="26"/>
            </a:xfrm>
            <a:custGeom>
              <a:avLst/>
              <a:gdLst>
                <a:gd name="T0" fmla="*/ 0 w 75"/>
                <a:gd name="T1" fmla="*/ 0 h 51"/>
                <a:gd name="T2" fmla="*/ 0 w 75"/>
                <a:gd name="T3" fmla="*/ 0 h 51"/>
                <a:gd name="T4" fmla="*/ 0 w 75"/>
                <a:gd name="T5" fmla="*/ 1 h 51"/>
                <a:gd name="T6" fmla="*/ 0 w 75"/>
                <a:gd name="T7" fmla="*/ 1 h 51"/>
                <a:gd name="T8" fmla="*/ 0 w 75"/>
                <a:gd name="T9" fmla="*/ 1 h 51"/>
                <a:gd name="T10" fmla="*/ 0 w 75"/>
                <a:gd name="T11" fmla="*/ 0 h 51"/>
                <a:gd name="T12" fmla="*/ 0 60000 65536"/>
                <a:gd name="T13" fmla="*/ 0 60000 65536"/>
                <a:gd name="T14" fmla="*/ 0 60000 65536"/>
                <a:gd name="T15" fmla="*/ 0 60000 65536"/>
                <a:gd name="T16" fmla="*/ 0 60000 65536"/>
                <a:gd name="T17" fmla="*/ 0 60000 65536"/>
                <a:gd name="T18" fmla="*/ 0 w 75"/>
                <a:gd name="T19" fmla="*/ 0 h 51"/>
                <a:gd name="T20" fmla="*/ 75 w 75"/>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75" h="51">
                  <a:moveTo>
                    <a:pt x="75" y="0"/>
                  </a:moveTo>
                  <a:lnTo>
                    <a:pt x="23" y="0"/>
                  </a:lnTo>
                  <a:lnTo>
                    <a:pt x="0" y="26"/>
                  </a:lnTo>
                  <a:lnTo>
                    <a:pt x="23" y="51"/>
                  </a:lnTo>
                  <a:lnTo>
                    <a:pt x="75" y="26"/>
                  </a:lnTo>
                  <a:lnTo>
                    <a:pt x="75"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61" name="Freeform 83"/>
            <p:cNvSpPr>
              <a:spLocks/>
            </p:cNvSpPr>
            <p:nvPr/>
          </p:nvSpPr>
          <p:spPr bwMode="gray">
            <a:xfrm>
              <a:off x="3671" y="2435"/>
              <a:ext cx="40" cy="53"/>
            </a:xfrm>
            <a:custGeom>
              <a:avLst/>
              <a:gdLst>
                <a:gd name="T0" fmla="*/ 1 w 79"/>
                <a:gd name="T1" fmla="*/ 0 h 108"/>
                <a:gd name="T2" fmla="*/ 1 w 79"/>
                <a:gd name="T3" fmla="*/ 0 h 108"/>
                <a:gd name="T4" fmla="*/ 0 w 79"/>
                <a:gd name="T5" fmla="*/ 0 h 108"/>
                <a:gd name="T6" fmla="*/ 0 w 79"/>
                <a:gd name="T7" fmla="*/ 0 h 108"/>
                <a:gd name="T8" fmla="*/ 1 w 79"/>
                <a:gd name="T9" fmla="*/ 0 h 108"/>
                <a:gd name="T10" fmla="*/ 1 w 79"/>
                <a:gd name="T11" fmla="*/ 0 h 108"/>
                <a:gd name="T12" fmla="*/ 1 w 79"/>
                <a:gd name="T13" fmla="*/ 0 h 108"/>
                <a:gd name="T14" fmla="*/ 1 w 79"/>
                <a:gd name="T15" fmla="*/ 0 h 108"/>
                <a:gd name="T16" fmla="*/ 1 w 79"/>
                <a:gd name="T17" fmla="*/ 0 h 1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
                <a:gd name="T28" fmla="*/ 0 h 108"/>
                <a:gd name="T29" fmla="*/ 79 w 79"/>
                <a:gd name="T30" fmla="*/ 108 h 1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 h="108">
                  <a:moveTo>
                    <a:pt x="27" y="0"/>
                  </a:moveTo>
                  <a:lnTo>
                    <a:pt x="27" y="27"/>
                  </a:lnTo>
                  <a:lnTo>
                    <a:pt x="0" y="56"/>
                  </a:lnTo>
                  <a:lnTo>
                    <a:pt x="0" y="79"/>
                  </a:lnTo>
                  <a:lnTo>
                    <a:pt x="27" y="108"/>
                  </a:lnTo>
                  <a:lnTo>
                    <a:pt x="52" y="108"/>
                  </a:lnTo>
                  <a:lnTo>
                    <a:pt x="79" y="79"/>
                  </a:lnTo>
                  <a:lnTo>
                    <a:pt x="52" y="56"/>
                  </a:lnTo>
                  <a:lnTo>
                    <a:pt x="27"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62" name="Freeform 84"/>
            <p:cNvSpPr>
              <a:spLocks/>
            </p:cNvSpPr>
            <p:nvPr/>
          </p:nvSpPr>
          <p:spPr bwMode="gray">
            <a:xfrm>
              <a:off x="3073" y="1057"/>
              <a:ext cx="93" cy="92"/>
            </a:xfrm>
            <a:custGeom>
              <a:avLst/>
              <a:gdLst>
                <a:gd name="T0" fmla="*/ 1 w 184"/>
                <a:gd name="T1" fmla="*/ 0 h 185"/>
                <a:gd name="T2" fmla="*/ 1 w 184"/>
                <a:gd name="T3" fmla="*/ 0 h 185"/>
                <a:gd name="T4" fmla="*/ 1 w 184"/>
                <a:gd name="T5" fmla="*/ 0 h 185"/>
                <a:gd name="T6" fmla="*/ 1 w 184"/>
                <a:gd name="T7" fmla="*/ 0 h 185"/>
                <a:gd name="T8" fmla="*/ 1 w 184"/>
                <a:gd name="T9" fmla="*/ 0 h 185"/>
                <a:gd name="T10" fmla="*/ 1 w 184"/>
                <a:gd name="T11" fmla="*/ 0 h 185"/>
                <a:gd name="T12" fmla="*/ 1 w 184"/>
                <a:gd name="T13" fmla="*/ 0 h 185"/>
                <a:gd name="T14" fmla="*/ 1 w 184"/>
                <a:gd name="T15" fmla="*/ 0 h 185"/>
                <a:gd name="T16" fmla="*/ 1 w 184"/>
                <a:gd name="T17" fmla="*/ 0 h 185"/>
                <a:gd name="T18" fmla="*/ 1 w 184"/>
                <a:gd name="T19" fmla="*/ 0 h 185"/>
                <a:gd name="T20" fmla="*/ 0 w 184"/>
                <a:gd name="T21" fmla="*/ 0 h 185"/>
                <a:gd name="T22" fmla="*/ 0 w 184"/>
                <a:gd name="T23" fmla="*/ 0 h 185"/>
                <a:gd name="T24" fmla="*/ 0 w 184"/>
                <a:gd name="T25" fmla="*/ 0 h 185"/>
                <a:gd name="T26" fmla="*/ 1 w 184"/>
                <a:gd name="T27" fmla="*/ 0 h 185"/>
                <a:gd name="T28" fmla="*/ 1 w 184"/>
                <a:gd name="T29" fmla="*/ 0 h 1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185"/>
                <a:gd name="T47" fmla="*/ 184 w 184"/>
                <a:gd name="T48" fmla="*/ 185 h 1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185">
                  <a:moveTo>
                    <a:pt x="52" y="133"/>
                  </a:moveTo>
                  <a:lnTo>
                    <a:pt x="104" y="185"/>
                  </a:lnTo>
                  <a:lnTo>
                    <a:pt x="184" y="185"/>
                  </a:lnTo>
                  <a:lnTo>
                    <a:pt x="155" y="158"/>
                  </a:lnTo>
                  <a:lnTo>
                    <a:pt x="75" y="106"/>
                  </a:lnTo>
                  <a:lnTo>
                    <a:pt x="75" y="52"/>
                  </a:lnTo>
                  <a:lnTo>
                    <a:pt x="75" y="0"/>
                  </a:lnTo>
                  <a:lnTo>
                    <a:pt x="52" y="0"/>
                  </a:lnTo>
                  <a:lnTo>
                    <a:pt x="27" y="0"/>
                  </a:lnTo>
                  <a:lnTo>
                    <a:pt x="27" y="29"/>
                  </a:lnTo>
                  <a:lnTo>
                    <a:pt x="0" y="52"/>
                  </a:lnTo>
                  <a:lnTo>
                    <a:pt x="0" y="81"/>
                  </a:lnTo>
                  <a:lnTo>
                    <a:pt x="0" y="133"/>
                  </a:lnTo>
                  <a:lnTo>
                    <a:pt x="27" y="133"/>
                  </a:lnTo>
                  <a:lnTo>
                    <a:pt x="52" y="133"/>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63" name="Freeform 85"/>
            <p:cNvSpPr>
              <a:spLocks/>
            </p:cNvSpPr>
            <p:nvPr/>
          </p:nvSpPr>
          <p:spPr bwMode="gray">
            <a:xfrm>
              <a:off x="3087" y="889"/>
              <a:ext cx="130" cy="156"/>
            </a:xfrm>
            <a:custGeom>
              <a:avLst/>
              <a:gdLst>
                <a:gd name="T0" fmla="*/ 0 w 261"/>
                <a:gd name="T1" fmla="*/ 1 h 312"/>
                <a:gd name="T2" fmla="*/ 0 w 261"/>
                <a:gd name="T3" fmla="*/ 1 h 312"/>
                <a:gd name="T4" fmla="*/ 0 w 261"/>
                <a:gd name="T5" fmla="*/ 1 h 312"/>
                <a:gd name="T6" fmla="*/ 0 w 261"/>
                <a:gd name="T7" fmla="*/ 1 h 312"/>
                <a:gd name="T8" fmla="*/ 0 w 261"/>
                <a:gd name="T9" fmla="*/ 1 h 312"/>
                <a:gd name="T10" fmla="*/ 0 w 261"/>
                <a:gd name="T11" fmla="*/ 1 h 312"/>
                <a:gd name="T12" fmla="*/ 0 w 261"/>
                <a:gd name="T13" fmla="*/ 1 h 312"/>
                <a:gd name="T14" fmla="*/ 0 w 261"/>
                <a:gd name="T15" fmla="*/ 1 h 312"/>
                <a:gd name="T16" fmla="*/ 0 w 261"/>
                <a:gd name="T17" fmla="*/ 1 h 312"/>
                <a:gd name="T18" fmla="*/ 0 w 261"/>
                <a:gd name="T19" fmla="*/ 0 h 312"/>
                <a:gd name="T20" fmla="*/ 0 w 261"/>
                <a:gd name="T21" fmla="*/ 1 h 312"/>
                <a:gd name="T22" fmla="*/ 0 w 261"/>
                <a:gd name="T23" fmla="*/ 1 h 312"/>
                <a:gd name="T24" fmla="*/ 0 w 261"/>
                <a:gd name="T25" fmla="*/ 1 h 312"/>
                <a:gd name="T26" fmla="*/ 0 w 261"/>
                <a:gd name="T27" fmla="*/ 1 h 312"/>
                <a:gd name="T28" fmla="*/ 0 w 261"/>
                <a:gd name="T29" fmla="*/ 1 h 312"/>
                <a:gd name="T30" fmla="*/ 0 w 261"/>
                <a:gd name="T31" fmla="*/ 1 h 312"/>
                <a:gd name="T32" fmla="*/ 0 w 261"/>
                <a:gd name="T33" fmla="*/ 1 h 312"/>
                <a:gd name="T34" fmla="*/ 0 w 261"/>
                <a:gd name="T35" fmla="*/ 1 h 312"/>
                <a:gd name="T36" fmla="*/ 0 w 261"/>
                <a:gd name="T37" fmla="*/ 1 h 312"/>
                <a:gd name="T38" fmla="*/ 0 w 261"/>
                <a:gd name="T39" fmla="*/ 1 h 312"/>
                <a:gd name="T40" fmla="*/ 0 w 261"/>
                <a:gd name="T41" fmla="*/ 1 h 312"/>
                <a:gd name="T42" fmla="*/ 0 w 261"/>
                <a:gd name="T43" fmla="*/ 1 h 312"/>
                <a:gd name="T44" fmla="*/ 0 w 261"/>
                <a:gd name="T45" fmla="*/ 1 h 312"/>
                <a:gd name="T46" fmla="*/ 0 w 261"/>
                <a:gd name="T47" fmla="*/ 1 h 3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1"/>
                <a:gd name="T73" fmla="*/ 0 h 312"/>
                <a:gd name="T74" fmla="*/ 261 w 261"/>
                <a:gd name="T75" fmla="*/ 312 h 3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1" h="312">
                  <a:moveTo>
                    <a:pt x="25" y="312"/>
                  </a:moveTo>
                  <a:lnTo>
                    <a:pt x="48" y="312"/>
                  </a:lnTo>
                  <a:lnTo>
                    <a:pt x="77" y="232"/>
                  </a:lnTo>
                  <a:lnTo>
                    <a:pt x="105" y="232"/>
                  </a:lnTo>
                  <a:lnTo>
                    <a:pt x="128" y="209"/>
                  </a:lnTo>
                  <a:lnTo>
                    <a:pt x="157" y="157"/>
                  </a:lnTo>
                  <a:lnTo>
                    <a:pt x="232" y="105"/>
                  </a:lnTo>
                  <a:lnTo>
                    <a:pt x="261" y="51"/>
                  </a:lnTo>
                  <a:lnTo>
                    <a:pt x="232" y="24"/>
                  </a:lnTo>
                  <a:lnTo>
                    <a:pt x="232" y="0"/>
                  </a:lnTo>
                  <a:lnTo>
                    <a:pt x="209" y="24"/>
                  </a:lnTo>
                  <a:lnTo>
                    <a:pt x="180" y="24"/>
                  </a:lnTo>
                  <a:lnTo>
                    <a:pt x="128" y="76"/>
                  </a:lnTo>
                  <a:lnTo>
                    <a:pt x="77" y="105"/>
                  </a:lnTo>
                  <a:lnTo>
                    <a:pt x="77" y="157"/>
                  </a:lnTo>
                  <a:lnTo>
                    <a:pt x="77" y="180"/>
                  </a:lnTo>
                  <a:lnTo>
                    <a:pt x="48" y="180"/>
                  </a:lnTo>
                  <a:lnTo>
                    <a:pt x="0" y="180"/>
                  </a:lnTo>
                  <a:lnTo>
                    <a:pt x="0" y="209"/>
                  </a:lnTo>
                  <a:lnTo>
                    <a:pt x="25" y="209"/>
                  </a:lnTo>
                  <a:lnTo>
                    <a:pt x="0" y="261"/>
                  </a:lnTo>
                  <a:lnTo>
                    <a:pt x="25" y="284"/>
                  </a:lnTo>
                  <a:lnTo>
                    <a:pt x="0" y="312"/>
                  </a:lnTo>
                  <a:lnTo>
                    <a:pt x="25" y="312"/>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64" name="Freeform 86"/>
            <p:cNvSpPr>
              <a:spLocks/>
            </p:cNvSpPr>
            <p:nvPr/>
          </p:nvSpPr>
          <p:spPr bwMode="gray">
            <a:xfrm>
              <a:off x="3360" y="641"/>
              <a:ext cx="51" cy="66"/>
            </a:xfrm>
            <a:custGeom>
              <a:avLst/>
              <a:gdLst>
                <a:gd name="T0" fmla="*/ 0 w 104"/>
                <a:gd name="T1" fmla="*/ 0 h 133"/>
                <a:gd name="T2" fmla="*/ 0 w 104"/>
                <a:gd name="T3" fmla="*/ 0 h 133"/>
                <a:gd name="T4" fmla="*/ 0 w 104"/>
                <a:gd name="T5" fmla="*/ 0 h 133"/>
                <a:gd name="T6" fmla="*/ 0 w 104"/>
                <a:gd name="T7" fmla="*/ 0 h 133"/>
                <a:gd name="T8" fmla="*/ 0 w 104"/>
                <a:gd name="T9" fmla="*/ 0 h 133"/>
                <a:gd name="T10" fmla="*/ 0 w 104"/>
                <a:gd name="T11" fmla="*/ 0 h 133"/>
                <a:gd name="T12" fmla="*/ 0 w 104"/>
                <a:gd name="T13" fmla="*/ 0 h 133"/>
                <a:gd name="T14" fmla="*/ 0 w 104"/>
                <a:gd name="T15" fmla="*/ 0 h 133"/>
                <a:gd name="T16" fmla="*/ 0 w 104"/>
                <a:gd name="T17" fmla="*/ 0 h 133"/>
                <a:gd name="T18" fmla="*/ 0 w 104"/>
                <a:gd name="T19" fmla="*/ 0 h 133"/>
                <a:gd name="T20" fmla="*/ 0 w 104"/>
                <a:gd name="T21" fmla="*/ 0 h 133"/>
                <a:gd name="T22" fmla="*/ 0 w 104"/>
                <a:gd name="T23" fmla="*/ 0 h 1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133"/>
                <a:gd name="T38" fmla="*/ 104 w 104"/>
                <a:gd name="T39" fmla="*/ 133 h 1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133">
                  <a:moveTo>
                    <a:pt x="79" y="133"/>
                  </a:moveTo>
                  <a:lnTo>
                    <a:pt x="79" y="104"/>
                  </a:lnTo>
                  <a:lnTo>
                    <a:pt x="79" y="81"/>
                  </a:lnTo>
                  <a:lnTo>
                    <a:pt x="104" y="81"/>
                  </a:lnTo>
                  <a:lnTo>
                    <a:pt x="104" y="52"/>
                  </a:lnTo>
                  <a:lnTo>
                    <a:pt x="52" y="0"/>
                  </a:lnTo>
                  <a:lnTo>
                    <a:pt x="27" y="29"/>
                  </a:lnTo>
                  <a:lnTo>
                    <a:pt x="27" y="0"/>
                  </a:lnTo>
                  <a:lnTo>
                    <a:pt x="0" y="52"/>
                  </a:lnTo>
                  <a:lnTo>
                    <a:pt x="0" y="81"/>
                  </a:lnTo>
                  <a:lnTo>
                    <a:pt x="52" y="104"/>
                  </a:lnTo>
                  <a:lnTo>
                    <a:pt x="79" y="133"/>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65" name="Freeform 87"/>
            <p:cNvSpPr>
              <a:spLocks/>
            </p:cNvSpPr>
            <p:nvPr/>
          </p:nvSpPr>
          <p:spPr bwMode="gray">
            <a:xfrm>
              <a:off x="3411" y="693"/>
              <a:ext cx="67" cy="66"/>
            </a:xfrm>
            <a:custGeom>
              <a:avLst/>
              <a:gdLst>
                <a:gd name="T0" fmla="*/ 0 w 132"/>
                <a:gd name="T1" fmla="*/ 1 h 132"/>
                <a:gd name="T2" fmla="*/ 1 w 132"/>
                <a:gd name="T3" fmla="*/ 1 h 132"/>
                <a:gd name="T4" fmla="*/ 1 w 132"/>
                <a:gd name="T5" fmla="*/ 1 h 132"/>
                <a:gd name="T6" fmla="*/ 1 w 132"/>
                <a:gd name="T7" fmla="*/ 1 h 132"/>
                <a:gd name="T8" fmla="*/ 1 w 132"/>
                <a:gd name="T9" fmla="*/ 1 h 132"/>
                <a:gd name="T10" fmla="*/ 1 w 132"/>
                <a:gd name="T11" fmla="*/ 1 h 132"/>
                <a:gd name="T12" fmla="*/ 1 w 132"/>
                <a:gd name="T13" fmla="*/ 1 h 132"/>
                <a:gd name="T14" fmla="*/ 1 w 132"/>
                <a:gd name="T15" fmla="*/ 0 h 132"/>
                <a:gd name="T16" fmla="*/ 1 w 132"/>
                <a:gd name="T17" fmla="*/ 0 h 132"/>
                <a:gd name="T18" fmla="*/ 0 w 132"/>
                <a:gd name="T19" fmla="*/ 0 h 132"/>
                <a:gd name="T20" fmla="*/ 0 w 132"/>
                <a:gd name="T21" fmla="*/ 1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2"/>
                <a:gd name="T34" fmla="*/ 0 h 132"/>
                <a:gd name="T35" fmla="*/ 132 w 132"/>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2" h="132">
                  <a:moveTo>
                    <a:pt x="0" y="52"/>
                  </a:moveTo>
                  <a:lnTo>
                    <a:pt x="27" y="81"/>
                  </a:lnTo>
                  <a:lnTo>
                    <a:pt x="80" y="104"/>
                  </a:lnTo>
                  <a:lnTo>
                    <a:pt x="132" y="132"/>
                  </a:lnTo>
                  <a:lnTo>
                    <a:pt x="132" y="104"/>
                  </a:lnTo>
                  <a:lnTo>
                    <a:pt x="103" y="81"/>
                  </a:lnTo>
                  <a:lnTo>
                    <a:pt x="103" y="29"/>
                  </a:lnTo>
                  <a:lnTo>
                    <a:pt x="103" y="0"/>
                  </a:lnTo>
                  <a:lnTo>
                    <a:pt x="52" y="0"/>
                  </a:lnTo>
                  <a:lnTo>
                    <a:pt x="0" y="0"/>
                  </a:lnTo>
                  <a:lnTo>
                    <a:pt x="0" y="52"/>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66" name="Freeform 88"/>
            <p:cNvSpPr>
              <a:spLocks/>
            </p:cNvSpPr>
            <p:nvPr/>
          </p:nvSpPr>
          <p:spPr bwMode="gray">
            <a:xfrm>
              <a:off x="3504" y="707"/>
              <a:ext cx="51" cy="78"/>
            </a:xfrm>
            <a:custGeom>
              <a:avLst/>
              <a:gdLst>
                <a:gd name="T0" fmla="*/ 0 w 104"/>
                <a:gd name="T1" fmla="*/ 1 h 155"/>
                <a:gd name="T2" fmla="*/ 0 w 104"/>
                <a:gd name="T3" fmla="*/ 1 h 155"/>
                <a:gd name="T4" fmla="*/ 0 w 104"/>
                <a:gd name="T5" fmla="*/ 1 h 155"/>
                <a:gd name="T6" fmla="*/ 0 w 104"/>
                <a:gd name="T7" fmla="*/ 1 h 155"/>
                <a:gd name="T8" fmla="*/ 0 w 104"/>
                <a:gd name="T9" fmla="*/ 1 h 155"/>
                <a:gd name="T10" fmla="*/ 0 w 104"/>
                <a:gd name="T11" fmla="*/ 1 h 155"/>
                <a:gd name="T12" fmla="*/ 0 w 104"/>
                <a:gd name="T13" fmla="*/ 1 h 155"/>
                <a:gd name="T14" fmla="*/ 0 w 104"/>
                <a:gd name="T15" fmla="*/ 1 h 155"/>
                <a:gd name="T16" fmla="*/ 0 w 104"/>
                <a:gd name="T17" fmla="*/ 0 h 155"/>
                <a:gd name="T18" fmla="*/ 0 w 104"/>
                <a:gd name="T19" fmla="*/ 1 h 155"/>
                <a:gd name="T20" fmla="*/ 0 w 104"/>
                <a:gd name="T21" fmla="*/ 1 h 155"/>
                <a:gd name="T22" fmla="*/ 0 w 104"/>
                <a:gd name="T23" fmla="*/ 1 h 155"/>
                <a:gd name="T24" fmla="*/ 0 w 104"/>
                <a:gd name="T25" fmla="*/ 1 h 155"/>
                <a:gd name="T26" fmla="*/ 0 w 104"/>
                <a:gd name="T27" fmla="*/ 1 h 1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4"/>
                <a:gd name="T43" fmla="*/ 0 h 155"/>
                <a:gd name="T44" fmla="*/ 104 w 104"/>
                <a:gd name="T45" fmla="*/ 155 h 15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4" h="155">
                  <a:moveTo>
                    <a:pt x="23" y="103"/>
                  </a:moveTo>
                  <a:lnTo>
                    <a:pt x="23" y="155"/>
                  </a:lnTo>
                  <a:lnTo>
                    <a:pt x="52" y="126"/>
                  </a:lnTo>
                  <a:lnTo>
                    <a:pt x="104" y="126"/>
                  </a:lnTo>
                  <a:lnTo>
                    <a:pt x="104" y="103"/>
                  </a:lnTo>
                  <a:lnTo>
                    <a:pt x="104" y="75"/>
                  </a:lnTo>
                  <a:lnTo>
                    <a:pt x="75" y="52"/>
                  </a:lnTo>
                  <a:lnTo>
                    <a:pt x="52" y="23"/>
                  </a:lnTo>
                  <a:lnTo>
                    <a:pt x="52" y="0"/>
                  </a:lnTo>
                  <a:lnTo>
                    <a:pt x="23" y="23"/>
                  </a:lnTo>
                  <a:lnTo>
                    <a:pt x="0" y="23"/>
                  </a:lnTo>
                  <a:lnTo>
                    <a:pt x="0" y="52"/>
                  </a:lnTo>
                  <a:lnTo>
                    <a:pt x="23" y="75"/>
                  </a:lnTo>
                  <a:lnTo>
                    <a:pt x="23" y="103"/>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67" name="Freeform 89"/>
            <p:cNvSpPr>
              <a:spLocks/>
            </p:cNvSpPr>
            <p:nvPr/>
          </p:nvSpPr>
          <p:spPr bwMode="gray">
            <a:xfrm>
              <a:off x="3360" y="707"/>
              <a:ext cx="39" cy="26"/>
            </a:xfrm>
            <a:custGeom>
              <a:avLst/>
              <a:gdLst>
                <a:gd name="T0" fmla="*/ 0 w 79"/>
                <a:gd name="T1" fmla="*/ 1 h 52"/>
                <a:gd name="T2" fmla="*/ 0 w 79"/>
                <a:gd name="T3" fmla="*/ 0 h 52"/>
                <a:gd name="T4" fmla="*/ 0 w 79"/>
                <a:gd name="T5" fmla="*/ 1 h 52"/>
                <a:gd name="T6" fmla="*/ 0 w 79"/>
                <a:gd name="T7" fmla="*/ 1 h 52"/>
                <a:gd name="T8" fmla="*/ 0 w 79"/>
                <a:gd name="T9" fmla="*/ 1 h 52"/>
                <a:gd name="T10" fmla="*/ 0 60000 65536"/>
                <a:gd name="T11" fmla="*/ 0 60000 65536"/>
                <a:gd name="T12" fmla="*/ 0 60000 65536"/>
                <a:gd name="T13" fmla="*/ 0 60000 65536"/>
                <a:gd name="T14" fmla="*/ 0 60000 65536"/>
                <a:gd name="T15" fmla="*/ 0 w 79"/>
                <a:gd name="T16" fmla="*/ 0 h 52"/>
                <a:gd name="T17" fmla="*/ 79 w 79"/>
                <a:gd name="T18" fmla="*/ 52 h 52"/>
              </a:gdLst>
              <a:ahLst/>
              <a:cxnLst>
                <a:cxn ang="T10">
                  <a:pos x="T0" y="T1"/>
                </a:cxn>
                <a:cxn ang="T11">
                  <a:pos x="T2" y="T3"/>
                </a:cxn>
                <a:cxn ang="T12">
                  <a:pos x="T4" y="T5"/>
                </a:cxn>
                <a:cxn ang="T13">
                  <a:pos x="T6" y="T7"/>
                </a:cxn>
                <a:cxn ang="T14">
                  <a:pos x="T8" y="T9"/>
                </a:cxn>
              </a:cxnLst>
              <a:rect l="T15" t="T16" r="T17" b="T18"/>
              <a:pathLst>
                <a:path w="79" h="52">
                  <a:moveTo>
                    <a:pt x="79" y="23"/>
                  </a:moveTo>
                  <a:lnTo>
                    <a:pt x="52" y="0"/>
                  </a:lnTo>
                  <a:lnTo>
                    <a:pt x="0" y="23"/>
                  </a:lnTo>
                  <a:lnTo>
                    <a:pt x="52" y="52"/>
                  </a:lnTo>
                  <a:lnTo>
                    <a:pt x="79" y="23"/>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68" name="Freeform 90"/>
            <p:cNvSpPr>
              <a:spLocks/>
            </p:cNvSpPr>
            <p:nvPr/>
          </p:nvSpPr>
          <p:spPr bwMode="gray">
            <a:xfrm>
              <a:off x="3983" y="733"/>
              <a:ext cx="93" cy="65"/>
            </a:xfrm>
            <a:custGeom>
              <a:avLst/>
              <a:gdLst>
                <a:gd name="T0" fmla="*/ 1 w 184"/>
                <a:gd name="T1" fmla="*/ 1 h 128"/>
                <a:gd name="T2" fmla="*/ 1 w 184"/>
                <a:gd name="T3" fmla="*/ 1 h 128"/>
                <a:gd name="T4" fmla="*/ 1 w 184"/>
                <a:gd name="T5" fmla="*/ 1 h 128"/>
                <a:gd name="T6" fmla="*/ 1 w 184"/>
                <a:gd name="T7" fmla="*/ 1 h 128"/>
                <a:gd name="T8" fmla="*/ 1 w 184"/>
                <a:gd name="T9" fmla="*/ 1 h 128"/>
                <a:gd name="T10" fmla="*/ 1 w 184"/>
                <a:gd name="T11" fmla="*/ 1 h 128"/>
                <a:gd name="T12" fmla="*/ 1 w 184"/>
                <a:gd name="T13" fmla="*/ 1 h 128"/>
                <a:gd name="T14" fmla="*/ 1 w 184"/>
                <a:gd name="T15" fmla="*/ 1 h 128"/>
                <a:gd name="T16" fmla="*/ 1 w 184"/>
                <a:gd name="T17" fmla="*/ 1 h 128"/>
                <a:gd name="T18" fmla="*/ 1 w 184"/>
                <a:gd name="T19" fmla="*/ 1 h 128"/>
                <a:gd name="T20" fmla="*/ 1 w 184"/>
                <a:gd name="T21" fmla="*/ 1 h 128"/>
                <a:gd name="T22" fmla="*/ 1 w 184"/>
                <a:gd name="T23" fmla="*/ 0 h 128"/>
                <a:gd name="T24" fmla="*/ 1 w 184"/>
                <a:gd name="T25" fmla="*/ 0 h 128"/>
                <a:gd name="T26" fmla="*/ 1 w 184"/>
                <a:gd name="T27" fmla="*/ 0 h 128"/>
                <a:gd name="T28" fmla="*/ 1 w 184"/>
                <a:gd name="T29" fmla="*/ 1 h 128"/>
                <a:gd name="T30" fmla="*/ 1 w 184"/>
                <a:gd name="T31" fmla="*/ 0 h 128"/>
                <a:gd name="T32" fmla="*/ 1 w 184"/>
                <a:gd name="T33" fmla="*/ 0 h 128"/>
                <a:gd name="T34" fmla="*/ 0 w 184"/>
                <a:gd name="T35" fmla="*/ 1 h 128"/>
                <a:gd name="T36" fmla="*/ 1 w 184"/>
                <a:gd name="T37" fmla="*/ 1 h 128"/>
                <a:gd name="T38" fmla="*/ 1 w 184"/>
                <a:gd name="T39" fmla="*/ 1 h 1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4"/>
                <a:gd name="T61" fmla="*/ 0 h 128"/>
                <a:gd name="T62" fmla="*/ 184 w 184"/>
                <a:gd name="T63" fmla="*/ 128 h 1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4" h="128">
                  <a:moveTo>
                    <a:pt x="27" y="103"/>
                  </a:moveTo>
                  <a:lnTo>
                    <a:pt x="52" y="128"/>
                  </a:lnTo>
                  <a:lnTo>
                    <a:pt x="79" y="128"/>
                  </a:lnTo>
                  <a:lnTo>
                    <a:pt x="79" y="103"/>
                  </a:lnTo>
                  <a:lnTo>
                    <a:pt x="131" y="103"/>
                  </a:lnTo>
                  <a:lnTo>
                    <a:pt x="155" y="74"/>
                  </a:lnTo>
                  <a:lnTo>
                    <a:pt x="104" y="51"/>
                  </a:lnTo>
                  <a:lnTo>
                    <a:pt x="104" y="23"/>
                  </a:lnTo>
                  <a:lnTo>
                    <a:pt x="155" y="74"/>
                  </a:lnTo>
                  <a:lnTo>
                    <a:pt x="184" y="51"/>
                  </a:lnTo>
                  <a:lnTo>
                    <a:pt x="184" y="23"/>
                  </a:lnTo>
                  <a:lnTo>
                    <a:pt x="131" y="0"/>
                  </a:lnTo>
                  <a:lnTo>
                    <a:pt x="104" y="0"/>
                  </a:lnTo>
                  <a:lnTo>
                    <a:pt x="79" y="0"/>
                  </a:lnTo>
                  <a:lnTo>
                    <a:pt x="52" y="23"/>
                  </a:lnTo>
                  <a:lnTo>
                    <a:pt x="52" y="0"/>
                  </a:lnTo>
                  <a:lnTo>
                    <a:pt x="27" y="0"/>
                  </a:lnTo>
                  <a:lnTo>
                    <a:pt x="0" y="51"/>
                  </a:lnTo>
                  <a:lnTo>
                    <a:pt x="27" y="74"/>
                  </a:lnTo>
                  <a:lnTo>
                    <a:pt x="27" y="103"/>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69" name="Freeform 91"/>
            <p:cNvSpPr>
              <a:spLocks/>
            </p:cNvSpPr>
            <p:nvPr/>
          </p:nvSpPr>
          <p:spPr bwMode="gray">
            <a:xfrm>
              <a:off x="4700" y="875"/>
              <a:ext cx="48" cy="10"/>
            </a:xfrm>
            <a:custGeom>
              <a:avLst/>
              <a:gdLst>
                <a:gd name="T0" fmla="*/ 1 w 96"/>
                <a:gd name="T1" fmla="*/ 0 h 19"/>
                <a:gd name="T2" fmla="*/ 0 w 96"/>
                <a:gd name="T3" fmla="*/ 0 h 19"/>
                <a:gd name="T4" fmla="*/ 1 w 96"/>
                <a:gd name="T5" fmla="*/ 1 h 19"/>
                <a:gd name="T6" fmla="*/ 1 w 96"/>
                <a:gd name="T7" fmla="*/ 0 h 19"/>
                <a:gd name="T8" fmla="*/ 0 60000 65536"/>
                <a:gd name="T9" fmla="*/ 0 60000 65536"/>
                <a:gd name="T10" fmla="*/ 0 60000 65536"/>
                <a:gd name="T11" fmla="*/ 0 60000 65536"/>
                <a:gd name="T12" fmla="*/ 0 w 96"/>
                <a:gd name="T13" fmla="*/ 0 h 19"/>
                <a:gd name="T14" fmla="*/ 96 w 96"/>
                <a:gd name="T15" fmla="*/ 19 h 19"/>
              </a:gdLst>
              <a:ahLst/>
              <a:cxnLst>
                <a:cxn ang="T8">
                  <a:pos x="T0" y="T1"/>
                </a:cxn>
                <a:cxn ang="T9">
                  <a:pos x="T2" y="T3"/>
                </a:cxn>
                <a:cxn ang="T10">
                  <a:pos x="T4" y="T5"/>
                </a:cxn>
                <a:cxn ang="T11">
                  <a:pos x="T6" y="T7"/>
                </a:cxn>
              </a:cxnLst>
              <a:rect l="T12" t="T13" r="T14" b="T15"/>
              <a:pathLst>
                <a:path w="96" h="19">
                  <a:moveTo>
                    <a:pt x="79" y="0"/>
                  </a:moveTo>
                  <a:lnTo>
                    <a:pt x="0" y="0"/>
                  </a:lnTo>
                  <a:lnTo>
                    <a:pt x="96" y="19"/>
                  </a:lnTo>
                  <a:lnTo>
                    <a:pt x="79"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70" name="Freeform 92"/>
            <p:cNvSpPr>
              <a:spLocks/>
            </p:cNvSpPr>
            <p:nvPr/>
          </p:nvSpPr>
          <p:spPr bwMode="gray">
            <a:xfrm>
              <a:off x="3932" y="2540"/>
              <a:ext cx="155" cy="168"/>
            </a:xfrm>
            <a:custGeom>
              <a:avLst/>
              <a:gdLst>
                <a:gd name="T0" fmla="*/ 0 w 311"/>
                <a:gd name="T1" fmla="*/ 1 h 335"/>
                <a:gd name="T2" fmla="*/ 0 w 311"/>
                <a:gd name="T3" fmla="*/ 1 h 335"/>
                <a:gd name="T4" fmla="*/ 0 w 311"/>
                <a:gd name="T5" fmla="*/ 1 h 335"/>
                <a:gd name="T6" fmla="*/ 0 w 311"/>
                <a:gd name="T7" fmla="*/ 1 h 335"/>
                <a:gd name="T8" fmla="*/ 0 w 311"/>
                <a:gd name="T9" fmla="*/ 1 h 335"/>
                <a:gd name="T10" fmla="*/ 0 w 311"/>
                <a:gd name="T11" fmla="*/ 1 h 335"/>
                <a:gd name="T12" fmla="*/ 0 w 311"/>
                <a:gd name="T13" fmla="*/ 1 h 335"/>
                <a:gd name="T14" fmla="*/ 0 w 311"/>
                <a:gd name="T15" fmla="*/ 1 h 335"/>
                <a:gd name="T16" fmla="*/ 0 w 311"/>
                <a:gd name="T17" fmla="*/ 1 h 335"/>
                <a:gd name="T18" fmla="*/ 0 w 311"/>
                <a:gd name="T19" fmla="*/ 1 h 335"/>
                <a:gd name="T20" fmla="*/ 0 w 311"/>
                <a:gd name="T21" fmla="*/ 1 h 335"/>
                <a:gd name="T22" fmla="*/ 0 w 311"/>
                <a:gd name="T23" fmla="*/ 1 h 335"/>
                <a:gd name="T24" fmla="*/ 0 w 311"/>
                <a:gd name="T25" fmla="*/ 1 h 335"/>
                <a:gd name="T26" fmla="*/ 0 w 311"/>
                <a:gd name="T27" fmla="*/ 1 h 335"/>
                <a:gd name="T28" fmla="*/ 0 w 311"/>
                <a:gd name="T29" fmla="*/ 0 h 335"/>
                <a:gd name="T30" fmla="*/ 0 w 311"/>
                <a:gd name="T31" fmla="*/ 1 h 335"/>
                <a:gd name="T32" fmla="*/ 0 w 311"/>
                <a:gd name="T33" fmla="*/ 1 h 335"/>
                <a:gd name="T34" fmla="*/ 0 w 311"/>
                <a:gd name="T35" fmla="*/ 1 h 335"/>
                <a:gd name="T36" fmla="*/ 0 w 311"/>
                <a:gd name="T37" fmla="*/ 1 h 335"/>
                <a:gd name="T38" fmla="*/ 0 w 311"/>
                <a:gd name="T39" fmla="*/ 1 h 335"/>
                <a:gd name="T40" fmla="*/ 0 w 311"/>
                <a:gd name="T41" fmla="*/ 1 h 335"/>
                <a:gd name="T42" fmla="*/ 0 w 311"/>
                <a:gd name="T43" fmla="*/ 1 h 335"/>
                <a:gd name="T44" fmla="*/ 0 w 311"/>
                <a:gd name="T45" fmla="*/ 1 h 335"/>
                <a:gd name="T46" fmla="*/ 0 w 311"/>
                <a:gd name="T47" fmla="*/ 1 h 335"/>
                <a:gd name="T48" fmla="*/ 0 w 311"/>
                <a:gd name="T49" fmla="*/ 1 h 335"/>
                <a:gd name="T50" fmla="*/ 0 w 311"/>
                <a:gd name="T51" fmla="*/ 1 h 335"/>
                <a:gd name="T52" fmla="*/ 0 w 311"/>
                <a:gd name="T53" fmla="*/ 1 h 335"/>
                <a:gd name="T54" fmla="*/ 0 w 311"/>
                <a:gd name="T55" fmla="*/ 1 h 335"/>
                <a:gd name="T56" fmla="*/ 0 w 311"/>
                <a:gd name="T57" fmla="*/ 1 h 33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1"/>
                <a:gd name="T88" fmla="*/ 0 h 335"/>
                <a:gd name="T89" fmla="*/ 311 w 311"/>
                <a:gd name="T90" fmla="*/ 335 h 33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1" h="335">
                  <a:moveTo>
                    <a:pt x="311" y="312"/>
                  </a:moveTo>
                  <a:lnTo>
                    <a:pt x="311" y="284"/>
                  </a:lnTo>
                  <a:lnTo>
                    <a:pt x="288" y="261"/>
                  </a:lnTo>
                  <a:lnTo>
                    <a:pt x="288" y="232"/>
                  </a:lnTo>
                  <a:lnTo>
                    <a:pt x="259" y="209"/>
                  </a:lnTo>
                  <a:lnTo>
                    <a:pt x="235" y="180"/>
                  </a:lnTo>
                  <a:lnTo>
                    <a:pt x="208" y="155"/>
                  </a:lnTo>
                  <a:lnTo>
                    <a:pt x="183" y="155"/>
                  </a:lnTo>
                  <a:lnTo>
                    <a:pt x="183" y="128"/>
                  </a:lnTo>
                  <a:lnTo>
                    <a:pt x="156" y="103"/>
                  </a:lnTo>
                  <a:lnTo>
                    <a:pt x="131" y="103"/>
                  </a:lnTo>
                  <a:lnTo>
                    <a:pt x="131" y="51"/>
                  </a:lnTo>
                  <a:lnTo>
                    <a:pt x="104" y="51"/>
                  </a:lnTo>
                  <a:lnTo>
                    <a:pt x="79" y="24"/>
                  </a:lnTo>
                  <a:lnTo>
                    <a:pt x="52" y="0"/>
                  </a:lnTo>
                  <a:lnTo>
                    <a:pt x="0" y="24"/>
                  </a:lnTo>
                  <a:lnTo>
                    <a:pt x="27" y="51"/>
                  </a:lnTo>
                  <a:lnTo>
                    <a:pt x="52" y="76"/>
                  </a:lnTo>
                  <a:lnTo>
                    <a:pt x="79" y="128"/>
                  </a:lnTo>
                  <a:lnTo>
                    <a:pt x="104" y="155"/>
                  </a:lnTo>
                  <a:lnTo>
                    <a:pt x="104" y="180"/>
                  </a:lnTo>
                  <a:lnTo>
                    <a:pt x="104" y="232"/>
                  </a:lnTo>
                  <a:lnTo>
                    <a:pt x="131" y="261"/>
                  </a:lnTo>
                  <a:lnTo>
                    <a:pt x="156" y="284"/>
                  </a:lnTo>
                  <a:lnTo>
                    <a:pt x="208" y="312"/>
                  </a:lnTo>
                  <a:lnTo>
                    <a:pt x="235" y="335"/>
                  </a:lnTo>
                  <a:lnTo>
                    <a:pt x="259" y="335"/>
                  </a:lnTo>
                  <a:lnTo>
                    <a:pt x="288" y="335"/>
                  </a:lnTo>
                  <a:lnTo>
                    <a:pt x="311" y="312"/>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71" name="Freeform 93"/>
            <p:cNvSpPr>
              <a:spLocks/>
            </p:cNvSpPr>
            <p:nvPr/>
          </p:nvSpPr>
          <p:spPr bwMode="gray">
            <a:xfrm>
              <a:off x="3919" y="2540"/>
              <a:ext cx="13" cy="13"/>
            </a:xfrm>
            <a:custGeom>
              <a:avLst/>
              <a:gdLst>
                <a:gd name="T0" fmla="*/ 0 w 25"/>
                <a:gd name="T1" fmla="*/ 0 h 24"/>
                <a:gd name="T2" fmla="*/ 1 w 25"/>
                <a:gd name="T3" fmla="*/ 1 h 24"/>
                <a:gd name="T4" fmla="*/ 1 w 25"/>
                <a:gd name="T5" fmla="*/ 0 h 24"/>
                <a:gd name="T6" fmla="*/ 0 w 25"/>
                <a:gd name="T7" fmla="*/ 0 h 24"/>
                <a:gd name="T8" fmla="*/ 0 60000 65536"/>
                <a:gd name="T9" fmla="*/ 0 60000 65536"/>
                <a:gd name="T10" fmla="*/ 0 60000 65536"/>
                <a:gd name="T11" fmla="*/ 0 60000 65536"/>
                <a:gd name="T12" fmla="*/ 0 w 25"/>
                <a:gd name="T13" fmla="*/ 0 h 24"/>
                <a:gd name="T14" fmla="*/ 25 w 25"/>
                <a:gd name="T15" fmla="*/ 24 h 24"/>
              </a:gdLst>
              <a:ahLst/>
              <a:cxnLst>
                <a:cxn ang="T8">
                  <a:pos x="T0" y="T1"/>
                </a:cxn>
                <a:cxn ang="T9">
                  <a:pos x="T2" y="T3"/>
                </a:cxn>
                <a:cxn ang="T10">
                  <a:pos x="T4" y="T5"/>
                </a:cxn>
                <a:cxn ang="T11">
                  <a:pos x="T6" y="T7"/>
                </a:cxn>
              </a:cxnLst>
              <a:rect l="T12" t="T13" r="T14" b="T15"/>
              <a:pathLst>
                <a:path w="25" h="24">
                  <a:moveTo>
                    <a:pt x="0" y="0"/>
                  </a:moveTo>
                  <a:lnTo>
                    <a:pt x="25" y="24"/>
                  </a:lnTo>
                  <a:lnTo>
                    <a:pt x="25" y="0"/>
                  </a:lnTo>
                  <a:lnTo>
                    <a:pt x="0"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72" name="Freeform 94"/>
            <p:cNvSpPr>
              <a:spLocks/>
            </p:cNvSpPr>
            <p:nvPr/>
          </p:nvSpPr>
          <p:spPr bwMode="gray">
            <a:xfrm>
              <a:off x="2605" y="1903"/>
              <a:ext cx="52" cy="26"/>
            </a:xfrm>
            <a:custGeom>
              <a:avLst/>
              <a:gdLst>
                <a:gd name="T0" fmla="*/ 1 w 104"/>
                <a:gd name="T1" fmla="*/ 0 h 52"/>
                <a:gd name="T2" fmla="*/ 1 w 104"/>
                <a:gd name="T3" fmla="*/ 0 h 52"/>
                <a:gd name="T4" fmla="*/ 0 w 104"/>
                <a:gd name="T5" fmla="*/ 1 h 52"/>
                <a:gd name="T6" fmla="*/ 0 w 104"/>
                <a:gd name="T7" fmla="*/ 1 h 52"/>
                <a:gd name="T8" fmla="*/ 1 w 104"/>
                <a:gd name="T9" fmla="*/ 1 h 52"/>
                <a:gd name="T10" fmla="*/ 1 w 104"/>
                <a:gd name="T11" fmla="*/ 1 h 52"/>
                <a:gd name="T12" fmla="*/ 1 w 104"/>
                <a:gd name="T13" fmla="*/ 1 h 52"/>
                <a:gd name="T14" fmla="*/ 1 w 104"/>
                <a:gd name="T15" fmla="*/ 0 h 52"/>
                <a:gd name="T16" fmla="*/ 1 w 104"/>
                <a:gd name="T17" fmla="*/ 0 h 52"/>
                <a:gd name="T18" fmla="*/ 1 w 104"/>
                <a:gd name="T19" fmla="*/ 0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
                <a:gd name="T31" fmla="*/ 0 h 52"/>
                <a:gd name="T32" fmla="*/ 104 w 104"/>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 h="52">
                  <a:moveTo>
                    <a:pt x="52" y="0"/>
                  </a:moveTo>
                  <a:lnTo>
                    <a:pt x="25" y="0"/>
                  </a:lnTo>
                  <a:lnTo>
                    <a:pt x="0" y="23"/>
                  </a:lnTo>
                  <a:lnTo>
                    <a:pt x="0" y="52"/>
                  </a:lnTo>
                  <a:lnTo>
                    <a:pt x="52" y="52"/>
                  </a:lnTo>
                  <a:lnTo>
                    <a:pt x="77" y="52"/>
                  </a:lnTo>
                  <a:lnTo>
                    <a:pt x="77" y="23"/>
                  </a:lnTo>
                  <a:lnTo>
                    <a:pt x="104" y="0"/>
                  </a:lnTo>
                  <a:lnTo>
                    <a:pt x="77" y="0"/>
                  </a:lnTo>
                  <a:lnTo>
                    <a:pt x="52"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73" name="Freeform 95"/>
            <p:cNvSpPr>
              <a:spLocks/>
            </p:cNvSpPr>
            <p:nvPr/>
          </p:nvSpPr>
          <p:spPr bwMode="gray">
            <a:xfrm>
              <a:off x="2527" y="1850"/>
              <a:ext cx="39" cy="39"/>
            </a:xfrm>
            <a:custGeom>
              <a:avLst/>
              <a:gdLst>
                <a:gd name="T0" fmla="*/ 1 w 77"/>
                <a:gd name="T1" fmla="*/ 0 h 76"/>
                <a:gd name="T2" fmla="*/ 1 w 77"/>
                <a:gd name="T3" fmla="*/ 0 h 76"/>
                <a:gd name="T4" fmla="*/ 0 w 77"/>
                <a:gd name="T5" fmla="*/ 1 h 76"/>
                <a:gd name="T6" fmla="*/ 0 w 77"/>
                <a:gd name="T7" fmla="*/ 1 h 76"/>
                <a:gd name="T8" fmla="*/ 1 w 77"/>
                <a:gd name="T9" fmla="*/ 1 h 76"/>
                <a:gd name="T10" fmla="*/ 1 w 77"/>
                <a:gd name="T11" fmla="*/ 1 h 76"/>
                <a:gd name="T12" fmla="*/ 1 w 77"/>
                <a:gd name="T13" fmla="*/ 1 h 76"/>
                <a:gd name="T14" fmla="*/ 1 w 77"/>
                <a:gd name="T15" fmla="*/ 1 h 76"/>
                <a:gd name="T16" fmla="*/ 1 w 77"/>
                <a:gd name="T17" fmla="*/ 0 h 76"/>
                <a:gd name="T18" fmla="*/ 1 w 77"/>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
                <a:gd name="T31" fmla="*/ 0 h 76"/>
                <a:gd name="T32" fmla="*/ 77 w 77"/>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 h="76">
                  <a:moveTo>
                    <a:pt x="52" y="0"/>
                  </a:moveTo>
                  <a:lnTo>
                    <a:pt x="25" y="0"/>
                  </a:lnTo>
                  <a:lnTo>
                    <a:pt x="0" y="53"/>
                  </a:lnTo>
                  <a:lnTo>
                    <a:pt x="0" y="76"/>
                  </a:lnTo>
                  <a:lnTo>
                    <a:pt x="25" y="76"/>
                  </a:lnTo>
                  <a:lnTo>
                    <a:pt x="52" y="76"/>
                  </a:lnTo>
                  <a:lnTo>
                    <a:pt x="77" y="53"/>
                  </a:lnTo>
                  <a:lnTo>
                    <a:pt x="52" y="53"/>
                  </a:lnTo>
                  <a:lnTo>
                    <a:pt x="77" y="0"/>
                  </a:lnTo>
                  <a:lnTo>
                    <a:pt x="52"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74" name="Freeform 96"/>
            <p:cNvSpPr>
              <a:spLocks/>
            </p:cNvSpPr>
            <p:nvPr/>
          </p:nvSpPr>
          <p:spPr bwMode="gray">
            <a:xfrm>
              <a:off x="2280" y="771"/>
              <a:ext cx="2653" cy="1808"/>
            </a:xfrm>
            <a:custGeom>
              <a:avLst/>
              <a:gdLst>
                <a:gd name="T0" fmla="*/ 0 w 5307"/>
                <a:gd name="T1" fmla="*/ 1 h 3616"/>
                <a:gd name="T2" fmla="*/ 0 w 5307"/>
                <a:gd name="T3" fmla="*/ 1 h 3616"/>
                <a:gd name="T4" fmla="*/ 0 w 5307"/>
                <a:gd name="T5" fmla="*/ 1 h 3616"/>
                <a:gd name="T6" fmla="*/ 0 w 5307"/>
                <a:gd name="T7" fmla="*/ 1 h 3616"/>
                <a:gd name="T8" fmla="*/ 0 w 5307"/>
                <a:gd name="T9" fmla="*/ 1 h 3616"/>
                <a:gd name="T10" fmla="*/ 0 w 5307"/>
                <a:gd name="T11" fmla="*/ 1 h 3616"/>
                <a:gd name="T12" fmla="*/ 0 w 5307"/>
                <a:gd name="T13" fmla="*/ 1 h 3616"/>
                <a:gd name="T14" fmla="*/ 0 w 5307"/>
                <a:gd name="T15" fmla="*/ 1 h 3616"/>
                <a:gd name="T16" fmla="*/ 0 w 5307"/>
                <a:gd name="T17" fmla="*/ 1 h 3616"/>
                <a:gd name="T18" fmla="*/ 0 w 5307"/>
                <a:gd name="T19" fmla="*/ 1 h 3616"/>
                <a:gd name="T20" fmla="*/ 0 w 5307"/>
                <a:gd name="T21" fmla="*/ 1 h 3616"/>
                <a:gd name="T22" fmla="*/ 0 w 5307"/>
                <a:gd name="T23" fmla="*/ 1 h 3616"/>
                <a:gd name="T24" fmla="*/ 0 w 5307"/>
                <a:gd name="T25" fmla="*/ 1 h 3616"/>
                <a:gd name="T26" fmla="*/ 0 w 5307"/>
                <a:gd name="T27" fmla="*/ 1 h 3616"/>
                <a:gd name="T28" fmla="*/ 0 w 5307"/>
                <a:gd name="T29" fmla="*/ 1 h 3616"/>
                <a:gd name="T30" fmla="*/ 0 w 5307"/>
                <a:gd name="T31" fmla="*/ 1 h 3616"/>
                <a:gd name="T32" fmla="*/ 0 w 5307"/>
                <a:gd name="T33" fmla="*/ 1 h 3616"/>
                <a:gd name="T34" fmla="*/ 0 w 5307"/>
                <a:gd name="T35" fmla="*/ 1 h 3616"/>
                <a:gd name="T36" fmla="*/ 0 w 5307"/>
                <a:gd name="T37" fmla="*/ 1 h 3616"/>
                <a:gd name="T38" fmla="*/ 0 w 5307"/>
                <a:gd name="T39" fmla="*/ 1 h 3616"/>
                <a:gd name="T40" fmla="*/ 0 w 5307"/>
                <a:gd name="T41" fmla="*/ 1 h 3616"/>
                <a:gd name="T42" fmla="*/ 0 w 5307"/>
                <a:gd name="T43" fmla="*/ 1 h 3616"/>
                <a:gd name="T44" fmla="*/ 0 w 5307"/>
                <a:gd name="T45" fmla="*/ 1 h 3616"/>
                <a:gd name="T46" fmla="*/ 0 w 5307"/>
                <a:gd name="T47" fmla="*/ 1 h 3616"/>
                <a:gd name="T48" fmla="*/ 0 w 5307"/>
                <a:gd name="T49" fmla="*/ 1 h 3616"/>
                <a:gd name="T50" fmla="*/ 0 w 5307"/>
                <a:gd name="T51" fmla="*/ 1 h 3616"/>
                <a:gd name="T52" fmla="*/ 0 w 5307"/>
                <a:gd name="T53" fmla="*/ 1 h 3616"/>
                <a:gd name="T54" fmla="*/ 0 w 5307"/>
                <a:gd name="T55" fmla="*/ 1 h 3616"/>
                <a:gd name="T56" fmla="*/ 0 w 5307"/>
                <a:gd name="T57" fmla="*/ 1 h 3616"/>
                <a:gd name="T58" fmla="*/ 0 w 5307"/>
                <a:gd name="T59" fmla="*/ 1 h 3616"/>
                <a:gd name="T60" fmla="*/ 0 w 5307"/>
                <a:gd name="T61" fmla="*/ 1 h 3616"/>
                <a:gd name="T62" fmla="*/ 0 w 5307"/>
                <a:gd name="T63" fmla="*/ 1 h 3616"/>
                <a:gd name="T64" fmla="*/ 0 w 5307"/>
                <a:gd name="T65" fmla="*/ 1 h 3616"/>
                <a:gd name="T66" fmla="*/ 0 w 5307"/>
                <a:gd name="T67" fmla="*/ 1 h 3616"/>
                <a:gd name="T68" fmla="*/ 0 w 5307"/>
                <a:gd name="T69" fmla="*/ 1 h 3616"/>
                <a:gd name="T70" fmla="*/ 0 w 5307"/>
                <a:gd name="T71" fmla="*/ 1 h 3616"/>
                <a:gd name="T72" fmla="*/ 0 w 5307"/>
                <a:gd name="T73" fmla="*/ 1 h 3616"/>
                <a:gd name="T74" fmla="*/ 0 w 5307"/>
                <a:gd name="T75" fmla="*/ 1 h 3616"/>
                <a:gd name="T76" fmla="*/ 0 w 5307"/>
                <a:gd name="T77" fmla="*/ 1 h 3616"/>
                <a:gd name="T78" fmla="*/ 0 w 5307"/>
                <a:gd name="T79" fmla="*/ 1 h 3616"/>
                <a:gd name="T80" fmla="*/ 0 w 5307"/>
                <a:gd name="T81" fmla="*/ 1 h 3616"/>
                <a:gd name="T82" fmla="*/ 0 w 5307"/>
                <a:gd name="T83" fmla="*/ 1 h 3616"/>
                <a:gd name="T84" fmla="*/ 0 w 5307"/>
                <a:gd name="T85" fmla="*/ 1 h 3616"/>
                <a:gd name="T86" fmla="*/ 0 w 5307"/>
                <a:gd name="T87" fmla="*/ 1 h 3616"/>
                <a:gd name="T88" fmla="*/ 0 w 5307"/>
                <a:gd name="T89" fmla="*/ 1 h 3616"/>
                <a:gd name="T90" fmla="*/ 0 w 5307"/>
                <a:gd name="T91" fmla="*/ 1 h 3616"/>
                <a:gd name="T92" fmla="*/ 0 w 5307"/>
                <a:gd name="T93" fmla="*/ 1 h 3616"/>
                <a:gd name="T94" fmla="*/ 0 w 5307"/>
                <a:gd name="T95" fmla="*/ 1 h 3616"/>
                <a:gd name="T96" fmla="*/ 0 w 5307"/>
                <a:gd name="T97" fmla="*/ 1 h 3616"/>
                <a:gd name="T98" fmla="*/ 0 w 5307"/>
                <a:gd name="T99" fmla="*/ 1 h 3616"/>
                <a:gd name="T100" fmla="*/ 0 w 5307"/>
                <a:gd name="T101" fmla="*/ 1 h 3616"/>
                <a:gd name="T102" fmla="*/ 0 w 5307"/>
                <a:gd name="T103" fmla="*/ 1 h 3616"/>
                <a:gd name="T104" fmla="*/ 0 w 5307"/>
                <a:gd name="T105" fmla="*/ 1 h 3616"/>
                <a:gd name="T106" fmla="*/ 0 w 5307"/>
                <a:gd name="T107" fmla="*/ 1 h 3616"/>
                <a:gd name="T108" fmla="*/ 0 w 5307"/>
                <a:gd name="T109" fmla="*/ 1 h 3616"/>
                <a:gd name="T110" fmla="*/ 0 w 5307"/>
                <a:gd name="T111" fmla="*/ 1 h 3616"/>
                <a:gd name="T112" fmla="*/ 0 w 5307"/>
                <a:gd name="T113" fmla="*/ 1 h 3616"/>
                <a:gd name="T114" fmla="*/ 0 w 5307"/>
                <a:gd name="T115" fmla="*/ 1 h 3616"/>
                <a:gd name="T116" fmla="*/ 0 w 5307"/>
                <a:gd name="T117" fmla="*/ 1 h 3616"/>
                <a:gd name="T118" fmla="*/ 0 w 5307"/>
                <a:gd name="T119" fmla="*/ 1 h 3616"/>
                <a:gd name="T120" fmla="*/ 0 w 5307"/>
                <a:gd name="T121" fmla="*/ 1 h 36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307"/>
                <a:gd name="T184" fmla="*/ 0 h 3616"/>
                <a:gd name="T185" fmla="*/ 5307 w 5307"/>
                <a:gd name="T186" fmla="*/ 3616 h 36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307" h="3616">
                  <a:moveTo>
                    <a:pt x="5203" y="394"/>
                  </a:moveTo>
                  <a:lnTo>
                    <a:pt x="5232" y="342"/>
                  </a:lnTo>
                  <a:lnTo>
                    <a:pt x="5180" y="288"/>
                  </a:lnTo>
                  <a:lnTo>
                    <a:pt x="5099" y="313"/>
                  </a:lnTo>
                  <a:lnTo>
                    <a:pt x="5023" y="261"/>
                  </a:lnTo>
                  <a:lnTo>
                    <a:pt x="4971" y="237"/>
                  </a:lnTo>
                  <a:lnTo>
                    <a:pt x="4936" y="229"/>
                  </a:lnTo>
                  <a:lnTo>
                    <a:pt x="4944" y="237"/>
                  </a:lnTo>
                  <a:lnTo>
                    <a:pt x="4919" y="237"/>
                  </a:lnTo>
                  <a:lnTo>
                    <a:pt x="4840" y="210"/>
                  </a:lnTo>
                  <a:lnTo>
                    <a:pt x="4712" y="158"/>
                  </a:lnTo>
                  <a:lnTo>
                    <a:pt x="4604" y="158"/>
                  </a:lnTo>
                  <a:lnTo>
                    <a:pt x="4527" y="210"/>
                  </a:lnTo>
                  <a:lnTo>
                    <a:pt x="4579" y="237"/>
                  </a:lnTo>
                  <a:lnTo>
                    <a:pt x="4579" y="288"/>
                  </a:lnTo>
                  <a:lnTo>
                    <a:pt x="4552" y="288"/>
                  </a:lnTo>
                  <a:lnTo>
                    <a:pt x="4504" y="237"/>
                  </a:lnTo>
                  <a:lnTo>
                    <a:pt x="4395" y="261"/>
                  </a:lnTo>
                  <a:lnTo>
                    <a:pt x="4372" y="313"/>
                  </a:lnTo>
                  <a:lnTo>
                    <a:pt x="4320" y="288"/>
                  </a:lnTo>
                  <a:lnTo>
                    <a:pt x="4268" y="288"/>
                  </a:lnTo>
                  <a:lnTo>
                    <a:pt x="4216" y="210"/>
                  </a:lnTo>
                  <a:lnTo>
                    <a:pt x="4084" y="210"/>
                  </a:lnTo>
                  <a:lnTo>
                    <a:pt x="4059" y="261"/>
                  </a:lnTo>
                  <a:lnTo>
                    <a:pt x="4007" y="237"/>
                  </a:lnTo>
                  <a:lnTo>
                    <a:pt x="3928" y="237"/>
                  </a:lnTo>
                  <a:lnTo>
                    <a:pt x="3955" y="185"/>
                  </a:lnTo>
                  <a:lnTo>
                    <a:pt x="3903" y="185"/>
                  </a:lnTo>
                  <a:lnTo>
                    <a:pt x="3800" y="261"/>
                  </a:lnTo>
                  <a:lnTo>
                    <a:pt x="3800" y="210"/>
                  </a:lnTo>
                  <a:lnTo>
                    <a:pt x="3719" y="210"/>
                  </a:lnTo>
                  <a:lnTo>
                    <a:pt x="3667" y="237"/>
                  </a:lnTo>
                  <a:lnTo>
                    <a:pt x="3719" y="288"/>
                  </a:lnTo>
                  <a:lnTo>
                    <a:pt x="3696" y="288"/>
                  </a:lnTo>
                  <a:lnTo>
                    <a:pt x="3696" y="313"/>
                  </a:lnTo>
                  <a:lnTo>
                    <a:pt x="3644" y="313"/>
                  </a:lnTo>
                  <a:lnTo>
                    <a:pt x="3615" y="313"/>
                  </a:lnTo>
                  <a:lnTo>
                    <a:pt x="3563" y="365"/>
                  </a:lnTo>
                  <a:lnTo>
                    <a:pt x="3563" y="394"/>
                  </a:lnTo>
                  <a:lnTo>
                    <a:pt x="3512" y="365"/>
                  </a:lnTo>
                  <a:lnTo>
                    <a:pt x="3487" y="342"/>
                  </a:lnTo>
                  <a:lnTo>
                    <a:pt x="3435" y="342"/>
                  </a:lnTo>
                  <a:lnTo>
                    <a:pt x="3435" y="313"/>
                  </a:lnTo>
                  <a:lnTo>
                    <a:pt x="3383" y="237"/>
                  </a:lnTo>
                  <a:lnTo>
                    <a:pt x="3304" y="237"/>
                  </a:lnTo>
                  <a:lnTo>
                    <a:pt x="3279" y="237"/>
                  </a:lnTo>
                  <a:lnTo>
                    <a:pt x="3279" y="288"/>
                  </a:lnTo>
                  <a:lnTo>
                    <a:pt x="3176" y="313"/>
                  </a:lnTo>
                  <a:lnTo>
                    <a:pt x="3176" y="288"/>
                  </a:lnTo>
                  <a:lnTo>
                    <a:pt x="3147" y="288"/>
                  </a:lnTo>
                  <a:lnTo>
                    <a:pt x="3072" y="313"/>
                  </a:lnTo>
                  <a:lnTo>
                    <a:pt x="2968" y="288"/>
                  </a:lnTo>
                  <a:lnTo>
                    <a:pt x="2968" y="342"/>
                  </a:lnTo>
                  <a:lnTo>
                    <a:pt x="2915" y="365"/>
                  </a:lnTo>
                  <a:lnTo>
                    <a:pt x="2888" y="394"/>
                  </a:lnTo>
                  <a:lnTo>
                    <a:pt x="2863" y="394"/>
                  </a:lnTo>
                  <a:lnTo>
                    <a:pt x="2915" y="288"/>
                  </a:lnTo>
                  <a:lnTo>
                    <a:pt x="2940" y="261"/>
                  </a:lnTo>
                  <a:lnTo>
                    <a:pt x="2940" y="237"/>
                  </a:lnTo>
                  <a:lnTo>
                    <a:pt x="2940" y="185"/>
                  </a:lnTo>
                  <a:lnTo>
                    <a:pt x="2915" y="133"/>
                  </a:lnTo>
                  <a:lnTo>
                    <a:pt x="2915" y="81"/>
                  </a:lnTo>
                  <a:lnTo>
                    <a:pt x="2836" y="54"/>
                  </a:lnTo>
                  <a:lnTo>
                    <a:pt x="2784" y="54"/>
                  </a:lnTo>
                  <a:lnTo>
                    <a:pt x="2759" y="54"/>
                  </a:lnTo>
                  <a:lnTo>
                    <a:pt x="2759" y="106"/>
                  </a:lnTo>
                  <a:lnTo>
                    <a:pt x="2732" y="106"/>
                  </a:lnTo>
                  <a:lnTo>
                    <a:pt x="2707" y="54"/>
                  </a:lnTo>
                  <a:lnTo>
                    <a:pt x="2655" y="29"/>
                  </a:lnTo>
                  <a:lnTo>
                    <a:pt x="2627" y="0"/>
                  </a:lnTo>
                  <a:lnTo>
                    <a:pt x="2604" y="0"/>
                  </a:lnTo>
                  <a:lnTo>
                    <a:pt x="2575" y="54"/>
                  </a:lnTo>
                  <a:lnTo>
                    <a:pt x="2575" y="81"/>
                  </a:lnTo>
                  <a:lnTo>
                    <a:pt x="2627" y="106"/>
                  </a:lnTo>
                  <a:lnTo>
                    <a:pt x="2604" y="133"/>
                  </a:lnTo>
                  <a:lnTo>
                    <a:pt x="2627" y="158"/>
                  </a:lnTo>
                  <a:lnTo>
                    <a:pt x="2604" y="158"/>
                  </a:lnTo>
                  <a:lnTo>
                    <a:pt x="2575" y="210"/>
                  </a:lnTo>
                  <a:lnTo>
                    <a:pt x="2500" y="210"/>
                  </a:lnTo>
                  <a:lnTo>
                    <a:pt x="2471" y="210"/>
                  </a:lnTo>
                  <a:lnTo>
                    <a:pt x="2448" y="210"/>
                  </a:lnTo>
                  <a:lnTo>
                    <a:pt x="2448" y="237"/>
                  </a:lnTo>
                  <a:lnTo>
                    <a:pt x="2367" y="288"/>
                  </a:lnTo>
                  <a:lnTo>
                    <a:pt x="2367" y="365"/>
                  </a:lnTo>
                  <a:lnTo>
                    <a:pt x="2396" y="417"/>
                  </a:lnTo>
                  <a:lnTo>
                    <a:pt x="2367" y="417"/>
                  </a:lnTo>
                  <a:lnTo>
                    <a:pt x="2291" y="446"/>
                  </a:lnTo>
                  <a:lnTo>
                    <a:pt x="2264" y="469"/>
                  </a:lnTo>
                  <a:lnTo>
                    <a:pt x="2291" y="549"/>
                  </a:lnTo>
                  <a:lnTo>
                    <a:pt x="2367" y="549"/>
                  </a:lnTo>
                  <a:lnTo>
                    <a:pt x="2367" y="601"/>
                  </a:lnTo>
                  <a:lnTo>
                    <a:pt x="2419" y="653"/>
                  </a:lnTo>
                  <a:lnTo>
                    <a:pt x="2448" y="730"/>
                  </a:lnTo>
                  <a:lnTo>
                    <a:pt x="2396" y="678"/>
                  </a:lnTo>
                  <a:lnTo>
                    <a:pt x="2367" y="601"/>
                  </a:lnTo>
                  <a:lnTo>
                    <a:pt x="2264" y="549"/>
                  </a:lnTo>
                  <a:lnTo>
                    <a:pt x="2239" y="549"/>
                  </a:lnTo>
                  <a:lnTo>
                    <a:pt x="2239" y="572"/>
                  </a:lnTo>
                  <a:lnTo>
                    <a:pt x="2187" y="624"/>
                  </a:lnTo>
                  <a:lnTo>
                    <a:pt x="2239" y="624"/>
                  </a:lnTo>
                  <a:lnTo>
                    <a:pt x="2264" y="653"/>
                  </a:lnTo>
                  <a:lnTo>
                    <a:pt x="2187" y="653"/>
                  </a:lnTo>
                  <a:lnTo>
                    <a:pt x="2135" y="601"/>
                  </a:lnTo>
                  <a:lnTo>
                    <a:pt x="2135" y="653"/>
                  </a:lnTo>
                  <a:lnTo>
                    <a:pt x="2187" y="730"/>
                  </a:lnTo>
                  <a:lnTo>
                    <a:pt x="2187" y="757"/>
                  </a:lnTo>
                  <a:lnTo>
                    <a:pt x="2212" y="782"/>
                  </a:lnTo>
                  <a:lnTo>
                    <a:pt x="2291" y="782"/>
                  </a:lnTo>
                  <a:lnTo>
                    <a:pt x="2327" y="841"/>
                  </a:lnTo>
                  <a:lnTo>
                    <a:pt x="2264" y="808"/>
                  </a:lnTo>
                  <a:lnTo>
                    <a:pt x="2239" y="808"/>
                  </a:lnTo>
                  <a:lnTo>
                    <a:pt x="2212" y="833"/>
                  </a:lnTo>
                  <a:lnTo>
                    <a:pt x="2239" y="912"/>
                  </a:lnTo>
                  <a:lnTo>
                    <a:pt x="2212" y="989"/>
                  </a:lnTo>
                  <a:lnTo>
                    <a:pt x="2160" y="989"/>
                  </a:lnTo>
                  <a:lnTo>
                    <a:pt x="2108" y="989"/>
                  </a:lnTo>
                  <a:lnTo>
                    <a:pt x="2160" y="966"/>
                  </a:lnTo>
                  <a:lnTo>
                    <a:pt x="2187" y="860"/>
                  </a:lnTo>
                  <a:lnTo>
                    <a:pt x="2187" y="808"/>
                  </a:lnTo>
                  <a:lnTo>
                    <a:pt x="2083" y="653"/>
                  </a:lnTo>
                  <a:lnTo>
                    <a:pt x="2056" y="572"/>
                  </a:lnTo>
                  <a:lnTo>
                    <a:pt x="2003" y="549"/>
                  </a:lnTo>
                  <a:lnTo>
                    <a:pt x="1980" y="678"/>
                  </a:lnTo>
                  <a:lnTo>
                    <a:pt x="2003" y="757"/>
                  </a:lnTo>
                  <a:lnTo>
                    <a:pt x="2056" y="808"/>
                  </a:lnTo>
                  <a:lnTo>
                    <a:pt x="2056" y="833"/>
                  </a:lnTo>
                  <a:lnTo>
                    <a:pt x="2003" y="808"/>
                  </a:lnTo>
                  <a:lnTo>
                    <a:pt x="1951" y="782"/>
                  </a:lnTo>
                  <a:lnTo>
                    <a:pt x="1847" y="782"/>
                  </a:lnTo>
                  <a:lnTo>
                    <a:pt x="1876" y="833"/>
                  </a:lnTo>
                  <a:lnTo>
                    <a:pt x="1876" y="860"/>
                  </a:lnTo>
                  <a:lnTo>
                    <a:pt x="1847" y="860"/>
                  </a:lnTo>
                  <a:lnTo>
                    <a:pt x="1824" y="833"/>
                  </a:lnTo>
                  <a:lnTo>
                    <a:pt x="1743" y="885"/>
                  </a:lnTo>
                  <a:lnTo>
                    <a:pt x="1720" y="885"/>
                  </a:lnTo>
                  <a:lnTo>
                    <a:pt x="1692" y="860"/>
                  </a:lnTo>
                  <a:lnTo>
                    <a:pt x="1615" y="912"/>
                  </a:lnTo>
                  <a:lnTo>
                    <a:pt x="1588" y="937"/>
                  </a:lnTo>
                  <a:lnTo>
                    <a:pt x="1563" y="937"/>
                  </a:lnTo>
                  <a:lnTo>
                    <a:pt x="1536" y="989"/>
                  </a:lnTo>
                  <a:lnTo>
                    <a:pt x="1507" y="966"/>
                  </a:lnTo>
                  <a:lnTo>
                    <a:pt x="1507" y="885"/>
                  </a:lnTo>
                  <a:lnTo>
                    <a:pt x="1484" y="912"/>
                  </a:lnTo>
                  <a:lnTo>
                    <a:pt x="1459" y="937"/>
                  </a:lnTo>
                  <a:lnTo>
                    <a:pt x="1484" y="1018"/>
                  </a:lnTo>
                  <a:lnTo>
                    <a:pt x="1459" y="1041"/>
                  </a:lnTo>
                  <a:lnTo>
                    <a:pt x="1407" y="1041"/>
                  </a:lnTo>
                  <a:lnTo>
                    <a:pt x="1379" y="1093"/>
                  </a:lnTo>
                  <a:lnTo>
                    <a:pt x="1379" y="1121"/>
                  </a:lnTo>
                  <a:lnTo>
                    <a:pt x="1379" y="1144"/>
                  </a:lnTo>
                  <a:lnTo>
                    <a:pt x="1327" y="1093"/>
                  </a:lnTo>
                  <a:lnTo>
                    <a:pt x="1300" y="1144"/>
                  </a:lnTo>
                  <a:lnTo>
                    <a:pt x="1300" y="1173"/>
                  </a:lnTo>
                  <a:lnTo>
                    <a:pt x="1252" y="1121"/>
                  </a:lnTo>
                  <a:lnTo>
                    <a:pt x="1252" y="1041"/>
                  </a:lnTo>
                  <a:lnTo>
                    <a:pt x="1196" y="1018"/>
                  </a:lnTo>
                  <a:lnTo>
                    <a:pt x="1196" y="989"/>
                  </a:lnTo>
                  <a:lnTo>
                    <a:pt x="1252" y="1018"/>
                  </a:lnTo>
                  <a:lnTo>
                    <a:pt x="1300" y="1041"/>
                  </a:lnTo>
                  <a:lnTo>
                    <a:pt x="1352" y="1018"/>
                  </a:lnTo>
                  <a:lnTo>
                    <a:pt x="1379" y="989"/>
                  </a:lnTo>
                  <a:lnTo>
                    <a:pt x="1300" y="885"/>
                  </a:lnTo>
                  <a:lnTo>
                    <a:pt x="1252" y="860"/>
                  </a:lnTo>
                  <a:lnTo>
                    <a:pt x="1196" y="860"/>
                  </a:lnTo>
                  <a:lnTo>
                    <a:pt x="1144" y="833"/>
                  </a:lnTo>
                  <a:lnTo>
                    <a:pt x="1119" y="808"/>
                  </a:lnTo>
                  <a:lnTo>
                    <a:pt x="1091" y="808"/>
                  </a:lnTo>
                  <a:lnTo>
                    <a:pt x="1119" y="782"/>
                  </a:lnTo>
                  <a:lnTo>
                    <a:pt x="1091" y="757"/>
                  </a:lnTo>
                  <a:lnTo>
                    <a:pt x="1039" y="757"/>
                  </a:lnTo>
                  <a:lnTo>
                    <a:pt x="1016" y="782"/>
                  </a:lnTo>
                  <a:lnTo>
                    <a:pt x="987" y="757"/>
                  </a:lnTo>
                  <a:lnTo>
                    <a:pt x="964" y="757"/>
                  </a:lnTo>
                  <a:lnTo>
                    <a:pt x="964" y="782"/>
                  </a:lnTo>
                  <a:lnTo>
                    <a:pt x="935" y="782"/>
                  </a:lnTo>
                  <a:lnTo>
                    <a:pt x="912" y="782"/>
                  </a:lnTo>
                  <a:lnTo>
                    <a:pt x="912" y="833"/>
                  </a:lnTo>
                  <a:lnTo>
                    <a:pt x="860" y="833"/>
                  </a:lnTo>
                  <a:lnTo>
                    <a:pt x="808" y="833"/>
                  </a:lnTo>
                  <a:lnTo>
                    <a:pt x="755" y="912"/>
                  </a:lnTo>
                  <a:lnTo>
                    <a:pt x="780" y="912"/>
                  </a:lnTo>
                  <a:lnTo>
                    <a:pt x="755" y="937"/>
                  </a:lnTo>
                  <a:lnTo>
                    <a:pt x="755" y="966"/>
                  </a:lnTo>
                  <a:lnTo>
                    <a:pt x="728" y="937"/>
                  </a:lnTo>
                  <a:lnTo>
                    <a:pt x="703" y="989"/>
                  </a:lnTo>
                  <a:lnTo>
                    <a:pt x="703" y="1018"/>
                  </a:lnTo>
                  <a:lnTo>
                    <a:pt x="651" y="1093"/>
                  </a:lnTo>
                  <a:lnTo>
                    <a:pt x="599" y="1144"/>
                  </a:lnTo>
                  <a:lnTo>
                    <a:pt x="599" y="1173"/>
                  </a:lnTo>
                  <a:lnTo>
                    <a:pt x="572" y="1173"/>
                  </a:lnTo>
                  <a:lnTo>
                    <a:pt x="572" y="1196"/>
                  </a:lnTo>
                  <a:lnTo>
                    <a:pt x="520" y="1248"/>
                  </a:lnTo>
                  <a:lnTo>
                    <a:pt x="495" y="1277"/>
                  </a:lnTo>
                  <a:lnTo>
                    <a:pt x="495" y="1302"/>
                  </a:lnTo>
                  <a:lnTo>
                    <a:pt x="495" y="1329"/>
                  </a:lnTo>
                  <a:lnTo>
                    <a:pt x="495" y="1354"/>
                  </a:lnTo>
                  <a:lnTo>
                    <a:pt x="495" y="1380"/>
                  </a:lnTo>
                  <a:lnTo>
                    <a:pt x="495" y="1405"/>
                  </a:lnTo>
                  <a:lnTo>
                    <a:pt x="495" y="1432"/>
                  </a:lnTo>
                  <a:lnTo>
                    <a:pt x="520" y="1457"/>
                  </a:lnTo>
                  <a:lnTo>
                    <a:pt x="572" y="1432"/>
                  </a:lnTo>
                  <a:lnTo>
                    <a:pt x="599" y="1405"/>
                  </a:lnTo>
                  <a:lnTo>
                    <a:pt x="651" y="1380"/>
                  </a:lnTo>
                  <a:lnTo>
                    <a:pt x="651" y="1432"/>
                  </a:lnTo>
                  <a:lnTo>
                    <a:pt x="651" y="1457"/>
                  </a:lnTo>
                  <a:lnTo>
                    <a:pt x="676" y="1484"/>
                  </a:lnTo>
                  <a:lnTo>
                    <a:pt x="676" y="1509"/>
                  </a:lnTo>
                  <a:lnTo>
                    <a:pt x="703" y="1561"/>
                  </a:lnTo>
                  <a:lnTo>
                    <a:pt x="728" y="1561"/>
                  </a:lnTo>
                  <a:lnTo>
                    <a:pt x="728" y="1509"/>
                  </a:lnTo>
                  <a:lnTo>
                    <a:pt x="755" y="1509"/>
                  </a:lnTo>
                  <a:lnTo>
                    <a:pt x="780" y="1484"/>
                  </a:lnTo>
                  <a:lnTo>
                    <a:pt x="780" y="1432"/>
                  </a:lnTo>
                  <a:lnTo>
                    <a:pt x="780" y="1405"/>
                  </a:lnTo>
                  <a:lnTo>
                    <a:pt x="780" y="1380"/>
                  </a:lnTo>
                  <a:lnTo>
                    <a:pt x="808" y="1380"/>
                  </a:lnTo>
                  <a:lnTo>
                    <a:pt x="831" y="1380"/>
                  </a:lnTo>
                  <a:lnTo>
                    <a:pt x="831" y="1354"/>
                  </a:lnTo>
                  <a:lnTo>
                    <a:pt x="780" y="1302"/>
                  </a:lnTo>
                  <a:lnTo>
                    <a:pt x="808" y="1225"/>
                  </a:lnTo>
                  <a:lnTo>
                    <a:pt x="860" y="1225"/>
                  </a:lnTo>
                  <a:lnTo>
                    <a:pt x="883" y="1173"/>
                  </a:lnTo>
                  <a:lnTo>
                    <a:pt x="912" y="1144"/>
                  </a:lnTo>
                  <a:lnTo>
                    <a:pt x="912" y="1093"/>
                  </a:lnTo>
                  <a:lnTo>
                    <a:pt x="964" y="1041"/>
                  </a:lnTo>
                  <a:lnTo>
                    <a:pt x="987" y="1069"/>
                  </a:lnTo>
                  <a:lnTo>
                    <a:pt x="1016" y="1093"/>
                  </a:lnTo>
                  <a:lnTo>
                    <a:pt x="987" y="1121"/>
                  </a:lnTo>
                  <a:lnTo>
                    <a:pt x="935" y="1173"/>
                  </a:lnTo>
                  <a:lnTo>
                    <a:pt x="935" y="1196"/>
                  </a:lnTo>
                  <a:lnTo>
                    <a:pt x="912" y="1196"/>
                  </a:lnTo>
                  <a:lnTo>
                    <a:pt x="912" y="1225"/>
                  </a:lnTo>
                  <a:lnTo>
                    <a:pt x="912" y="1248"/>
                  </a:lnTo>
                  <a:lnTo>
                    <a:pt x="935" y="1277"/>
                  </a:lnTo>
                  <a:lnTo>
                    <a:pt x="912" y="1302"/>
                  </a:lnTo>
                  <a:lnTo>
                    <a:pt x="912" y="1329"/>
                  </a:lnTo>
                  <a:lnTo>
                    <a:pt x="935" y="1329"/>
                  </a:lnTo>
                  <a:lnTo>
                    <a:pt x="987" y="1329"/>
                  </a:lnTo>
                  <a:lnTo>
                    <a:pt x="1091" y="1302"/>
                  </a:lnTo>
                  <a:lnTo>
                    <a:pt x="1119" y="1302"/>
                  </a:lnTo>
                  <a:lnTo>
                    <a:pt x="1144" y="1329"/>
                  </a:lnTo>
                  <a:lnTo>
                    <a:pt x="1171" y="1354"/>
                  </a:lnTo>
                  <a:lnTo>
                    <a:pt x="1144" y="1380"/>
                  </a:lnTo>
                  <a:lnTo>
                    <a:pt x="1119" y="1405"/>
                  </a:lnTo>
                  <a:lnTo>
                    <a:pt x="1144" y="1380"/>
                  </a:lnTo>
                  <a:lnTo>
                    <a:pt x="1091" y="1380"/>
                  </a:lnTo>
                  <a:lnTo>
                    <a:pt x="1068" y="1380"/>
                  </a:lnTo>
                  <a:lnTo>
                    <a:pt x="1016" y="1405"/>
                  </a:lnTo>
                  <a:lnTo>
                    <a:pt x="987" y="1405"/>
                  </a:lnTo>
                  <a:lnTo>
                    <a:pt x="987" y="1457"/>
                  </a:lnTo>
                  <a:lnTo>
                    <a:pt x="987" y="1484"/>
                  </a:lnTo>
                  <a:lnTo>
                    <a:pt x="935" y="1484"/>
                  </a:lnTo>
                  <a:lnTo>
                    <a:pt x="912" y="1509"/>
                  </a:lnTo>
                  <a:lnTo>
                    <a:pt x="912" y="1536"/>
                  </a:lnTo>
                  <a:lnTo>
                    <a:pt x="912" y="1561"/>
                  </a:lnTo>
                  <a:lnTo>
                    <a:pt x="912" y="1590"/>
                  </a:lnTo>
                  <a:lnTo>
                    <a:pt x="883" y="1613"/>
                  </a:lnTo>
                  <a:lnTo>
                    <a:pt x="912" y="1613"/>
                  </a:lnTo>
                  <a:lnTo>
                    <a:pt x="964" y="1641"/>
                  </a:lnTo>
                  <a:lnTo>
                    <a:pt x="935" y="1641"/>
                  </a:lnTo>
                  <a:lnTo>
                    <a:pt x="883" y="1613"/>
                  </a:lnTo>
                  <a:lnTo>
                    <a:pt x="860" y="1613"/>
                  </a:lnTo>
                  <a:lnTo>
                    <a:pt x="808" y="1613"/>
                  </a:lnTo>
                  <a:lnTo>
                    <a:pt x="728" y="1641"/>
                  </a:lnTo>
                  <a:lnTo>
                    <a:pt x="676" y="1641"/>
                  </a:lnTo>
                  <a:lnTo>
                    <a:pt x="624" y="1641"/>
                  </a:lnTo>
                  <a:lnTo>
                    <a:pt x="599" y="1613"/>
                  </a:lnTo>
                  <a:lnTo>
                    <a:pt x="599" y="1561"/>
                  </a:lnTo>
                  <a:lnTo>
                    <a:pt x="624" y="1536"/>
                  </a:lnTo>
                  <a:lnTo>
                    <a:pt x="624" y="1509"/>
                  </a:lnTo>
                  <a:lnTo>
                    <a:pt x="599" y="1457"/>
                  </a:lnTo>
                  <a:lnTo>
                    <a:pt x="572" y="1509"/>
                  </a:lnTo>
                  <a:lnTo>
                    <a:pt x="572" y="1536"/>
                  </a:lnTo>
                  <a:lnTo>
                    <a:pt x="572" y="1590"/>
                  </a:lnTo>
                  <a:lnTo>
                    <a:pt x="572" y="1613"/>
                  </a:lnTo>
                  <a:lnTo>
                    <a:pt x="572" y="1641"/>
                  </a:lnTo>
                  <a:lnTo>
                    <a:pt x="547" y="1641"/>
                  </a:lnTo>
                  <a:lnTo>
                    <a:pt x="520" y="1664"/>
                  </a:lnTo>
                  <a:lnTo>
                    <a:pt x="467" y="1664"/>
                  </a:lnTo>
                  <a:lnTo>
                    <a:pt x="467" y="1693"/>
                  </a:lnTo>
                  <a:lnTo>
                    <a:pt x="444" y="1716"/>
                  </a:lnTo>
                  <a:lnTo>
                    <a:pt x="415" y="1716"/>
                  </a:lnTo>
                  <a:lnTo>
                    <a:pt x="415" y="1745"/>
                  </a:lnTo>
                  <a:lnTo>
                    <a:pt x="392" y="1745"/>
                  </a:lnTo>
                  <a:lnTo>
                    <a:pt x="363" y="1768"/>
                  </a:lnTo>
                  <a:lnTo>
                    <a:pt x="311" y="1797"/>
                  </a:lnTo>
                  <a:lnTo>
                    <a:pt x="288" y="1797"/>
                  </a:lnTo>
                  <a:lnTo>
                    <a:pt x="236" y="1820"/>
                  </a:lnTo>
                  <a:lnTo>
                    <a:pt x="207" y="1849"/>
                  </a:lnTo>
                  <a:lnTo>
                    <a:pt x="184" y="1849"/>
                  </a:lnTo>
                  <a:lnTo>
                    <a:pt x="184" y="1872"/>
                  </a:lnTo>
                  <a:lnTo>
                    <a:pt x="207" y="1872"/>
                  </a:lnTo>
                  <a:lnTo>
                    <a:pt x="236" y="1901"/>
                  </a:lnTo>
                  <a:lnTo>
                    <a:pt x="236" y="1925"/>
                  </a:lnTo>
                  <a:lnTo>
                    <a:pt x="236" y="2004"/>
                  </a:lnTo>
                  <a:lnTo>
                    <a:pt x="207" y="2029"/>
                  </a:lnTo>
                  <a:lnTo>
                    <a:pt x="184" y="2029"/>
                  </a:lnTo>
                  <a:lnTo>
                    <a:pt x="156" y="2029"/>
                  </a:lnTo>
                  <a:lnTo>
                    <a:pt x="131" y="2004"/>
                  </a:lnTo>
                  <a:lnTo>
                    <a:pt x="79" y="2029"/>
                  </a:lnTo>
                  <a:lnTo>
                    <a:pt x="52" y="2029"/>
                  </a:lnTo>
                  <a:lnTo>
                    <a:pt x="27" y="2029"/>
                  </a:lnTo>
                  <a:lnTo>
                    <a:pt x="27" y="2081"/>
                  </a:lnTo>
                  <a:lnTo>
                    <a:pt x="27" y="2133"/>
                  </a:lnTo>
                  <a:lnTo>
                    <a:pt x="27" y="2185"/>
                  </a:lnTo>
                  <a:lnTo>
                    <a:pt x="0" y="2213"/>
                  </a:lnTo>
                  <a:lnTo>
                    <a:pt x="27" y="2265"/>
                  </a:lnTo>
                  <a:lnTo>
                    <a:pt x="0" y="2317"/>
                  </a:lnTo>
                  <a:lnTo>
                    <a:pt x="52" y="2317"/>
                  </a:lnTo>
                  <a:lnTo>
                    <a:pt x="79" y="2317"/>
                  </a:lnTo>
                  <a:lnTo>
                    <a:pt x="104" y="2369"/>
                  </a:lnTo>
                  <a:lnTo>
                    <a:pt x="156" y="2340"/>
                  </a:lnTo>
                  <a:lnTo>
                    <a:pt x="207" y="2369"/>
                  </a:lnTo>
                  <a:lnTo>
                    <a:pt x="236" y="2340"/>
                  </a:lnTo>
                  <a:lnTo>
                    <a:pt x="259" y="2317"/>
                  </a:lnTo>
                  <a:lnTo>
                    <a:pt x="288" y="2265"/>
                  </a:lnTo>
                  <a:lnTo>
                    <a:pt x="340" y="2185"/>
                  </a:lnTo>
                  <a:lnTo>
                    <a:pt x="392" y="2133"/>
                  </a:lnTo>
                  <a:lnTo>
                    <a:pt x="392" y="2081"/>
                  </a:lnTo>
                  <a:lnTo>
                    <a:pt x="415" y="2081"/>
                  </a:lnTo>
                  <a:lnTo>
                    <a:pt x="415" y="2056"/>
                  </a:lnTo>
                  <a:lnTo>
                    <a:pt x="467" y="2056"/>
                  </a:lnTo>
                  <a:lnTo>
                    <a:pt x="495" y="2029"/>
                  </a:lnTo>
                  <a:lnTo>
                    <a:pt x="520" y="2029"/>
                  </a:lnTo>
                  <a:lnTo>
                    <a:pt x="572" y="2029"/>
                  </a:lnTo>
                  <a:lnTo>
                    <a:pt x="599" y="2029"/>
                  </a:lnTo>
                  <a:lnTo>
                    <a:pt x="624" y="2056"/>
                  </a:lnTo>
                  <a:lnTo>
                    <a:pt x="624" y="2081"/>
                  </a:lnTo>
                  <a:lnTo>
                    <a:pt x="703" y="2160"/>
                  </a:lnTo>
                  <a:lnTo>
                    <a:pt x="728" y="2160"/>
                  </a:lnTo>
                  <a:lnTo>
                    <a:pt x="755" y="2185"/>
                  </a:lnTo>
                  <a:lnTo>
                    <a:pt x="780" y="2213"/>
                  </a:lnTo>
                  <a:lnTo>
                    <a:pt x="755" y="2236"/>
                  </a:lnTo>
                  <a:lnTo>
                    <a:pt x="755" y="2265"/>
                  </a:lnTo>
                  <a:lnTo>
                    <a:pt x="808" y="2236"/>
                  </a:lnTo>
                  <a:lnTo>
                    <a:pt x="780" y="2185"/>
                  </a:lnTo>
                  <a:lnTo>
                    <a:pt x="780" y="2160"/>
                  </a:lnTo>
                  <a:lnTo>
                    <a:pt x="808" y="2185"/>
                  </a:lnTo>
                  <a:lnTo>
                    <a:pt x="831" y="2213"/>
                  </a:lnTo>
                  <a:lnTo>
                    <a:pt x="831" y="2185"/>
                  </a:lnTo>
                  <a:lnTo>
                    <a:pt x="780" y="2133"/>
                  </a:lnTo>
                  <a:lnTo>
                    <a:pt x="755" y="2108"/>
                  </a:lnTo>
                  <a:lnTo>
                    <a:pt x="728" y="2081"/>
                  </a:lnTo>
                  <a:lnTo>
                    <a:pt x="703" y="2081"/>
                  </a:lnTo>
                  <a:lnTo>
                    <a:pt x="676" y="2029"/>
                  </a:lnTo>
                  <a:lnTo>
                    <a:pt x="651" y="2029"/>
                  </a:lnTo>
                  <a:lnTo>
                    <a:pt x="651" y="2004"/>
                  </a:lnTo>
                  <a:lnTo>
                    <a:pt x="651" y="1977"/>
                  </a:lnTo>
                  <a:lnTo>
                    <a:pt x="676" y="1977"/>
                  </a:lnTo>
                  <a:lnTo>
                    <a:pt x="703" y="2004"/>
                  </a:lnTo>
                  <a:lnTo>
                    <a:pt x="755" y="2004"/>
                  </a:lnTo>
                  <a:lnTo>
                    <a:pt x="755" y="2029"/>
                  </a:lnTo>
                  <a:lnTo>
                    <a:pt x="780" y="2056"/>
                  </a:lnTo>
                  <a:lnTo>
                    <a:pt x="808" y="2081"/>
                  </a:lnTo>
                  <a:lnTo>
                    <a:pt x="860" y="2081"/>
                  </a:lnTo>
                  <a:lnTo>
                    <a:pt x="883" y="2108"/>
                  </a:lnTo>
                  <a:lnTo>
                    <a:pt x="883" y="2133"/>
                  </a:lnTo>
                  <a:lnTo>
                    <a:pt x="883" y="2185"/>
                  </a:lnTo>
                  <a:lnTo>
                    <a:pt x="912" y="2185"/>
                  </a:lnTo>
                  <a:lnTo>
                    <a:pt x="935" y="2185"/>
                  </a:lnTo>
                  <a:lnTo>
                    <a:pt x="935" y="2213"/>
                  </a:lnTo>
                  <a:lnTo>
                    <a:pt x="935" y="2236"/>
                  </a:lnTo>
                  <a:lnTo>
                    <a:pt x="987" y="2288"/>
                  </a:lnTo>
                  <a:lnTo>
                    <a:pt x="1016" y="2288"/>
                  </a:lnTo>
                  <a:lnTo>
                    <a:pt x="987" y="2265"/>
                  </a:lnTo>
                  <a:lnTo>
                    <a:pt x="964" y="2236"/>
                  </a:lnTo>
                  <a:lnTo>
                    <a:pt x="964" y="2213"/>
                  </a:lnTo>
                  <a:lnTo>
                    <a:pt x="1016" y="2213"/>
                  </a:lnTo>
                  <a:lnTo>
                    <a:pt x="964" y="2185"/>
                  </a:lnTo>
                  <a:lnTo>
                    <a:pt x="987" y="2185"/>
                  </a:lnTo>
                  <a:lnTo>
                    <a:pt x="1016" y="2213"/>
                  </a:lnTo>
                  <a:lnTo>
                    <a:pt x="1016" y="2185"/>
                  </a:lnTo>
                  <a:lnTo>
                    <a:pt x="1039" y="2185"/>
                  </a:lnTo>
                  <a:lnTo>
                    <a:pt x="1068" y="2185"/>
                  </a:lnTo>
                  <a:lnTo>
                    <a:pt x="1091" y="2160"/>
                  </a:lnTo>
                  <a:lnTo>
                    <a:pt x="1091" y="2133"/>
                  </a:lnTo>
                  <a:lnTo>
                    <a:pt x="1119" y="2133"/>
                  </a:lnTo>
                  <a:lnTo>
                    <a:pt x="1144" y="2108"/>
                  </a:lnTo>
                  <a:lnTo>
                    <a:pt x="1119" y="2081"/>
                  </a:lnTo>
                  <a:lnTo>
                    <a:pt x="1144" y="2056"/>
                  </a:lnTo>
                  <a:lnTo>
                    <a:pt x="1144" y="2029"/>
                  </a:lnTo>
                  <a:lnTo>
                    <a:pt x="1144" y="2004"/>
                  </a:lnTo>
                  <a:lnTo>
                    <a:pt x="1171" y="2004"/>
                  </a:lnTo>
                  <a:lnTo>
                    <a:pt x="1196" y="2004"/>
                  </a:lnTo>
                  <a:lnTo>
                    <a:pt x="1223" y="1952"/>
                  </a:lnTo>
                  <a:lnTo>
                    <a:pt x="1248" y="1952"/>
                  </a:lnTo>
                  <a:lnTo>
                    <a:pt x="1275" y="1952"/>
                  </a:lnTo>
                  <a:lnTo>
                    <a:pt x="1275" y="1977"/>
                  </a:lnTo>
                  <a:lnTo>
                    <a:pt x="1300" y="2004"/>
                  </a:lnTo>
                  <a:lnTo>
                    <a:pt x="1327" y="2004"/>
                  </a:lnTo>
                  <a:lnTo>
                    <a:pt x="1300" y="1977"/>
                  </a:lnTo>
                  <a:lnTo>
                    <a:pt x="1300" y="1952"/>
                  </a:lnTo>
                  <a:lnTo>
                    <a:pt x="1327" y="1952"/>
                  </a:lnTo>
                  <a:lnTo>
                    <a:pt x="1379" y="1952"/>
                  </a:lnTo>
                  <a:lnTo>
                    <a:pt x="1404" y="1925"/>
                  </a:lnTo>
                  <a:lnTo>
                    <a:pt x="1432" y="1901"/>
                  </a:lnTo>
                  <a:lnTo>
                    <a:pt x="1459" y="1872"/>
                  </a:lnTo>
                  <a:lnTo>
                    <a:pt x="1459" y="1877"/>
                  </a:lnTo>
                  <a:lnTo>
                    <a:pt x="1432" y="1901"/>
                  </a:lnTo>
                  <a:lnTo>
                    <a:pt x="1407" y="1925"/>
                  </a:lnTo>
                  <a:lnTo>
                    <a:pt x="1459" y="1925"/>
                  </a:lnTo>
                  <a:lnTo>
                    <a:pt x="1459" y="1952"/>
                  </a:lnTo>
                  <a:lnTo>
                    <a:pt x="1432" y="2004"/>
                  </a:lnTo>
                  <a:lnTo>
                    <a:pt x="1459" y="2033"/>
                  </a:lnTo>
                  <a:lnTo>
                    <a:pt x="1484" y="2056"/>
                  </a:lnTo>
                  <a:lnTo>
                    <a:pt x="1536" y="2081"/>
                  </a:lnTo>
                  <a:lnTo>
                    <a:pt x="1563" y="2133"/>
                  </a:lnTo>
                  <a:lnTo>
                    <a:pt x="1563" y="2160"/>
                  </a:lnTo>
                  <a:lnTo>
                    <a:pt x="1507" y="2160"/>
                  </a:lnTo>
                  <a:lnTo>
                    <a:pt x="1484" y="2185"/>
                  </a:lnTo>
                  <a:lnTo>
                    <a:pt x="1459" y="2185"/>
                  </a:lnTo>
                  <a:lnTo>
                    <a:pt x="1327" y="2133"/>
                  </a:lnTo>
                  <a:lnTo>
                    <a:pt x="1275" y="2133"/>
                  </a:lnTo>
                  <a:lnTo>
                    <a:pt x="1223" y="2160"/>
                  </a:lnTo>
                  <a:lnTo>
                    <a:pt x="1171" y="2185"/>
                  </a:lnTo>
                  <a:lnTo>
                    <a:pt x="1144" y="2185"/>
                  </a:lnTo>
                  <a:lnTo>
                    <a:pt x="1171" y="2213"/>
                  </a:lnTo>
                  <a:lnTo>
                    <a:pt x="1119" y="2185"/>
                  </a:lnTo>
                  <a:lnTo>
                    <a:pt x="1119" y="2213"/>
                  </a:lnTo>
                  <a:lnTo>
                    <a:pt x="1119" y="2236"/>
                  </a:lnTo>
                  <a:lnTo>
                    <a:pt x="1091" y="2288"/>
                  </a:lnTo>
                  <a:lnTo>
                    <a:pt x="1119" y="2288"/>
                  </a:lnTo>
                  <a:lnTo>
                    <a:pt x="1144" y="2317"/>
                  </a:lnTo>
                  <a:lnTo>
                    <a:pt x="1171" y="2340"/>
                  </a:lnTo>
                  <a:lnTo>
                    <a:pt x="1196" y="2369"/>
                  </a:lnTo>
                  <a:lnTo>
                    <a:pt x="1275" y="2340"/>
                  </a:lnTo>
                  <a:lnTo>
                    <a:pt x="1275" y="2369"/>
                  </a:lnTo>
                  <a:lnTo>
                    <a:pt x="1300" y="2369"/>
                  </a:lnTo>
                  <a:lnTo>
                    <a:pt x="1352" y="2369"/>
                  </a:lnTo>
                  <a:lnTo>
                    <a:pt x="1379" y="2369"/>
                  </a:lnTo>
                  <a:lnTo>
                    <a:pt x="1404" y="2392"/>
                  </a:lnTo>
                  <a:lnTo>
                    <a:pt x="1379" y="2421"/>
                  </a:lnTo>
                  <a:lnTo>
                    <a:pt x="1404" y="2444"/>
                  </a:lnTo>
                  <a:lnTo>
                    <a:pt x="1404" y="2472"/>
                  </a:lnTo>
                  <a:lnTo>
                    <a:pt x="1379" y="2495"/>
                  </a:lnTo>
                  <a:lnTo>
                    <a:pt x="1352" y="2524"/>
                  </a:lnTo>
                  <a:lnTo>
                    <a:pt x="1359" y="2620"/>
                  </a:lnTo>
                  <a:lnTo>
                    <a:pt x="1379" y="2680"/>
                  </a:lnTo>
                  <a:lnTo>
                    <a:pt x="1459" y="2756"/>
                  </a:lnTo>
                  <a:lnTo>
                    <a:pt x="1459" y="2783"/>
                  </a:lnTo>
                  <a:lnTo>
                    <a:pt x="1484" y="2889"/>
                  </a:lnTo>
                  <a:lnTo>
                    <a:pt x="1563" y="2968"/>
                  </a:lnTo>
                  <a:lnTo>
                    <a:pt x="1615" y="3096"/>
                  </a:lnTo>
                  <a:lnTo>
                    <a:pt x="1615" y="3148"/>
                  </a:lnTo>
                  <a:lnTo>
                    <a:pt x="1663" y="3173"/>
                  </a:lnTo>
                  <a:lnTo>
                    <a:pt x="1720" y="3148"/>
                  </a:lnTo>
                  <a:lnTo>
                    <a:pt x="1772" y="3125"/>
                  </a:lnTo>
                  <a:lnTo>
                    <a:pt x="1795" y="3125"/>
                  </a:lnTo>
                  <a:lnTo>
                    <a:pt x="1899" y="3096"/>
                  </a:lnTo>
                  <a:lnTo>
                    <a:pt x="1928" y="3071"/>
                  </a:lnTo>
                  <a:lnTo>
                    <a:pt x="1980" y="3044"/>
                  </a:lnTo>
                  <a:lnTo>
                    <a:pt x="2031" y="3016"/>
                  </a:lnTo>
                  <a:lnTo>
                    <a:pt x="2056" y="2993"/>
                  </a:lnTo>
                  <a:lnTo>
                    <a:pt x="2083" y="2941"/>
                  </a:lnTo>
                  <a:lnTo>
                    <a:pt x="2135" y="2912"/>
                  </a:lnTo>
                  <a:lnTo>
                    <a:pt x="2135" y="2889"/>
                  </a:lnTo>
                  <a:lnTo>
                    <a:pt x="2108" y="2860"/>
                  </a:lnTo>
                  <a:lnTo>
                    <a:pt x="2083" y="2837"/>
                  </a:lnTo>
                  <a:lnTo>
                    <a:pt x="2031" y="2812"/>
                  </a:lnTo>
                  <a:lnTo>
                    <a:pt x="2003" y="2837"/>
                  </a:lnTo>
                  <a:lnTo>
                    <a:pt x="2003" y="2860"/>
                  </a:lnTo>
                  <a:lnTo>
                    <a:pt x="2003" y="2912"/>
                  </a:lnTo>
                  <a:lnTo>
                    <a:pt x="1980" y="2860"/>
                  </a:lnTo>
                  <a:lnTo>
                    <a:pt x="2031" y="2812"/>
                  </a:lnTo>
                  <a:lnTo>
                    <a:pt x="2003" y="2783"/>
                  </a:lnTo>
                  <a:lnTo>
                    <a:pt x="1980" y="2783"/>
                  </a:lnTo>
                  <a:lnTo>
                    <a:pt x="1980" y="2812"/>
                  </a:lnTo>
                  <a:lnTo>
                    <a:pt x="1899" y="2783"/>
                  </a:lnTo>
                  <a:lnTo>
                    <a:pt x="1876" y="2783"/>
                  </a:lnTo>
                  <a:lnTo>
                    <a:pt x="1847" y="2732"/>
                  </a:lnTo>
                  <a:lnTo>
                    <a:pt x="1847" y="2705"/>
                  </a:lnTo>
                  <a:lnTo>
                    <a:pt x="1795" y="2653"/>
                  </a:lnTo>
                  <a:lnTo>
                    <a:pt x="1772" y="2601"/>
                  </a:lnTo>
                  <a:lnTo>
                    <a:pt x="1795" y="2601"/>
                  </a:lnTo>
                  <a:lnTo>
                    <a:pt x="1847" y="2601"/>
                  </a:lnTo>
                  <a:lnTo>
                    <a:pt x="1876" y="2653"/>
                  </a:lnTo>
                  <a:lnTo>
                    <a:pt x="1899" y="2680"/>
                  </a:lnTo>
                  <a:lnTo>
                    <a:pt x="1951" y="2705"/>
                  </a:lnTo>
                  <a:lnTo>
                    <a:pt x="1980" y="2732"/>
                  </a:lnTo>
                  <a:lnTo>
                    <a:pt x="2056" y="2705"/>
                  </a:lnTo>
                  <a:lnTo>
                    <a:pt x="2056" y="2756"/>
                  </a:lnTo>
                  <a:lnTo>
                    <a:pt x="2160" y="2756"/>
                  </a:lnTo>
                  <a:lnTo>
                    <a:pt x="2191" y="2772"/>
                  </a:lnTo>
                  <a:lnTo>
                    <a:pt x="2187" y="2783"/>
                  </a:lnTo>
                  <a:lnTo>
                    <a:pt x="2239" y="2783"/>
                  </a:lnTo>
                  <a:lnTo>
                    <a:pt x="2344" y="2783"/>
                  </a:lnTo>
                  <a:lnTo>
                    <a:pt x="2367" y="2783"/>
                  </a:lnTo>
                  <a:lnTo>
                    <a:pt x="2396" y="2837"/>
                  </a:lnTo>
                  <a:lnTo>
                    <a:pt x="2419" y="2860"/>
                  </a:lnTo>
                  <a:lnTo>
                    <a:pt x="2471" y="2860"/>
                  </a:lnTo>
                  <a:lnTo>
                    <a:pt x="2448" y="2889"/>
                  </a:lnTo>
                  <a:lnTo>
                    <a:pt x="2471" y="2912"/>
                  </a:lnTo>
                  <a:lnTo>
                    <a:pt x="2500" y="2912"/>
                  </a:lnTo>
                  <a:lnTo>
                    <a:pt x="2523" y="2860"/>
                  </a:lnTo>
                  <a:lnTo>
                    <a:pt x="2552" y="2912"/>
                  </a:lnTo>
                  <a:lnTo>
                    <a:pt x="2552" y="3016"/>
                  </a:lnTo>
                  <a:lnTo>
                    <a:pt x="2627" y="3173"/>
                  </a:lnTo>
                  <a:lnTo>
                    <a:pt x="2655" y="3280"/>
                  </a:lnTo>
                  <a:lnTo>
                    <a:pt x="2707" y="3328"/>
                  </a:lnTo>
                  <a:lnTo>
                    <a:pt x="2759" y="3303"/>
                  </a:lnTo>
                  <a:lnTo>
                    <a:pt x="2836" y="3173"/>
                  </a:lnTo>
                  <a:lnTo>
                    <a:pt x="2863" y="3071"/>
                  </a:lnTo>
                  <a:lnTo>
                    <a:pt x="2888" y="3044"/>
                  </a:lnTo>
                  <a:lnTo>
                    <a:pt x="2991" y="2968"/>
                  </a:lnTo>
                  <a:lnTo>
                    <a:pt x="3020" y="2912"/>
                  </a:lnTo>
                  <a:lnTo>
                    <a:pt x="3043" y="2912"/>
                  </a:lnTo>
                  <a:lnTo>
                    <a:pt x="3043" y="2860"/>
                  </a:lnTo>
                  <a:lnTo>
                    <a:pt x="3043" y="2837"/>
                  </a:lnTo>
                  <a:lnTo>
                    <a:pt x="3072" y="2812"/>
                  </a:lnTo>
                  <a:lnTo>
                    <a:pt x="3095" y="2860"/>
                  </a:lnTo>
                  <a:lnTo>
                    <a:pt x="3124" y="2889"/>
                  </a:lnTo>
                  <a:lnTo>
                    <a:pt x="3147" y="2912"/>
                  </a:lnTo>
                  <a:lnTo>
                    <a:pt x="3176" y="2968"/>
                  </a:lnTo>
                  <a:lnTo>
                    <a:pt x="3199" y="2993"/>
                  </a:lnTo>
                  <a:lnTo>
                    <a:pt x="3227" y="3071"/>
                  </a:lnTo>
                  <a:lnTo>
                    <a:pt x="3251" y="3096"/>
                  </a:lnTo>
                  <a:lnTo>
                    <a:pt x="3279" y="3125"/>
                  </a:lnTo>
                  <a:lnTo>
                    <a:pt x="3304" y="3071"/>
                  </a:lnTo>
                  <a:lnTo>
                    <a:pt x="3331" y="3096"/>
                  </a:lnTo>
                  <a:lnTo>
                    <a:pt x="3331" y="3125"/>
                  </a:lnTo>
                  <a:lnTo>
                    <a:pt x="3356" y="3177"/>
                  </a:lnTo>
                  <a:lnTo>
                    <a:pt x="3356" y="3229"/>
                  </a:lnTo>
                  <a:lnTo>
                    <a:pt x="3383" y="3280"/>
                  </a:lnTo>
                  <a:lnTo>
                    <a:pt x="3383" y="3332"/>
                  </a:lnTo>
                  <a:lnTo>
                    <a:pt x="3383" y="3355"/>
                  </a:lnTo>
                  <a:lnTo>
                    <a:pt x="3408" y="3384"/>
                  </a:lnTo>
                  <a:lnTo>
                    <a:pt x="3435" y="3436"/>
                  </a:lnTo>
                  <a:lnTo>
                    <a:pt x="3408" y="3436"/>
                  </a:lnTo>
                  <a:lnTo>
                    <a:pt x="3435" y="3488"/>
                  </a:lnTo>
                  <a:lnTo>
                    <a:pt x="3460" y="3564"/>
                  </a:lnTo>
                  <a:lnTo>
                    <a:pt x="3539" y="3616"/>
                  </a:lnTo>
                  <a:lnTo>
                    <a:pt x="3539" y="3564"/>
                  </a:lnTo>
                  <a:lnTo>
                    <a:pt x="3512" y="3540"/>
                  </a:lnTo>
                  <a:lnTo>
                    <a:pt x="3512" y="3488"/>
                  </a:lnTo>
                  <a:lnTo>
                    <a:pt x="3487" y="3436"/>
                  </a:lnTo>
                  <a:lnTo>
                    <a:pt x="3460" y="3436"/>
                  </a:lnTo>
                  <a:lnTo>
                    <a:pt x="3435" y="3384"/>
                  </a:lnTo>
                  <a:lnTo>
                    <a:pt x="3408" y="3355"/>
                  </a:lnTo>
                  <a:lnTo>
                    <a:pt x="3435" y="3280"/>
                  </a:lnTo>
                  <a:lnTo>
                    <a:pt x="3435" y="3229"/>
                  </a:lnTo>
                  <a:lnTo>
                    <a:pt x="3460" y="3229"/>
                  </a:lnTo>
                  <a:lnTo>
                    <a:pt x="3487" y="3229"/>
                  </a:lnTo>
                  <a:lnTo>
                    <a:pt x="3487" y="3280"/>
                  </a:lnTo>
                  <a:lnTo>
                    <a:pt x="3512" y="3303"/>
                  </a:lnTo>
                  <a:lnTo>
                    <a:pt x="3563" y="3332"/>
                  </a:lnTo>
                  <a:lnTo>
                    <a:pt x="3563" y="3355"/>
                  </a:lnTo>
                  <a:lnTo>
                    <a:pt x="3592" y="3355"/>
                  </a:lnTo>
                  <a:lnTo>
                    <a:pt x="3667" y="3280"/>
                  </a:lnTo>
                  <a:lnTo>
                    <a:pt x="3696" y="3280"/>
                  </a:lnTo>
                  <a:lnTo>
                    <a:pt x="3696" y="3229"/>
                  </a:lnTo>
                  <a:lnTo>
                    <a:pt x="3696" y="3148"/>
                  </a:lnTo>
                  <a:lnTo>
                    <a:pt x="3667" y="3125"/>
                  </a:lnTo>
                  <a:lnTo>
                    <a:pt x="3667" y="3096"/>
                  </a:lnTo>
                  <a:lnTo>
                    <a:pt x="3615" y="3096"/>
                  </a:lnTo>
                  <a:lnTo>
                    <a:pt x="3615" y="3071"/>
                  </a:lnTo>
                  <a:lnTo>
                    <a:pt x="3592" y="3019"/>
                  </a:lnTo>
                  <a:lnTo>
                    <a:pt x="3592" y="2968"/>
                  </a:lnTo>
                  <a:lnTo>
                    <a:pt x="3615" y="2941"/>
                  </a:lnTo>
                  <a:lnTo>
                    <a:pt x="3615" y="2912"/>
                  </a:lnTo>
                  <a:lnTo>
                    <a:pt x="3667" y="2912"/>
                  </a:lnTo>
                  <a:lnTo>
                    <a:pt x="3667" y="2968"/>
                  </a:lnTo>
                  <a:lnTo>
                    <a:pt x="3719" y="2968"/>
                  </a:lnTo>
                  <a:lnTo>
                    <a:pt x="3719" y="2912"/>
                  </a:lnTo>
                  <a:lnTo>
                    <a:pt x="3771" y="2912"/>
                  </a:lnTo>
                  <a:lnTo>
                    <a:pt x="3800" y="2889"/>
                  </a:lnTo>
                  <a:lnTo>
                    <a:pt x="3823" y="2889"/>
                  </a:lnTo>
                  <a:lnTo>
                    <a:pt x="3903" y="2864"/>
                  </a:lnTo>
                  <a:lnTo>
                    <a:pt x="3955" y="2783"/>
                  </a:lnTo>
                  <a:lnTo>
                    <a:pt x="3955" y="2756"/>
                  </a:lnTo>
                  <a:lnTo>
                    <a:pt x="3980" y="2732"/>
                  </a:lnTo>
                  <a:lnTo>
                    <a:pt x="4007" y="2680"/>
                  </a:lnTo>
                  <a:lnTo>
                    <a:pt x="4032" y="2628"/>
                  </a:lnTo>
                  <a:lnTo>
                    <a:pt x="4032" y="2601"/>
                  </a:lnTo>
                  <a:lnTo>
                    <a:pt x="3980" y="2628"/>
                  </a:lnTo>
                  <a:lnTo>
                    <a:pt x="3955" y="2601"/>
                  </a:lnTo>
                  <a:lnTo>
                    <a:pt x="3980" y="2576"/>
                  </a:lnTo>
                  <a:lnTo>
                    <a:pt x="3955" y="2524"/>
                  </a:lnTo>
                  <a:lnTo>
                    <a:pt x="4007" y="2524"/>
                  </a:lnTo>
                  <a:lnTo>
                    <a:pt x="3980" y="2501"/>
                  </a:lnTo>
                  <a:lnTo>
                    <a:pt x="3955" y="2421"/>
                  </a:lnTo>
                  <a:lnTo>
                    <a:pt x="3928" y="2396"/>
                  </a:lnTo>
                  <a:lnTo>
                    <a:pt x="3980" y="2317"/>
                  </a:lnTo>
                  <a:lnTo>
                    <a:pt x="3955" y="2288"/>
                  </a:lnTo>
                  <a:lnTo>
                    <a:pt x="3928" y="2288"/>
                  </a:lnTo>
                  <a:lnTo>
                    <a:pt x="3903" y="2317"/>
                  </a:lnTo>
                  <a:lnTo>
                    <a:pt x="3875" y="2288"/>
                  </a:lnTo>
                  <a:lnTo>
                    <a:pt x="3851" y="2265"/>
                  </a:lnTo>
                  <a:lnTo>
                    <a:pt x="3851" y="2236"/>
                  </a:lnTo>
                  <a:lnTo>
                    <a:pt x="3903" y="2213"/>
                  </a:lnTo>
                  <a:lnTo>
                    <a:pt x="3955" y="2160"/>
                  </a:lnTo>
                  <a:lnTo>
                    <a:pt x="3955" y="2213"/>
                  </a:lnTo>
                  <a:lnTo>
                    <a:pt x="4007" y="2213"/>
                  </a:lnTo>
                  <a:lnTo>
                    <a:pt x="4032" y="2188"/>
                  </a:lnTo>
                  <a:lnTo>
                    <a:pt x="4072" y="2148"/>
                  </a:lnTo>
                  <a:lnTo>
                    <a:pt x="4059" y="2188"/>
                  </a:lnTo>
                  <a:lnTo>
                    <a:pt x="4084" y="2213"/>
                  </a:lnTo>
                  <a:lnTo>
                    <a:pt x="4084" y="2265"/>
                  </a:lnTo>
                  <a:lnTo>
                    <a:pt x="4111" y="2265"/>
                  </a:lnTo>
                  <a:lnTo>
                    <a:pt x="4136" y="2288"/>
                  </a:lnTo>
                  <a:lnTo>
                    <a:pt x="4162" y="2344"/>
                  </a:lnTo>
                  <a:lnTo>
                    <a:pt x="4162" y="2396"/>
                  </a:lnTo>
                  <a:lnTo>
                    <a:pt x="4216" y="2396"/>
                  </a:lnTo>
                  <a:lnTo>
                    <a:pt x="4216" y="2344"/>
                  </a:lnTo>
                  <a:lnTo>
                    <a:pt x="4187" y="2288"/>
                  </a:lnTo>
                  <a:lnTo>
                    <a:pt x="4162" y="2236"/>
                  </a:lnTo>
                  <a:lnTo>
                    <a:pt x="4136" y="2213"/>
                  </a:lnTo>
                  <a:lnTo>
                    <a:pt x="4162" y="2188"/>
                  </a:lnTo>
                  <a:lnTo>
                    <a:pt x="4187" y="2133"/>
                  </a:lnTo>
                  <a:lnTo>
                    <a:pt x="4187" y="2081"/>
                  </a:lnTo>
                  <a:lnTo>
                    <a:pt x="4216" y="2033"/>
                  </a:lnTo>
                  <a:lnTo>
                    <a:pt x="4228" y="2016"/>
                  </a:lnTo>
                  <a:lnTo>
                    <a:pt x="4239" y="2033"/>
                  </a:lnTo>
                  <a:lnTo>
                    <a:pt x="4268" y="2056"/>
                  </a:lnTo>
                  <a:lnTo>
                    <a:pt x="4291" y="2033"/>
                  </a:lnTo>
                  <a:lnTo>
                    <a:pt x="4395" y="1901"/>
                  </a:lnTo>
                  <a:lnTo>
                    <a:pt x="4424" y="1561"/>
                  </a:lnTo>
                  <a:lnTo>
                    <a:pt x="4395" y="1536"/>
                  </a:lnTo>
                  <a:lnTo>
                    <a:pt x="4395" y="1457"/>
                  </a:lnTo>
                  <a:lnTo>
                    <a:pt x="4347" y="1457"/>
                  </a:lnTo>
                  <a:lnTo>
                    <a:pt x="4239" y="1484"/>
                  </a:lnTo>
                  <a:lnTo>
                    <a:pt x="4239" y="1432"/>
                  </a:lnTo>
                  <a:lnTo>
                    <a:pt x="4187" y="1405"/>
                  </a:lnTo>
                  <a:lnTo>
                    <a:pt x="4239" y="1248"/>
                  </a:lnTo>
                  <a:lnTo>
                    <a:pt x="4239" y="1173"/>
                  </a:lnTo>
                  <a:lnTo>
                    <a:pt x="4291" y="1121"/>
                  </a:lnTo>
                  <a:lnTo>
                    <a:pt x="4395" y="1093"/>
                  </a:lnTo>
                  <a:lnTo>
                    <a:pt x="4447" y="1069"/>
                  </a:lnTo>
                  <a:lnTo>
                    <a:pt x="4527" y="1041"/>
                  </a:lnTo>
                  <a:lnTo>
                    <a:pt x="4504" y="1093"/>
                  </a:lnTo>
                  <a:lnTo>
                    <a:pt x="4552" y="1069"/>
                  </a:lnTo>
                  <a:lnTo>
                    <a:pt x="4604" y="1041"/>
                  </a:lnTo>
                  <a:lnTo>
                    <a:pt x="4579" y="1018"/>
                  </a:lnTo>
                  <a:lnTo>
                    <a:pt x="4604" y="885"/>
                  </a:lnTo>
                  <a:lnTo>
                    <a:pt x="4660" y="860"/>
                  </a:lnTo>
                  <a:lnTo>
                    <a:pt x="4683" y="912"/>
                  </a:lnTo>
                  <a:lnTo>
                    <a:pt x="4735" y="808"/>
                  </a:lnTo>
                  <a:lnTo>
                    <a:pt x="4760" y="885"/>
                  </a:lnTo>
                  <a:lnTo>
                    <a:pt x="4786" y="912"/>
                  </a:lnTo>
                  <a:lnTo>
                    <a:pt x="4760" y="966"/>
                  </a:lnTo>
                  <a:lnTo>
                    <a:pt x="4735" y="1093"/>
                  </a:lnTo>
                  <a:lnTo>
                    <a:pt x="4712" y="1144"/>
                  </a:lnTo>
                  <a:lnTo>
                    <a:pt x="4712" y="1248"/>
                  </a:lnTo>
                  <a:lnTo>
                    <a:pt x="4760" y="1432"/>
                  </a:lnTo>
                  <a:lnTo>
                    <a:pt x="4815" y="1457"/>
                  </a:lnTo>
                  <a:lnTo>
                    <a:pt x="4840" y="1561"/>
                  </a:lnTo>
                  <a:lnTo>
                    <a:pt x="4892" y="1457"/>
                  </a:lnTo>
                  <a:lnTo>
                    <a:pt x="4892" y="1405"/>
                  </a:lnTo>
                  <a:lnTo>
                    <a:pt x="4919" y="1405"/>
                  </a:lnTo>
                  <a:lnTo>
                    <a:pt x="4892" y="1354"/>
                  </a:lnTo>
                  <a:lnTo>
                    <a:pt x="4919" y="1302"/>
                  </a:lnTo>
                  <a:lnTo>
                    <a:pt x="4867" y="1248"/>
                  </a:lnTo>
                  <a:lnTo>
                    <a:pt x="4892" y="1196"/>
                  </a:lnTo>
                  <a:lnTo>
                    <a:pt x="4867" y="1093"/>
                  </a:lnTo>
                  <a:lnTo>
                    <a:pt x="4840" y="1121"/>
                  </a:lnTo>
                  <a:lnTo>
                    <a:pt x="4815" y="989"/>
                  </a:lnTo>
                  <a:lnTo>
                    <a:pt x="4815" y="966"/>
                  </a:lnTo>
                  <a:lnTo>
                    <a:pt x="4892" y="912"/>
                  </a:lnTo>
                  <a:lnTo>
                    <a:pt x="4944" y="885"/>
                  </a:lnTo>
                  <a:lnTo>
                    <a:pt x="4996" y="966"/>
                  </a:lnTo>
                  <a:lnTo>
                    <a:pt x="5023" y="730"/>
                  </a:lnTo>
                  <a:lnTo>
                    <a:pt x="5128" y="678"/>
                  </a:lnTo>
                  <a:lnTo>
                    <a:pt x="5074" y="653"/>
                  </a:lnTo>
                  <a:lnTo>
                    <a:pt x="5074" y="624"/>
                  </a:lnTo>
                  <a:lnTo>
                    <a:pt x="5023" y="624"/>
                  </a:lnTo>
                  <a:lnTo>
                    <a:pt x="4971" y="572"/>
                  </a:lnTo>
                  <a:lnTo>
                    <a:pt x="4919" y="521"/>
                  </a:lnTo>
                  <a:lnTo>
                    <a:pt x="4971" y="521"/>
                  </a:lnTo>
                  <a:lnTo>
                    <a:pt x="5048" y="498"/>
                  </a:lnTo>
                  <a:lnTo>
                    <a:pt x="4996" y="469"/>
                  </a:lnTo>
                  <a:lnTo>
                    <a:pt x="4996" y="394"/>
                  </a:lnTo>
                  <a:lnTo>
                    <a:pt x="5023" y="417"/>
                  </a:lnTo>
                  <a:lnTo>
                    <a:pt x="5128" y="446"/>
                  </a:lnTo>
                  <a:lnTo>
                    <a:pt x="5180" y="469"/>
                  </a:lnTo>
                  <a:lnTo>
                    <a:pt x="5255" y="469"/>
                  </a:lnTo>
                  <a:lnTo>
                    <a:pt x="5307" y="417"/>
                  </a:lnTo>
                  <a:lnTo>
                    <a:pt x="5203" y="394"/>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75" name="Freeform 97"/>
            <p:cNvSpPr>
              <a:spLocks/>
            </p:cNvSpPr>
            <p:nvPr/>
          </p:nvSpPr>
          <p:spPr bwMode="gray">
            <a:xfrm>
              <a:off x="2747" y="1903"/>
              <a:ext cx="40" cy="38"/>
            </a:xfrm>
            <a:custGeom>
              <a:avLst/>
              <a:gdLst>
                <a:gd name="T0" fmla="*/ 0 w 81"/>
                <a:gd name="T1" fmla="*/ 1 h 75"/>
                <a:gd name="T2" fmla="*/ 0 w 81"/>
                <a:gd name="T3" fmla="*/ 1 h 75"/>
                <a:gd name="T4" fmla="*/ 0 w 81"/>
                <a:gd name="T5" fmla="*/ 1 h 75"/>
                <a:gd name="T6" fmla="*/ 0 w 81"/>
                <a:gd name="T7" fmla="*/ 1 h 75"/>
                <a:gd name="T8" fmla="*/ 0 w 81"/>
                <a:gd name="T9" fmla="*/ 1 h 75"/>
                <a:gd name="T10" fmla="*/ 0 w 81"/>
                <a:gd name="T11" fmla="*/ 0 h 75"/>
                <a:gd name="T12" fmla="*/ 0 w 81"/>
                <a:gd name="T13" fmla="*/ 1 h 75"/>
                <a:gd name="T14" fmla="*/ 0 60000 65536"/>
                <a:gd name="T15" fmla="*/ 0 60000 65536"/>
                <a:gd name="T16" fmla="*/ 0 60000 65536"/>
                <a:gd name="T17" fmla="*/ 0 60000 65536"/>
                <a:gd name="T18" fmla="*/ 0 60000 65536"/>
                <a:gd name="T19" fmla="*/ 0 60000 65536"/>
                <a:gd name="T20" fmla="*/ 0 60000 65536"/>
                <a:gd name="T21" fmla="*/ 0 w 81"/>
                <a:gd name="T22" fmla="*/ 0 h 75"/>
                <a:gd name="T23" fmla="*/ 81 w 81"/>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75">
                  <a:moveTo>
                    <a:pt x="0" y="52"/>
                  </a:moveTo>
                  <a:lnTo>
                    <a:pt x="29" y="75"/>
                  </a:lnTo>
                  <a:lnTo>
                    <a:pt x="81" y="75"/>
                  </a:lnTo>
                  <a:lnTo>
                    <a:pt x="81" y="52"/>
                  </a:lnTo>
                  <a:lnTo>
                    <a:pt x="52" y="23"/>
                  </a:lnTo>
                  <a:lnTo>
                    <a:pt x="0" y="0"/>
                  </a:lnTo>
                  <a:lnTo>
                    <a:pt x="0" y="52"/>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76" name="Freeform 98"/>
            <p:cNvSpPr>
              <a:spLocks/>
            </p:cNvSpPr>
            <p:nvPr/>
          </p:nvSpPr>
          <p:spPr bwMode="gray">
            <a:xfrm>
              <a:off x="2540" y="1811"/>
              <a:ext cx="26" cy="26"/>
            </a:xfrm>
            <a:custGeom>
              <a:avLst/>
              <a:gdLst>
                <a:gd name="T0" fmla="*/ 1 w 52"/>
                <a:gd name="T1" fmla="*/ 1 h 52"/>
                <a:gd name="T2" fmla="*/ 1 w 52"/>
                <a:gd name="T3" fmla="*/ 1 h 52"/>
                <a:gd name="T4" fmla="*/ 1 w 52"/>
                <a:gd name="T5" fmla="*/ 1 h 52"/>
                <a:gd name="T6" fmla="*/ 1 w 52"/>
                <a:gd name="T7" fmla="*/ 0 h 52"/>
                <a:gd name="T8" fmla="*/ 0 w 52"/>
                <a:gd name="T9" fmla="*/ 1 h 52"/>
                <a:gd name="T10" fmla="*/ 1 w 52"/>
                <a:gd name="T11" fmla="*/ 1 h 52"/>
                <a:gd name="T12" fmla="*/ 0 60000 65536"/>
                <a:gd name="T13" fmla="*/ 0 60000 65536"/>
                <a:gd name="T14" fmla="*/ 0 60000 65536"/>
                <a:gd name="T15" fmla="*/ 0 60000 65536"/>
                <a:gd name="T16" fmla="*/ 0 60000 65536"/>
                <a:gd name="T17" fmla="*/ 0 60000 65536"/>
                <a:gd name="T18" fmla="*/ 0 w 52"/>
                <a:gd name="T19" fmla="*/ 0 h 52"/>
                <a:gd name="T20" fmla="*/ 52 w 52"/>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52" h="52">
                  <a:moveTo>
                    <a:pt x="27" y="52"/>
                  </a:moveTo>
                  <a:lnTo>
                    <a:pt x="52" y="52"/>
                  </a:lnTo>
                  <a:lnTo>
                    <a:pt x="52" y="27"/>
                  </a:lnTo>
                  <a:lnTo>
                    <a:pt x="52" y="0"/>
                  </a:lnTo>
                  <a:lnTo>
                    <a:pt x="0" y="27"/>
                  </a:lnTo>
                  <a:lnTo>
                    <a:pt x="27" y="52"/>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77" name="Freeform 99"/>
            <p:cNvSpPr>
              <a:spLocks/>
            </p:cNvSpPr>
            <p:nvPr/>
          </p:nvSpPr>
          <p:spPr bwMode="gray">
            <a:xfrm>
              <a:off x="4908" y="3489"/>
              <a:ext cx="156" cy="130"/>
            </a:xfrm>
            <a:custGeom>
              <a:avLst/>
              <a:gdLst>
                <a:gd name="T0" fmla="*/ 40 w 156"/>
                <a:gd name="T1" fmla="*/ 118 h 130"/>
                <a:gd name="T2" fmla="*/ 26 w 156"/>
                <a:gd name="T3" fmla="*/ 118 h 130"/>
                <a:gd name="T4" fmla="*/ 14 w 156"/>
                <a:gd name="T5" fmla="*/ 104 h 130"/>
                <a:gd name="T6" fmla="*/ 0 w 156"/>
                <a:gd name="T7" fmla="*/ 104 h 130"/>
                <a:gd name="T8" fmla="*/ 0 w 156"/>
                <a:gd name="T9" fmla="*/ 92 h 130"/>
                <a:gd name="T10" fmla="*/ 26 w 156"/>
                <a:gd name="T11" fmla="*/ 78 h 130"/>
                <a:gd name="T12" fmla="*/ 26 w 156"/>
                <a:gd name="T13" fmla="*/ 66 h 130"/>
                <a:gd name="T14" fmla="*/ 52 w 156"/>
                <a:gd name="T15" fmla="*/ 66 h 130"/>
                <a:gd name="T16" fmla="*/ 78 w 156"/>
                <a:gd name="T17" fmla="*/ 52 h 130"/>
                <a:gd name="T18" fmla="*/ 78 w 156"/>
                <a:gd name="T19" fmla="*/ 40 h 130"/>
                <a:gd name="T20" fmla="*/ 92 w 156"/>
                <a:gd name="T21" fmla="*/ 26 h 130"/>
                <a:gd name="T22" fmla="*/ 130 w 156"/>
                <a:gd name="T23" fmla="*/ 14 h 130"/>
                <a:gd name="T24" fmla="*/ 130 w 156"/>
                <a:gd name="T25" fmla="*/ 0 h 130"/>
                <a:gd name="T26" fmla="*/ 144 w 156"/>
                <a:gd name="T27" fmla="*/ 0 h 130"/>
                <a:gd name="T28" fmla="*/ 144 w 156"/>
                <a:gd name="T29" fmla="*/ 26 h 130"/>
                <a:gd name="T30" fmla="*/ 156 w 156"/>
                <a:gd name="T31" fmla="*/ 26 h 130"/>
                <a:gd name="T32" fmla="*/ 144 w 156"/>
                <a:gd name="T33" fmla="*/ 52 h 130"/>
                <a:gd name="T34" fmla="*/ 130 w 156"/>
                <a:gd name="T35" fmla="*/ 52 h 130"/>
                <a:gd name="T36" fmla="*/ 118 w 156"/>
                <a:gd name="T37" fmla="*/ 66 h 130"/>
                <a:gd name="T38" fmla="*/ 104 w 156"/>
                <a:gd name="T39" fmla="*/ 78 h 130"/>
                <a:gd name="T40" fmla="*/ 92 w 156"/>
                <a:gd name="T41" fmla="*/ 66 h 130"/>
                <a:gd name="T42" fmla="*/ 92 w 156"/>
                <a:gd name="T43" fmla="*/ 78 h 130"/>
                <a:gd name="T44" fmla="*/ 78 w 156"/>
                <a:gd name="T45" fmla="*/ 92 h 130"/>
                <a:gd name="T46" fmla="*/ 78 w 156"/>
                <a:gd name="T47" fmla="*/ 104 h 130"/>
                <a:gd name="T48" fmla="*/ 66 w 156"/>
                <a:gd name="T49" fmla="*/ 118 h 130"/>
                <a:gd name="T50" fmla="*/ 52 w 156"/>
                <a:gd name="T51" fmla="*/ 118 h 130"/>
                <a:gd name="T52" fmla="*/ 52 w 156"/>
                <a:gd name="T53" fmla="*/ 130 h 130"/>
                <a:gd name="T54" fmla="*/ 40 w 156"/>
                <a:gd name="T55" fmla="*/ 118 h 130"/>
                <a:gd name="T56" fmla="*/ 40 w 156"/>
                <a:gd name="T57" fmla="*/ 118 h 1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56"/>
                <a:gd name="T88" fmla="*/ 0 h 130"/>
                <a:gd name="T89" fmla="*/ 156 w 156"/>
                <a:gd name="T90" fmla="*/ 130 h 13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56" h="130">
                  <a:moveTo>
                    <a:pt x="40" y="118"/>
                  </a:moveTo>
                  <a:lnTo>
                    <a:pt x="26" y="118"/>
                  </a:lnTo>
                  <a:lnTo>
                    <a:pt x="14" y="104"/>
                  </a:lnTo>
                  <a:lnTo>
                    <a:pt x="0" y="104"/>
                  </a:lnTo>
                  <a:lnTo>
                    <a:pt x="0" y="92"/>
                  </a:lnTo>
                  <a:lnTo>
                    <a:pt x="26" y="78"/>
                  </a:lnTo>
                  <a:lnTo>
                    <a:pt x="26" y="66"/>
                  </a:lnTo>
                  <a:lnTo>
                    <a:pt x="52" y="66"/>
                  </a:lnTo>
                  <a:lnTo>
                    <a:pt x="78" y="52"/>
                  </a:lnTo>
                  <a:lnTo>
                    <a:pt x="78" y="40"/>
                  </a:lnTo>
                  <a:lnTo>
                    <a:pt x="92" y="26"/>
                  </a:lnTo>
                  <a:lnTo>
                    <a:pt x="130" y="14"/>
                  </a:lnTo>
                  <a:lnTo>
                    <a:pt x="130" y="0"/>
                  </a:lnTo>
                  <a:lnTo>
                    <a:pt x="144" y="0"/>
                  </a:lnTo>
                  <a:lnTo>
                    <a:pt x="144" y="26"/>
                  </a:lnTo>
                  <a:lnTo>
                    <a:pt x="156" y="26"/>
                  </a:lnTo>
                  <a:lnTo>
                    <a:pt x="144" y="52"/>
                  </a:lnTo>
                  <a:lnTo>
                    <a:pt x="130" y="52"/>
                  </a:lnTo>
                  <a:lnTo>
                    <a:pt x="118" y="66"/>
                  </a:lnTo>
                  <a:lnTo>
                    <a:pt x="104" y="78"/>
                  </a:lnTo>
                  <a:lnTo>
                    <a:pt x="92" y="66"/>
                  </a:lnTo>
                  <a:lnTo>
                    <a:pt x="92" y="78"/>
                  </a:lnTo>
                  <a:lnTo>
                    <a:pt x="78" y="92"/>
                  </a:lnTo>
                  <a:lnTo>
                    <a:pt x="78" y="104"/>
                  </a:lnTo>
                  <a:lnTo>
                    <a:pt x="66" y="118"/>
                  </a:lnTo>
                  <a:lnTo>
                    <a:pt x="52" y="118"/>
                  </a:lnTo>
                  <a:lnTo>
                    <a:pt x="52" y="130"/>
                  </a:lnTo>
                  <a:lnTo>
                    <a:pt x="40" y="118"/>
                  </a:lnTo>
                  <a:close/>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78" name="Freeform 100"/>
            <p:cNvSpPr>
              <a:spLocks/>
            </p:cNvSpPr>
            <p:nvPr/>
          </p:nvSpPr>
          <p:spPr bwMode="gray">
            <a:xfrm>
              <a:off x="5064" y="3385"/>
              <a:ext cx="66" cy="130"/>
            </a:xfrm>
            <a:custGeom>
              <a:avLst/>
              <a:gdLst>
                <a:gd name="T0" fmla="*/ 0 w 66"/>
                <a:gd name="T1" fmla="*/ 130 h 130"/>
                <a:gd name="T2" fmla="*/ 0 w 66"/>
                <a:gd name="T3" fmla="*/ 118 h 130"/>
                <a:gd name="T4" fmla="*/ 0 w 66"/>
                <a:gd name="T5" fmla="*/ 104 h 130"/>
                <a:gd name="T6" fmla="*/ 14 w 66"/>
                <a:gd name="T7" fmla="*/ 92 h 130"/>
                <a:gd name="T8" fmla="*/ 26 w 66"/>
                <a:gd name="T9" fmla="*/ 78 h 130"/>
                <a:gd name="T10" fmla="*/ 26 w 66"/>
                <a:gd name="T11" fmla="*/ 66 h 130"/>
                <a:gd name="T12" fmla="*/ 26 w 66"/>
                <a:gd name="T13" fmla="*/ 40 h 130"/>
                <a:gd name="T14" fmla="*/ 26 w 66"/>
                <a:gd name="T15" fmla="*/ 26 h 130"/>
                <a:gd name="T16" fmla="*/ 14 w 66"/>
                <a:gd name="T17" fmla="*/ 0 h 130"/>
                <a:gd name="T18" fmla="*/ 26 w 66"/>
                <a:gd name="T19" fmla="*/ 26 h 130"/>
                <a:gd name="T20" fmla="*/ 40 w 66"/>
                <a:gd name="T21" fmla="*/ 52 h 130"/>
                <a:gd name="T22" fmla="*/ 52 w 66"/>
                <a:gd name="T23" fmla="*/ 66 h 130"/>
                <a:gd name="T24" fmla="*/ 66 w 66"/>
                <a:gd name="T25" fmla="*/ 78 h 130"/>
                <a:gd name="T26" fmla="*/ 66 w 66"/>
                <a:gd name="T27" fmla="*/ 66 h 130"/>
                <a:gd name="T28" fmla="*/ 66 w 66"/>
                <a:gd name="T29" fmla="*/ 78 h 130"/>
                <a:gd name="T30" fmla="*/ 66 w 66"/>
                <a:gd name="T31" fmla="*/ 92 h 130"/>
                <a:gd name="T32" fmla="*/ 52 w 66"/>
                <a:gd name="T33" fmla="*/ 104 h 130"/>
                <a:gd name="T34" fmla="*/ 40 w 66"/>
                <a:gd name="T35" fmla="*/ 118 h 130"/>
                <a:gd name="T36" fmla="*/ 26 w 66"/>
                <a:gd name="T37" fmla="*/ 130 h 130"/>
                <a:gd name="T38" fmla="*/ 14 w 66"/>
                <a:gd name="T39" fmla="*/ 130 h 130"/>
                <a:gd name="T40" fmla="*/ 0 w 66"/>
                <a:gd name="T41" fmla="*/ 130 h 130"/>
                <a:gd name="T42" fmla="*/ 0 w 66"/>
                <a:gd name="T43" fmla="*/ 130 h 1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6"/>
                <a:gd name="T67" fmla="*/ 0 h 130"/>
                <a:gd name="T68" fmla="*/ 66 w 66"/>
                <a:gd name="T69" fmla="*/ 130 h 1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6" h="130">
                  <a:moveTo>
                    <a:pt x="0" y="130"/>
                  </a:moveTo>
                  <a:lnTo>
                    <a:pt x="0" y="118"/>
                  </a:lnTo>
                  <a:lnTo>
                    <a:pt x="0" y="104"/>
                  </a:lnTo>
                  <a:lnTo>
                    <a:pt x="14" y="92"/>
                  </a:lnTo>
                  <a:lnTo>
                    <a:pt x="26" y="78"/>
                  </a:lnTo>
                  <a:lnTo>
                    <a:pt x="26" y="66"/>
                  </a:lnTo>
                  <a:lnTo>
                    <a:pt x="26" y="40"/>
                  </a:lnTo>
                  <a:lnTo>
                    <a:pt x="26" y="26"/>
                  </a:lnTo>
                  <a:lnTo>
                    <a:pt x="14" y="0"/>
                  </a:lnTo>
                  <a:lnTo>
                    <a:pt x="26" y="26"/>
                  </a:lnTo>
                  <a:lnTo>
                    <a:pt x="40" y="52"/>
                  </a:lnTo>
                  <a:lnTo>
                    <a:pt x="52" y="66"/>
                  </a:lnTo>
                  <a:lnTo>
                    <a:pt x="66" y="78"/>
                  </a:lnTo>
                  <a:lnTo>
                    <a:pt x="66" y="66"/>
                  </a:lnTo>
                  <a:lnTo>
                    <a:pt x="66" y="78"/>
                  </a:lnTo>
                  <a:lnTo>
                    <a:pt x="66" y="92"/>
                  </a:lnTo>
                  <a:lnTo>
                    <a:pt x="52" y="104"/>
                  </a:lnTo>
                  <a:lnTo>
                    <a:pt x="40" y="118"/>
                  </a:lnTo>
                  <a:lnTo>
                    <a:pt x="26" y="130"/>
                  </a:lnTo>
                  <a:lnTo>
                    <a:pt x="14" y="130"/>
                  </a:lnTo>
                  <a:lnTo>
                    <a:pt x="0" y="130"/>
                  </a:lnTo>
                  <a:close/>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79" name="Freeform 101"/>
            <p:cNvSpPr>
              <a:spLocks/>
            </p:cNvSpPr>
            <p:nvPr/>
          </p:nvSpPr>
          <p:spPr bwMode="gray">
            <a:xfrm>
              <a:off x="4765" y="2786"/>
              <a:ext cx="79" cy="27"/>
            </a:xfrm>
            <a:custGeom>
              <a:avLst/>
              <a:gdLst>
                <a:gd name="T0" fmla="*/ 1 w 157"/>
                <a:gd name="T1" fmla="*/ 0 h 53"/>
                <a:gd name="T2" fmla="*/ 1 w 157"/>
                <a:gd name="T3" fmla="*/ 0 h 53"/>
                <a:gd name="T4" fmla="*/ 1 w 157"/>
                <a:gd name="T5" fmla="*/ 1 h 53"/>
                <a:gd name="T6" fmla="*/ 1 w 157"/>
                <a:gd name="T7" fmla="*/ 1 h 53"/>
                <a:gd name="T8" fmla="*/ 1 w 157"/>
                <a:gd name="T9" fmla="*/ 0 h 53"/>
                <a:gd name="T10" fmla="*/ 1 w 157"/>
                <a:gd name="T11" fmla="*/ 0 h 53"/>
                <a:gd name="T12" fmla="*/ 0 w 157"/>
                <a:gd name="T13" fmla="*/ 0 h 53"/>
                <a:gd name="T14" fmla="*/ 0 w 157"/>
                <a:gd name="T15" fmla="*/ 1 h 53"/>
                <a:gd name="T16" fmla="*/ 1 w 157"/>
                <a:gd name="T17" fmla="*/ 1 h 53"/>
                <a:gd name="T18" fmla="*/ 1 w 157"/>
                <a:gd name="T19" fmla="*/ 1 h 53"/>
                <a:gd name="T20" fmla="*/ 1 w 157"/>
                <a:gd name="T21" fmla="*/ 1 h 53"/>
                <a:gd name="T22" fmla="*/ 1 w 157"/>
                <a:gd name="T23" fmla="*/ 1 h 53"/>
                <a:gd name="T24" fmla="*/ 1 w 157"/>
                <a:gd name="T25" fmla="*/ 1 h 53"/>
                <a:gd name="T26" fmla="*/ 1 w 157"/>
                <a:gd name="T27" fmla="*/ 1 h 53"/>
                <a:gd name="T28" fmla="*/ 1 w 157"/>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53"/>
                <a:gd name="T47" fmla="*/ 157 w 157"/>
                <a:gd name="T48" fmla="*/ 53 h 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53">
                  <a:moveTo>
                    <a:pt x="128" y="0"/>
                  </a:moveTo>
                  <a:lnTo>
                    <a:pt x="103" y="0"/>
                  </a:lnTo>
                  <a:lnTo>
                    <a:pt x="76" y="29"/>
                  </a:lnTo>
                  <a:lnTo>
                    <a:pt x="51" y="29"/>
                  </a:lnTo>
                  <a:lnTo>
                    <a:pt x="51" y="0"/>
                  </a:lnTo>
                  <a:lnTo>
                    <a:pt x="25" y="0"/>
                  </a:lnTo>
                  <a:lnTo>
                    <a:pt x="0" y="0"/>
                  </a:lnTo>
                  <a:lnTo>
                    <a:pt x="0" y="29"/>
                  </a:lnTo>
                  <a:lnTo>
                    <a:pt x="25" y="53"/>
                  </a:lnTo>
                  <a:lnTo>
                    <a:pt x="51" y="53"/>
                  </a:lnTo>
                  <a:lnTo>
                    <a:pt x="76" y="53"/>
                  </a:lnTo>
                  <a:lnTo>
                    <a:pt x="103" y="53"/>
                  </a:lnTo>
                  <a:lnTo>
                    <a:pt x="128" y="53"/>
                  </a:lnTo>
                  <a:lnTo>
                    <a:pt x="157" y="29"/>
                  </a:lnTo>
                  <a:lnTo>
                    <a:pt x="128" y="0"/>
                  </a:lnTo>
                  <a:close/>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80" name="Freeform 102"/>
            <p:cNvSpPr>
              <a:spLocks/>
            </p:cNvSpPr>
            <p:nvPr/>
          </p:nvSpPr>
          <p:spPr bwMode="gray">
            <a:xfrm>
              <a:off x="4804" y="2760"/>
              <a:ext cx="25" cy="26"/>
            </a:xfrm>
            <a:custGeom>
              <a:avLst/>
              <a:gdLst>
                <a:gd name="T0" fmla="*/ 0 w 52"/>
                <a:gd name="T1" fmla="*/ 0 h 52"/>
                <a:gd name="T2" fmla="*/ 0 w 52"/>
                <a:gd name="T3" fmla="*/ 0 h 52"/>
                <a:gd name="T4" fmla="*/ 0 w 52"/>
                <a:gd name="T5" fmla="*/ 1 h 52"/>
                <a:gd name="T6" fmla="*/ 0 w 52"/>
                <a:gd name="T7" fmla="*/ 1 h 52"/>
                <a:gd name="T8" fmla="*/ 0 w 52"/>
                <a:gd name="T9" fmla="*/ 1 h 52"/>
                <a:gd name="T10" fmla="*/ 0 w 52"/>
                <a:gd name="T11" fmla="*/ 0 h 52"/>
                <a:gd name="T12" fmla="*/ 0 60000 65536"/>
                <a:gd name="T13" fmla="*/ 0 60000 65536"/>
                <a:gd name="T14" fmla="*/ 0 60000 65536"/>
                <a:gd name="T15" fmla="*/ 0 60000 65536"/>
                <a:gd name="T16" fmla="*/ 0 60000 65536"/>
                <a:gd name="T17" fmla="*/ 0 60000 65536"/>
                <a:gd name="T18" fmla="*/ 0 w 52"/>
                <a:gd name="T19" fmla="*/ 0 h 52"/>
                <a:gd name="T20" fmla="*/ 52 w 52"/>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52" h="52">
                  <a:moveTo>
                    <a:pt x="52" y="0"/>
                  </a:moveTo>
                  <a:lnTo>
                    <a:pt x="0" y="0"/>
                  </a:lnTo>
                  <a:lnTo>
                    <a:pt x="27" y="29"/>
                  </a:lnTo>
                  <a:lnTo>
                    <a:pt x="52" y="52"/>
                  </a:lnTo>
                  <a:lnTo>
                    <a:pt x="52" y="29"/>
                  </a:lnTo>
                  <a:lnTo>
                    <a:pt x="52"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81" name="Freeform 103"/>
            <p:cNvSpPr>
              <a:spLocks/>
            </p:cNvSpPr>
            <p:nvPr/>
          </p:nvSpPr>
          <p:spPr bwMode="gray">
            <a:xfrm>
              <a:off x="4570" y="2800"/>
              <a:ext cx="26" cy="26"/>
            </a:xfrm>
            <a:custGeom>
              <a:avLst/>
              <a:gdLst>
                <a:gd name="T0" fmla="*/ 0 w 52"/>
                <a:gd name="T1" fmla="*/ 0 h 51"/>
                <a:gd name="T2" fmla="*/ 0 w 52"/>
                <a:gd name="T3" fmla="*/ 1 h 51"/>
                <a:gd name="T4" fmla="*/ 1 w 52"/>
                <a:gd name="T5" fmla="*/ 1 h 51"/>
                <a:gd name="T6" fmla="*/ 1 w 52"/>
                <a:gd name="T7" fmla="*/ 1 h 51"/>
                <a:gd name="T8" fmla="*/ 1 w 52"/>
                <a:gd name="T9" fmla="*/ 0 h 51"/>
                <a:gd name="T10" fmla="*/ 0 w 52"/>
                <a:gd name="T11" fmla="*/ 0 h 51"/>
                <a:gd name="T12" fmla="*/ 0 60000 65536"/>
                <a:gd name="T13" fmla="*/ 0 60000 65536"/>
                <a:gd name="T14" fmla="*/ 0 60000 65536"/>
                <a:gd name="T15" fmla="*/ 0 60000 65536"/>
                <a:gd name="T16" fmla="*/ 0 60000 65536"/>
                <a:gd name="T17" fmla="*/ 0 60000 65536"/>
                <a:gd name="T18" fmla="*/ 0 w 52"/>
                <a:gd name="T19" fmla="*/ 0 h 51"/>
                <a:gd name="T20" fmla="*/ 52 w 52"/>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2" h="51">
                  <a:moveTo>
                    <a:pt x="0" y="0"/>
                  </a:moveTo>
                  <a:lnTo>
                    <a:pt x="0" y="24"/>
                  </a:lnTo>
                  <a:lnTo>
                    <a:pt x="25" y="51"/>
                  </a:lnTo>
                  <a:lnTo>
                    <a:pt x="52" y="24"/>
                  </a:lnTo>
                  <a:lnTo>
                    <a:pt x="25" y="0"/>
                  </a:lnTo>
                  <a:lnTo>
                    <a:pt x="0" y="0"/>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82" name="Freeform 104"/>
            <p:cNvSpPr>
              <a:spLocks/>
            </p:cNvSpPr>
            <p:nvPr/>
          </p:nvSpPr>
          <p:spPr bwMode="gray">
            <a:xfrm>
              <a:off x="4492" y="2657"/>
              <a:ext cx="299" cy="247"/>
            </a:xfrm>
            <a:custGeom>
              <a:avLst/>
              <a:gdLst>
                <a:gd name="T0" fmla="*/ 1 w 597"/>
                <a:gd name="T1" fmla="*/ 1 h 493"/>
                <a:gd name="T2" fmla="*/ 1 w 597"/>
                <a:gd name="T3" fmla="*/ 1 h 493"/>
                <a:gd name="T4" fmla="*/ 1 w 597"/>
                <a:gd name="T5" fmla="*/ 1 h 493"/>
                <a:gd name="T6" fmla="*/ 1 w 597"/>
                <a:gd name="T7" fmla="*/ 1 h 493"/>
                <a:gd name="T8" fmla="*/ 1 w 597"/>
                <a:gd name="T9" fmla="*/ 1 h 493"/>
                <a:gd name="T10" fmla="*/ 1 w 597"/>
                <a:gd name="T11" fmla="*/ 1 h 493"/>
                <a:gd name="T12" fmla="*/ 1 w 597"/>
                <a:gd name="T13" fmla="*/ 1 h 493"/>
                <a:gd name="T14" fmla="*/ 1 w 597"/>
                <a:gd name="T15" fmla="*/ 1 h 493"/>
                <a:gd name="T16" fmla="*/ 1 w 597"/>
                <a:gd name="T17" fmla="*/ 1 h 493"/>
                <a:gd name="T18" fmla="*/ 1 w 597"/>
                <a:gd name="T19" fmla="*/ 1 h 493"/>
                <a:gd name="T20" fmla="*/ 1 w 597"/>
                <a:gd name="T21" fmla="*/ 1 h 493"/>
                <a:gd name="T22" fmla="*/ 1 w 597"/>
                <a:gd name="T23" fmla="*/ 1 h 493"/>
                <a:gd name="T24" fmla="*/ 1 w 597"/>
                <a:gd name="T25" fmla="*/ 1 h 493"/>
                <a:gd name="T26" fmla="*/ 1 w 597"/>
                <a:gd name="T27" fmla="*/ 1 h 493"/>
                <a:gd name="T28" fmla="*/ 1 w 597"/>
                <a:gd name="T29" fmla="*/ 1 h 493"/>
                <a:gd name="T30" fmla="*/ 1 w 597"/>
                <a:gd name="T31" fmla="*/ 1 h 493"/>
                <a:gd name="T32" fmla="*/ 1 w 597"/>
                <a:gd name="T33" fmla="*/ 1 h 493"/>
                <a:gd name="T34" fmla="*/ 1 w 597"/>
                <a:gd name="T35" fmla="*/ 1 h 493"/>
                <a:gd name="T36" fmla="*/ 1 w 597"/>
                <a:gd name="T37" fmla="*/ 1 h 493"/>
                <a:gd name="T38" fmla="*/ 1 w 597"/>
                <a:gd name="T39" fmla="*/ 0 h 493"/>
                <a:gd name="T40" fmla="*/ 1 w 597"/>
                <a:gd name="T41" fmla="*/ 0 h 493"/>
                <a:gd name="T42" fmla="*/ 0 w 597"/>
                <a:gd name="T43" fmla="*/ 1 h 493"/>
                <a:gd name="T44" fmla="*/ 1 w 597"/>
                <a:gd name="T45" fmla="*/ 1 h 493"/>
                <a:gd name="T46" fmla="*/ 1 w 597"/>
                <a:gd name="T47" fmla="*/ 1 h 493"/>
                <a:gd name="T48" fmla="*/ 1 w 597"/>
                <a:gd name="T49" fmla="*/ 1 h 493"/>
                <a:gd name="T50" fmla="*/ 1 w 597"/>
                <a:gd name="T51" fmla="*/ 1 h 493"/>
                <a:gd name="T52" fmla="*/ 1 w 597"/>
                <a:gd name="T53" fmla="*/ 1 h 493"/>
                <a:gd name="T54" fmla="*/ 1 w 597"/>
                <a:gd name="T55" fmla="*/ 1 h 493"/>
                <a:gd name="T56" fmla="*/ 1 w 597"/>
                <a:gd name="T57" fmla="*/ 1 h 493"/>
                <a:gd name="T58" fmla="*/ 1 w 597"/>
                <a:gd name="T59" fmla="*/ 1 h 493"/>
                <a:gd name="T60" fmla="*/ 1 w 597"/>
                <a:gd name="T61" fmla="*/ 1 h 493"/>
                <a:gd name="T62" fmla="*/ 1 w 597"/>
                <a:gd name="T63" fmla="*/ 1 h 493"/>
                <a:gd name="T64" fmla="*/ 1 w 597"/>
                <a:gd name="T65" fmla="*/ 1 h 493"/>
                <a:gd name="T66" fmla="*/ 1 w 597"/>
                <a:gd name="T67" fmla="*/ 1 h 493"/>
                <a:gd name="T68" fmla="*/ 1 w 597"/>
                <a:gd name="T69" fmla="*/ 1 h 493"/>
                <a:gd name="T70" fmla="*/ 1 w 597"/>
                <a:gd name="T71" fmla="*/ 1 h 493"/>
                <a:gd name="T72" fmla="*/ 1 w 597"/>
                <a:gd name="T73" fmla="*/ 1 h 493"/>
                <a:gd name="T74" fmla="*/ 1 w 597"/>
                <a:gd name="T75" fmla="*/ 1 h 493"/>
                <a:gd name="T76" fmla="*/ 1 w 597"/>
                <a:gd name="T77" fmla="*/ 1 h 493"/>
                <a:gd name="T78" fmla="*/ 1 w 597"/>
                <a:gd name="T79" fmla="*/ 1 h 493"/>
                <a:gd name="T80" fmla="*/ 1 w 597"/>
                <a:gd name="T81" fmla="*/ 1 h 493"/>
                <a:gd name="T82" fmla="*/ 1 w 597"/>
                <a:gd name="T83" fmla="*/ 1 h 493"/>
                <a:gd name="T84" fmla="*/ 1 w 597"/>
                <a:gd name="T85" fmla="*/ 1 h 493"/>
                <a:gd name="T86" fmla="*/ 1 w 597"/>
                <a:gd name="T87" fmla="*/ 1 h 493"/>
                <a:gd name="T88" fmla="*/ 1 w 597"/>
                <a:gd name="T89" fmla="*/ 1 h 493"/>
                <a:gd name="T90" fmla="*/ 1 w 597"/>
                <a:gd name="T91" fmla="*/ 1 h 493"/>
                <a:gd name="T92" fmla="*/ 1 w 597"/>
                <a:gd name="T93" fmla="*/ 1 h 493"/>
                <a:gd name="T94" fmla="*/ 1 w 597"/>
                <a:gd name="T95" fmla="*/ 1 h 493"/>
                <a:gd name="T96" fmla="*/ 1 w 597"/>
                <a:gd name="T97" fmla="*/ 1 h 493"/>
                <a:gd name="T98" fmla="*/ 1 w 597"/>
                <a:gd name="T99" fmla="*/ 1 h 493"/>
                <a:gd name="T100" fmla="*/ 1 w 597"/>
                <a:gd name="T101" fmla="*/ 1 h 493"/>
                <a:gd name="T102" fmla="*/ 1 w 597"/>
                <a:gd name="T103" fmla="*/ 1 h 493"/>
                <a:gd name="T104" fmla="*/ 1 w 597"/>
                <a:gd name="T105" fmla="*/ 1 h 493"/>
                <a:gd name="T106" fmla="*/ 1 w 597"/>
                <a:gd name="T107" fmla="*/ 1 h 493"/>
                <a:gd name="T108" fmla="*/ 1 w 597"/>
                <a:gd name="T109" fmla="*/ 1 h 493"/>
                <a:gd name="T110" fmla="*/ 1 w 597"/>
                <a:gd name="T111" fmla="*/ 1 h 493"/>
                <a:gd name="T112" fmla="*/ 1 w 597"/>
                <a:gd name="T113" fmla="*/ 1 h 493"/>
                <a:gd name="T114" fmla="*/ 1 w 597"/>
                <a:gd name="T115" fmla="*/ 1 h 493"/>
                <a:gd name="T116" fmla="*/ 1 w 597"/>
                <a:gd name="T117" fmla="*/ 1 h 493"/>
                <a:gd name="T118" fmla="*/ 1 w 597"/>
                <a:gd name="T119" fmla="*/ 1 h 4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97"/>
                <a:gd name="T181" fmla="*/ 0 h 493"/>
                <a:gd name="T182" fmla="*/ 597 w 597"/>
                <a:gd name="T183" fmla="*/ 493 h 49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97" h="493">
                  <a:moveTo>
                    <a:pt x="571" y="442"/>
                  </a:moveTo>
                  <a:lnTo>
                    <a:pt x="519" y="390"/>
                  </a:lnTo>
                  <a:lnTo>
                    <a:pt x="494" y="338"/>
                  </a:lnTo>
                  <a:lnTo>
                    <a:pt x="519" y="311"/>
                  </a:lnTo>
                  <a:lnTo>
                    <a:pt x="519" y="287"/>
                  </a:lnTo>
                  <a:lnTo>
                    <a:pt x="494" y="258"/>
                  </a:lnTo>
                  <a:lnTo>
                    <a:pt x="467" y="258"/>
                  </a:lnTo>
                  <a:lnTo>
                    <a:pt x="467" y="235"/>
                  </a:lnTo>
                  <a:lnTo>
                    <a:pt x="442" y="183"/>
                  </a:lnTo>
                  <a:lnTo>
                    <a:pt x="391" y="155"/>
                  </a:lnTo>
                  <a:lnTo>
                    <a:pt x="362" y="132"/>
                  </a:lnTo>
                  <a:lnTo>
                    <a:pt x="335" y="132"/>
                  </a:lnTo>
                  <a:lnTo>
                    <a:pt x="287" y="103"/>
                  </a:lnTo>
                  <a:lnTo>
                    <a:pt x="258" y="80"/>
                  </a:lnTo>
                  <a:lnTo>
                    <a:pt x="235" y="80"/>
                  </a:lnTo>
                  <a:lnTo>
                    <a:pt x="180" y="103"/>
                  </a:lnTo>
                  <a:lnTo>
                    <a:pt x="155" y="103"/>
                  </a:lnTo>
                  <a:lnTo>
                    <a:pt x="128" y="103"/>
                  </a:lnTo>
                  <a:lnTo>
                    <a:pt x="103" y="28"/>
                  </a:lnTo>
                  <a:lnTo>
                    <a:pt x="80" y="0"/>
                  </a:lnTo>
                  <a:lnTo>
                    <a:pt x="52" y="0"/>
                  </a:lnTo>
                  <a:lnTo>
                    <a:pt x="0" y="28"/>
                  </a:lnTo>
                  <a:lnTo>
                    <a:pt x="52" y="51"/>
                  </a:lnTo>
                  <a:lnTo>
                    <a:pt x="52" y="80"/>
                  </a:lnTo>
                  <a:lnTo>
                    <a:pt x="80" y="80"/>
                  </a:lnTo>
                  <a:lnTo>
                    <a:pt x="103" y="80"/>
                  </a:lnTo>
                  <a:lnTo>
                    <a:pt x="80" y="103"/>
                  </a:lnTo>
                  <a:lnTo>
                    <a:pt x="52" y="132"/>
                  </a:lnTo>
                  <a:lnTo>
                    <a:pt x="80" y="132"/>
                  </a:lnTo>
                  <a:lnTo>
                    <a:pt x="103" y="132"/>
                  </a:lnTo>
                  <a:lnTo>
                    <a:pt x="128" y="132"/>
                  </a:lnTo>
                  <a:lnTo>
                    <a:pt x="180" y="155"/>
                  </a:lnTo>
                  <a:lnTo>
                    <a:pt x="235" y="206"/>
                  </a:lnTo>
                  <a:lnTo>
                    <a:pt x="235" y="235"/>
                  </a:lnTo>
                  <a:lnTo>
                    <a:pt x="235" y="258"/>
                  </a:lnTo>
                  <a:lnTo>
                    <a:pt x="207" y="258"/>
                  </a:lnTo>
                  <a:lnTo>
                    <a:pt x="207" y="287"/>
                  </a:lnTo>
                  <a:lnTo>
                    <a:pt x="235" y="287"/>
                  </a:lnTo>
                  <a:lnTo>
                    <a:pt x="235" y="311"/>
                  </a:lnTo>
                  <a:lnTo>
                    <a:pt x="235" y="338"/>
                  </a:lnTo>
                  <a:lnTo>
                    <a:pt x="258" y="338"/>
                  </a:lnTo>
                  <a:lnTo>
                    <a:pt x="287" y="363"/>
                  </a:lnTo>
                  <a:lnTo>
                    <a:pt x="310" y="390"/>
                  </a:lnTo>
                  <a:lnTo>
                    <a:pt x="335" y="363"/>
                  </a:lnTo>
                  <a:lnTo>
                    <a:pt x="335" y="390"/>
                  </a:lnTo>
                  <a:lnTo>
                    <a:pt x="362" y="390"/>
                  </a:lnTo>
                  <a:lnTo>
                    <a:pt x="362" y="363"/>
                  </a:lnTo>
                  <a:lnTo>
                    <a:pt x="335" y="338"/>
                  </a:lnTo>
                  <a:lnTo>
                    <a:pt x="362" y="338"/>
                  </a:lnTo>
                  <a:lnTo>
                    <a:pt x="391" y="338"/>
                  </a:lnTo>
                  <a:lnTo>
                    <a:pt x="442" y="363"/>
                  </a:lnTo>
                  <a:lnTo>
                    <a:pt x="467" y="390"/>
                  </a:lnTo>
                  <a:lnTo>
                    <a:pt x="494" y="415"/>
                  </a:lnTo>
                  <a:lnTo>
                    <a:pt x="519" y="442"/>
                  </a:lnTo>
                  <a:lnTo>
                    <a:pt x="519" y="466"/>
                  </a:lnTo>
                  <a:lnTo>
                    <a:pt x="571" y="493"/>
                  </a:lnTo>
                  <a:lnTo>
                    <a:pt x="597" y="493"/>
                  </a:lnTo>
                  <a:lnTo>
                    <a:pt x="571" y="466"/>
                  </a:lnTo>
                  <a:lnTo>
                    <a:pt x="597" y="466"/>
                  </a:lnTo>
                  <a:lnTo>
                    <a:pt x="571" y="442"/>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83" name="Freeform 105"/>
            <p:cNvSpPr>
              <a:spLocks/>
            </p:cNvSpPr>
            <p:nvPr/>
          </p:nvSpPr>
          <p:spPr bwMode="gray">
            <a:xfrm>
              <a:off x="2540" y="1955"/>
              <a:ext cx="66" cy="116"/>
            </a:xfrm>
            <a:custGeom>
              <a:avLst/>
              <a:gdLst>
                <a:gd name="T0" fmla="*/ 14 w 66"/>
                <a:gd name="T1" fmla="*/ 0 h 116"/>
                <a:gd name="T2" fmla="*/ 14 w 66"/>
                <a:gd name="T3" fmla="*/ 38 h 116"/>
                <a:gd name="T4" fmla="*/ 0 w 66"/>
                <a:gd name="T5" fmla="*/ 52 h 116"/>
                <a:gd name="T6" fmla="*/ 26 w 66"/>
                <a:gd name="T7" fmla="*/ 116 h 116"/>
                <a:gd name="T8" fmla="*/ 66 w 66"/>
                <a:gd name="T9" fmla="*/ 78 h 116"/>
                <a:gd name="T10" fmla="*/ 40 w 66"/>
                <a:gd name="T11" fmla="*/ 52 h 116"/>
                <a:gd name="T12" fmla="*/ 66 w 66"/>
                <a:gd name="T13" fmla="*/ 26 h 116"/>
                <a:gd name="T14" fmla="*/ 52 w 66"/>
                <a:gd name="T15" fmla="*/ 0 h 116"/>
                <a:gd name="T16" fmla="*/ 14 w 66"/>
                <a:gd name="T17" fmla="*/ 0 h 116"/>
                <a:gd name="T18" fmla="*/ 14 w 66"/>
                <a:gd name="T19" fmla="*/ 0 h 1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116"/>
                <a:gd name="T32" fmla="*/ 66 w 66"/>
                <a:gd name="T33" fmla="*/ 116 h 1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116">
                  <a:moveTo>
                    <a:pt x="14" y="0"/>
                  </a:moveTo>
                  <a:lnTo>
                    <a:pt x="14" y="38"/>
                  </a:lnTo>
                  <a:lnTo>
                    <a:pt x="0" y="52"/>
                  </a:lnTo>
                  <a:lnTo>
                    <a:pt x="26" y="116"/>
                  </a:lnTo>
                  <a:lnTo>
                    <a:pt x="66" y="78"/>
                  </a:lnTo>
                  <a:lnTo>
                    <a:pt x="40" y="52"/>
                  </a:lnTo>
                  <a:lnTo>
                    <a:pt x="66" y="26"/>
                  </a:lnTo>
                  <a:lnTo>
                    <a:pt x="52" y="0"/>
                  </a:lnTo>
                  <a:lnTo>
                    <a:pt x="14" y="0"/>
                  </a:lnTo>
                  <a:close/>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84" name="Freeform 106"/>
            <p:cNvSpPr>
              <a:spLocks/>
            </p:cNvSpPr>
            <p:nvPr/>
          </p:nvSpPr>
          <p:spPr bwMode="gray">
            <a:xfrm>
              <a:off x="3126" y="2827"/>
              <a:ext cx="144" cy="260"/>
            </a:xfrm>
            <a:custGeom>
              <a:avLst/>
              <a:gdLst>
                <a:gd name="T0" fmla="*/ 26 w 144"/>
                <a:gd name="T1" fmla="*/ 104 h 260"/>
                <a:gd name="T2" fmla="*/ 26 w 144"/>
                <a:gd name="T3" fmla="*/ 142 h 260"/>
                <a:gd name="T4" fmla="*/ 0 w 144"/>
                <a:gd name="T5" fmla="*/ 194 h 260"/>
                <a:gd name="T6" fmla="*/ 0 w 144"/>
                <a:gd name="T7" fmla="*/ 246 h 260"/>
                <a:gd name="T8" fmla="*/ 26 w 144"/>
                <a:gd name="T9" fmla="*/ 260 h 260"/>
                <a:gd name="T10" fmla="*/ 40 w 144"/>
                <a:gd name="T11" fmla="*/ 246 h 260"/>
                <a:gd name="T12" fmla="*/ 66 w 144"/>
                <a:gd name="T13" fmla="*/ 246 h 260"/>
                <a:gd name="T14" fmla="*/ 78 w 144"/>
                <a:gd name="T15" fmla="*/ 220 h 260"/>
                <a:gd name="T16" fmla="*/ 78 w 144"/>
                <a:gd name="T17" fmla="*/ 208 h 260"/>
                <a:gd name="T18" fmla="*/ 118 w 144"/>
                <a:gd name="T19" fmla="*/ 116 h 260"/>
                <a:gd name="T20" fmla="*/ 118 w 144"/>
                <a:gd name="T21" fmla="*/ 104 h 260"/>
                <a:gd name="T22" fmla="*/ 118 w 144"/>
                <a:gd name="T23" fmla="*/ 64 h 260"/>
                <a:gd name="T24" fmla="*/ 130 w 144"/>
                <a:gd name="T25" fmla="*/ 64 h 260"/>
                <a:gd name="T26" fmla="*/ 130 w 144"/>
                <a:gd name="T27" fmla="*/ 90 h 260"/>
                <a:gd name="T28" fmla="*/ 144 w 144"/>
                <a:gd name="T29" fmla="*/ 52 h 260"/>
                <a:gd name="T30" fmla="*/ 130 w 144"/>
                <a:gd name="T31" fmla="*/ 38 h 260"/>
                <a:gd name="T32" fmla="*/ 118 w 144"/>
                <a:gd name="T33" fmla="*/ 12 h 260"/>
                <a:gd name="T34" fmla="*/ 118 w 144"/>
                <a:gd name="T35" fmla="*/ 0 h 260"/>
                <a:gd name="T36" fmla="*/ 78 w 144"/>
                <a:gd name="T37" fmla="*/ 64 h 260"/>
                <a:gd name="T38" fmla="*/ 66 w 144"/>
                <a:gd name="T39" fmla="*/ 64 h 260"/>
                <a:gd name="T40" fmla="*/ 66 w 144"/>
                <a:gd name="T41" fmla="*/ 78 h 260"/>
                <a:gd name="T42" fmla="*/ 52 w 144"/>
                <a:gd name="T43" fmla="*/ 78 h 260"/>
                <a:gd name="T44" fmla="*/ 26 w 144"/>
                <a:gd name="T45" fmla="*/ 104 h 260"/>
                <a:gd name="T46" fmla="*/ 26 w 144"/>
                <a:gd name="T47" fmla="*/ 104 h 2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4"/>
                <a:gd name="T73" fmla="*/ 0 h 260"/>
                <a:gd name="T74" fmla="*/ 144 w 144"/>
                <a:gd name="T75" fmla="*/ 260 h 2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4" h="260">
                  <a:moveTo>
                    <a:pt x="26" y="104"/>
                  </a:moveTo>
                  <a:lnTo>
                    <a:pt x="26" y="142"/>
                  </a:lnTo>
                  <a:lnTo>
                    <a:pt x="0" y="194"/>
                  </a:lnTo>
                  <a:lnTo>
                    <a:pt x="0" y="246"/>
                  </a:lnTo>
                  <a:lnTo>
                    <a:pt x="26" y="260"/>
                  </a:lnTo>
                  <a:lnTo>
                    <a:pt x="40" y="246"/>
                  </a:lnTo>
                  <a:lnTo>
                    <a:pt x="66" y="246"/>
                  </a:lnTo>
                  <a:lnTo>
                    <a:pt x="78" y="220"/>
                  </a:lnTo>
                  <a:lnTo>
                    <a:pt x="78" y="208"/>
                  </a:lnTo>
                  <a:lnTo>
                    <a:pt x="118" y="116"/>
                  </a:lnTo>
                  <a:lnTo>
                    <a:pt x="118" y="104"/>
                  </a:lnTo>
                  <a:lnTo>
                    <a:pt x="118" y="64"/>
                  </a:lnTo>
                  <a:lnTo>
                    <a:pt x="130" y="64"/>
                  </a:lnTo>
                  <a:lnTo>
                    <a:pt x="130" y="90"/>
                  </a:lnTo>
                  <a:lnTo>
                    <a:pt x="144" y="52"/>
                  </a:lnTo>
                  <a:lnTo>
                    <a:pt x="130" y="38"/>
                  </a:lnTo>
                  <a:lnTo>
                    <a:pt x="118" y="12"/>
                  </a:lnTo>
                  <a:lnTo>
                    <a:pt x="118" y="0"/>
                  </a:lnTo>
                  <a:lnTo>
                    <a:pt x="78" y="64"/>
                  </a:lnTo>
                  <a:lnTo>
                    <a:pt x="66" y="64"/>
                  </a:lnTo>
                  <a:lnTo>
                    <a:pt x="66" y="78"/>
                  </a:lnTo>
                  <a:lnTo>
                    <a:pt x="52" y="78"/>
                  </a:lnTo>
                  <a:lnTo>
                    <a:pt x="26" y="104"/>
                  </a:lnTo>
                  <a:close/>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85" name="Freeform 107"/>
            <p:cNvSpPr>
              <a:spLocks/>
            </p:cNvSpPr>
            <p:nvPr/>
          </p:nvSpPr>
          <p:spPr bwMode="gray">
            <a:xfrm>
              <a:off x="2086" y="1955"/>
              <a:ext cx="1196" cy="1326"/>
            </a:xfrm>
            <a:custGeom>
              <a:avLst/>
              <a:gdLst>
                <a:gd name="T0" fmla="*/ 852 w 1196"/>
                <a:gd name="T1" fmla="*/ 108 h 1326"/>
                <a:gd name="T2" fmla="*/ 780 w 1196"/>
                <a:gd name="T3" fmla="*/ 116 h 1326"/>
                <a:gd name="T4" fmla="*/ 676 w 1196"/>
                <a:gd name="T5" fmla="*/ 78 h 1326"/>
                <a:gd name="T6" fmla="*/ 636 w 1196"/>
                <a:gd name="T7" fmla="*/ 116 h 1326"/>
                <a:gd name="T8" fmla="*/ 584 w 1196"/>
                <a:gd name="T9" fmla="*/ 104 h 1326"/>
                <a:gd name="T10" fmla="*/ 520 w 1196"/>
                <a:gd name="T11" fmla="*/ 78 h 1326"/>
                <a:gd name="T12" fmla="*/ 480 w 1196"/>
                <a:gd name="T13" fmla="*/ 116 h 1326"/>
                <a:gd name="T14" fmla="*/ 468 w 1196"/>
                <a:gd name="T15" fmla="*/ 38 h 1326"/>
                <a:gd name="T16" fmla="*/ 428 w 1196"/>
                <a:gd name="T17" fmla="*/ 12 h 1326"/>
                <a:gd name="T18" fmla="*/ 324 w 1196"/>
                <a:gd name="T19" fmla="*/ 38 h 1326"/>
                <a:gd name="T20" fmla="*/ 260 w 1196"/>
                <a:gd name="T21" fmla="*/ 26 h 1326"/>
                <a:gd name="T22" fmla="*/ 208 w 1196"/>
                <a:gd name="T23" fmla="*/ 78 h 1326"/>
                <a:gd name="T24" fmla="*/ 182 w 1196"/>
                <a:gd name="T25" fmla="*/ 142 h 1326"/>
                <a:gd name="T26" fmla="*/ 78 w 1196"/>
                <a:gd name="T27" fmla="*/ 208 h 1326"/>
                <a:gd name="T28" fmla="*/ 26 w 1196"/>
                <a:gd name="T29" fmla="*/ 300 h 1326"/>
                <a:gd name="T30" fmla="*/ 26 w 1196"/>
                <a:gd name="T31" fmla="*/ 324 h 1326"/>
                <a:gd name="T32" fmla="*/ 12 w 1196"/>
                <a:gd name="T33" fmla="*/ 390 h 1326"/>
                <a:gd name="T34" fmla="*/ 0 w 1196"/>
                <a:gd name="T35" fmla="*/ 430 h 1326"/>
                <a:gd name="T36" fmla="*/ 0 w 1196"/>
                <a:gd name="T37" fmla="*/ 468 h 1326"/>
                <a:gd name="T38" fmla="*/ 52 w 1196"/>
                <a:gd name="T39" fmla="*/ 508 h 1326"/>
                <a:gd name="T40" fmla="*/ 64 w 1196"/>
                <a:gd name="T41" fmla="*/ 546 h 1326"/>
                <a:gd name="T42" fmla="*/ 156 w 1196"/>
                <a:gd name="T43" fmla="*/ 598 h 1326"/>
                <a:gd name="T44" fmla="*/ 246 w 1196"/>
                <a:gd name="T45" fmla="*/ 598 h 1326"/>
                <a:gd name="T46" fmla="*/ 312 w 1196"/>
                <a:gd name="T47" fmla="*/ 572 h 1326"/>
                <a:gd name="T48" fmla="*/ 376 w 1196"/>
                <a:gd name="T49" fmla="*/ 572 h 1326"/>
                <a:gd name="T50" fmla="*/ 416 w 1196"/>
                <a:gd name="T51" fmla="*/ 612 h 1326"/>
                <a:gd name="T52" fmla="*/ 468 w 1196"/>
                <a:gd name="T53" fmla="*/ 598 h 1326"/>
                <a:gd name="T54" fmla="*/ 454 w 1196"/>
                <a:gd name="T55" fmla="*/ 650 h 1326"/>
                <a:gd name="T56" fmla="*/ 468 w 1196"/>
                <a:gd name="T57" fmla="*/ 716 h 1326"/>
                <a:gd name="T58" fmla="*/ 506 w 1196"/>
                <a:gd name="T59" fmla="*/ 768 h 1326"/>
                <a:gd name="T60" fmla="*/ 532 w 1196"/>
                <a:gd name="T61" fmla="*/ 820 h 1326"/>
                <a:gd name="T62" fmla="*/ 532 w 1196"/>
                <a:gd name="T63" fmla="*/ 858 h 1326"/>
                <a:gd name="T64" fmla="*/ 532 w 1196"/>
                <a:gd name="T65" fmla="*/ 898 h 1326"/>
                <a:gd name="T66" fmla="*/ 506 w 1196"/>
                <a:gd name="T67" fmla="*/ 962 h 1326"/>
                <a:gd name="T68" fmla="*/ 532 w 1196"/>
                <a:gd name="T69" fmla="*/ 1066 h 1326"/>
                <a:gd name="T70" fmla="*/ 572 w 1196"/>
                <a:gd name="T71" fmla="*/ 1170 h 1326"/>
                <a:gd name="T72" fmla="*/ 600 w 1196"/>
                <a:gd name="T73" fmla="*/ 1204 h 1326"/>
                <a:gd name="T74" fmla="*/ 624 w 1196"/>
                <a:gd name="T75" fmla="*/ 1288 h 1326"/>
                <a:gd name="T76" fmla="*/ 650 w 1196"/>
                <a:gd name="T77" fmla="*/ 1326 h 1326"/>
                <a:gd name="T78" fmla="*/ 714 w 1196"/>
                <a:gd name="T79" fmla="*/ 1314 h 1326"/>
                <a:gd name="T80" fmla="*/ 806 w 1196"/>
                <a:gd name="T81" fmla="*/ 1262 h 1326"/>
                <a:gd name="T82" fmla="*/ 858 w 1196"/>
                <a:gd name="T83" fmla="*/ 1170 h 1326"/>
                <a:gd name="T84" fmla="*/ 870 w 1196"/>
                <a:gd name="T85" fmla="*/ 1170 h 1326"/>
                <a:gd name="T86" fmla="*/ 910 w 1196"/>
                <a:gd name="T87" fmla="*/ 1106 h 1326"/>
                <a:gd name="T88" fmla="*/ 896 w 1196"/>
                <a:gd name="T89" fmla="*/ 1040 h 1326"/>
                <a:gd name="T90" fmla="*/ 924 w 1196"/>
                <a:gd name="T91" fmla="*/ 1014 h 1326"/>
                <a:gd name="T92" fmla="*/ 1002 w 1196"/>
                <a:gd name="T93" fmla="*/ 950 h 1326"/>
                <a:gd name="T94" fmla="*/ 1002 w 1196"/>
                <a:gd name="T95" fmla="*/ 846 h 1326"/>
                <a:gd name="T96" fmla="*/ 988 w 1196"/>
                <a:gd name="T97" fmla="*/ 780 h 1326"/>
                <a:gd name="T98" fmla="*/ 1026 w 1196"/>
                <a:gd name="T99" fmla="*/ 690 h 1326"/>
                <a:gd name="T100" fmla="*/ 1196 w 1196"/>
                <a:gd name="T101" fmla="*/ 468 h 1326"/>
                <a:gd name="T102" fmla="*/ 1158 w 1196"/>
                <a:gd name="T103" fmla="*/ 456 h 1326"/>
                <a:gd name="T104" fmla="*/ 1092 w 1196"/>
                <a:gd name="T105" fmla="*/ 468 h 1326"/>
                <a:gd name="T106" fmla="*/ 1054 w 1196"/>
                <a:gd name="T107" fmla="*/ 456 h 1326"/>
                <a:gd name="T108" fmla="*/ 976 w 1196"/>
                <a:gd name="T109" fmla="*/ 390 h 1326"/>
                <a:gd name="T110" fmla="*/ 936 w 1196"/>
                <a:gd name="T111" fmla="*/ 324 h 1326"/>
                <a:gd name="T112" fmla="*/ 910 w 1196"/>
                <a:gd name="T113" fmla="*/ 260 h 1326"/>
                <a:gd name="T114" fmla="*/ 832 w 1196"/>
                <a:gd name="T115" fmla="*/ 130 h 1326"/>
                <a:gd name="T116" fmla="*/ 870 w 1196"/>
                <a:gd name="T117" fmla="*/ 168 h 132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96"/>
                <a:gd name="T178" fmla="*/ 0 h 1326"/>
                <a:gd name="T179" fmla="*/ 1196 w 1196"/>
                <a:gd name="T180" fmla="*/ 1326 h 132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96" h="1326">
                  <a:moveTo>
                    <a:pt x="864" y="144"/>
                  </a:moveTo>
                  <a:lnTo>
                    <a:pt x="852" y="108"/>
                  </a:lnTo>
                  <a:lnTo>
                    <a:pt x="806" y="90"/>
                  </a:lnTo>
                  <a:lnTo>
                    <a:pt x="780" y="116"/>
                  </a:lnTo>
                  <a:lnTo>
                    <a:pt x="714" y="104"/>
                  </a:lnTo>
                  <a:lnTo>
                    <a:pt x="676" y="78"/>
                  </a:lnTo>
                  <a:lnTo>
                    <a:pt x="650" y="78"/>
                  </a:lnTo>
                  <a:lnTo>
                    <a:pt x="636" y="116"/>
                  </a:lnTo>
                  <a:lnTo>
                    <a:pt x="624" y="130"/>
                  </a:lnTo>
                  <a:lnTo>
                    <a:pt x="584" y="104"/>
                  </a:lnTo>
                  <a:lnTo>
                    <a:pt x="572" y="78"/>
                  </a:lnTo>
                  <a:lnTo>
                    <a:pt x="520" y="78"/>
                  </a:lnTo>
                  <a:lnTo>
                    <a:pt x="480" y="130"/>
                  </a:lnTo>
                  <a:lnTo>
                    <a:pt x="480" y="116"/>
                  </a:lnTo>
                  <a:lnTo>
                    <a:pt x="454" y="52"/>
                  </a:lnTo>
                  <a:lnTo>
                    <a:pt x="468" y="38"/>
                  </a:lnTo>
                  <a:lnTo>
                    <a:pt x="468" y="0"/>
                  </a:lnTo>
                  <a:lnTo>
                    <a:pt x="428" y="12"/>
                  </a:lnTo>
                  <a:lnTo>
                    <a:pt x="390" y="0"/>
                  </a:lnTo>
                  <a:lnTo>
                    <a:pt x="324" y="38"/>
                  </a:lnTo>
                  <a:lnTo>
                    <a:pt x="298" y="38"/>
                  </a:lnTo>
                  <a:lnTo>
                    <a:pt x="260" y="26"/>
                  </a:lnTo>
                  <a:lnTo>
                    <a:pt x="246" y="52"/>
                  </a:lnTo>
                  <a:lnTo>
                    <a:pt x="208" y="78"/>
                  </a:lnTo>
                  <a:lnTo>
                    <a:pt x="182" y="116"/>
                  </a:lnTo>
                  <a:lnTo>
                    <a:pt x="182" y="142"/>
                  </a:lnTo>
                  <a:lnTo>
                    <a:pt x="104" y="194"/>
                  </a:lnTo>
                  <a:lnTo>
                    <a:pt x="78" y="208"/>
                  </a:lnTo>
                  <a:lnTo>
                    <a:pt x="12" y="286"/>
                  </a:lnTo>
                  <a:lnTo>
                    <a:pt x="26" y="300"/>
                  </a:lnTo>
                  <a:lnTo>
                    <a:pt x="26" y="312"/>
                  </a:lnTo>
                  <a:lnTo>
                    <a:pt x="26" y="324"/>
                  </a:lnTo>
                  <a:lnTo>
                    <a:pt x="26" y="378"/>
                  </a:lnTo>
                  <a:lnTo>
                    <a:pt x="12" y="390"/>
                  </a:lnTo>
                  <a:lnTo>
                    <a:pt x="0" y="416"/>
                  </a:lnTo>
                  <a:lnTo>
                    <a:pt x="0" y="430"/>
                  </a:lnTo>
                  <a:lnTo>
                    <a:pt x="0" y="456"/>
                  </a:lnTo>
                  <a:lnTo>
                    <a:pt x="0" y="468"/>
                  </a:lnTo>
                  <a:lnTo>
                    <a:pt x="26" y="494"/>
                  </a:lnTo>
                  <a:lnTo>
                    <a:pt x="52" y="508"/>
                  </a:lnTo>
                  <a:lnTo>
                    <a:pt x="52" y="520"/>
                  </a:lnTo>
                  <a:lnTo>
                    <a:pt x="64" y="546"/>
                  </a:lnTo>
                  <a:lnTo>
                    <a:pt x="78" y="560"/>
                  </a:lnTo>
                  <a:lnTo>
                    <a:pt x="156" y="598"/>
                  </a:lnTo>
                  <a:lnTo>
                    <a:pt x="208" y="598"/>
                  </a:lnTo>
                  <a:lnTo>
                    <a:pt x="246" y="598"/>
                  </a:lnTo>
                  <a:lnTo>
                    <a:pt x="286" y="586"/>
                  </a:lnTo>
                  <a:lnTo>
                    <a:pt x="312" y="572"/>
                  </a:lnTo>
                  <a:lnTo>
                    <a:pt x="338" y="560"/>
                  </a:lnTo>
                  <a:lnTo>
                    <a:pt x="376" y="572"/>
                  </a:lnTo>
                  <a:lnTo>
                    <a:pt x="390" y="598"/>
                  </a:lnTo>
                  <a:lnTo>
                    <a:pt x="416" y="612"/>
                  </a:lnTo>
                  <a:lnTo>
                    <a:pt x="442" y="586"/>
                  </a:lnTo>
                  <a:lnTo>
                    <a:pt x="468" y="598"/>
                  </a:lnTo>
                  <a:lnTo>
                    <a:pt x="468" y="638"/>
                  </a:lnTo>
                  <a:lnTo>
                    <a:pt x="454" y="650"/>
                  </a:lnTo>
                  <a:lnTo>
                    <a:pt x="454" y="690"/>
                  </a:lnTo>
                  <a:lnTo>
                    <a:pt x="468" y="716"/>
                  </a:lnTo>
                  <a:lnTo>
                    <a:pt x="494" y="742"/>
                  </a:lnTo>
                  <a:lnTo>
                    <a:pt x="506" y="768"/>
                  </a:lnTo>
                  <a:lnTo>
                    <a:pt x="520" y="780"/>
                  </a:lnTo>
                  <a:lnTo>
                    <a:pt x="532" y="820"/>
                  </a:lnTo>
                  <a:lnTo>
                    <a:pt x="520" y="846"/>
                  </a:lnTo>
                  <a:lnTo>
                    <a:pt x="532" y="858"/>
                  </a:lnTo>
                  <a:lnTo>
                    <a:pt x="546" y="872"/>
                  </a:lnTo>
                  <a:lnTo>
                    <a:pt x="532" y="898"/>
                  </a:lnTo>
                  <a:lnTo>
                    <a:pt x="520" y="924"/>
                  </a:lnTo>
                  <a:lnTo>
                    <a:pt x="506" y="962"/>
                  </a:lnTo>
                  <a:lnTo>
                    <a:pt x="506" y="1002"/>
                  </a:lnTo>
                  <a:lnTo>
                    <a:pt x="532" y="1066"/>
                  </a:lnTo>
                  <a:lnTo>
                    <a:pt x="558" y="1080"/>
                  </a:lnTo>
                  <a:lnTo>
                    <a:pt x="572" y="1170"/>
                  </a:lnTo>
                  <a:lnTo>
                    <a:pt x="598" y="1210"/>
                  </a:lnTo>
                  <a:lnTo>
                    <a:pt x="600" y="1204"/>
                  </a:lnTo>
                  <a:lnTo>
                    <a:pt x="624" y="1262"/>
                  </a:lnTo>
                  <a:lnTo>
                    <a:pt x="624" y="1288"/>
                  </a:lnTo>
                  <a:lnTo>
                    <a:pt x="636" y="1326"/>
                  </a:lnTo>
                  <a:lnTo>
                    <a:pt x="650" y="1326"/>
                  </a:lnTo>
                  <a:lnTo>
                    <a:pt x="676" y="1314"/>
                  </a:lnTo>
                  <a:lnTo>
                    <a:pt x="714" y="1314"/>
                  </a:lnTo>
                  <a:lnTo>
                    <a:pt x="754" y="1288"/>
                  </a:lnTo>
                  <a:lnTo>
                    <a:pt x="806" y="1262"/>
                  </a:lnTo>
                  <a:lnTo>
                    <a:pt x="858" y="1184"/>
                  </a:lnTo>
                  <a:lnTo>
                    <a:pt x="858" y="1170"/>
                  </a:lnTo>
                  <a:lnTo>
                    <a:pt x="844" y="1158"/>
                  </a:lnTo>
                  <a:lnTo>
                    <a:pt x="870" y="1170"/>
                  </a:lnTo>
                  <a:lnTo>
                    <a:pt x="870" y="1132"/>
                  </a:lnTo>
                  <a:lnTo>
                    <a:pt x="910" y="1106"/>
                  </a:lnTo>
                  <a:lnTo>
                    <a:pt x="910" y="1054"/>
                  </a:lnTo>
                  <a:lnTo>
                    <a:pt x="896" y="1040"/>
                  </a:lnTo>
                  <a:lnTo>
                    <a:pt x="910" y="1028"/>
                  </a:lnTo>
                  <a:lnTo>
                    <a:pt x="924" y="1014"/>
                  </a:lnTo>
                  <a:lnTo>
                    <a:pt x="936" y="1002"/>
                  </a:lnTo>
                  <a:lnTo>
                    <a:pt x="1002" y="950"/>
                  </a:lnTo>
                  <a:lnTo>
                    <a:pt x="1014" y="858"/>
                  </a:lnTo>
                  <a:lnTo>
                    <a:pt x="1002" y="846"/>
                  </a:lnTo>
                  <a:lnTo>
                    <a:pt x="1002" y="780"/>
                  </a:lnTo>
                  <a:lnTo>
                    <a:pt x="988" y="780"/>
                  </a:lnTo>
                  <a:lnTo>
                    <a:pt x="988" y="754"/>
                  </a:lnTo>
                  <a:lnTo>
                    <a:pt x="1026" y="690"/>
                  </a:lnTo>
                  <a:lnTo>
                    <a:pt x="1132" y="586"/>
                  </a:lnTo>
                  <a:lnTo>
                    <a:pt x="1196" y="468"/>
                  </a:lnTo>
                  <a:lnTo>
                    <a:pt x="1184" y="442"/>
                  </a:lnTo>
                  <a:lnTo>
                    <a:pt x="1158" y="456"/>
                  </a:lnTo>
                  <a:lnTo>
                    <a:pt x="1132" y="468"/>
                  </a:lnTo>
                  <a:lnTo>
                    <a:pt x="1092" y="468"/>
                  </a:lnTo>
                  <a:lnTo>
                    <a:pt x="1054" y="468"/>
                  </a:lnTo>
                  <a:lnTo>
                    <a:pt x="1054" y="456"/>
                  </a:lnTo>
                  <a:lnTo>
                    <a:pt x="1040" y="430"/>
                  </a:lnTo>
                  <a:lnTo>
                    <a:pt x="976" y="390"/>
                  </a:lnTo>
                  <a:lnTo>
                    <a:pt x="962" y="338"/>
                  </a:lnTo>
                  <a:lnTo>
                    <a:pt x="936" y="324"/>
                  </a:lnTo>
                  <a:lnTo>
                    <a:pt x="936" y="286"/>
                  </a:lnTo>
                  <a:lnTo>
                    <a:pt x="910" y="260"/>
                  </a:lnTo>
                  <a:lnTo>
                    <a:pt x="844" y="156"/>
                  </a:lnTo>
                  <a:lnTo>
                    <a:pt x="832" y="130"/>
                  </a:lnTo>
                  <a:lnTo>
                    <a:pt x="844" y="142"/>
                  </a:lnTo>
                  <a:lnTo>
                    <a:pt x="870" y="168"/>
                  </a:lnTo>
                  <a:lnTo>
                    <a:pt x="864" y="144"/>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86" name="Freeform 108"/>
            <p:cNvSpPr>
              <a:spLocks/>
            </p:cNvSpPr>
            <p:nvPr/>
          </p:nvSpPr>
          <p:spPr bwMode="gray">
            <a:xfrm>
              <a:off x="2956" y="2033"/>
              <a:ext cx="10" cy="18"/>
            </a:xfrm>
            <a:custGeom>
              <a:avLst/>
              <a:gdLst>
                <a:gd name="T0" fmla="*/ 0 w 10"/>
                <a:gd name="T1" fmla="*/ 0 h 18"/>
                <a:gd name="T2" fmla="*/ 0 w 10"/>
                <a:gd name="T3" fmla="*/ 6 h 18"/>
                <a:gd name="T4" fmla="*/ 0 w 10"/>
                <a:gd name="T5" fmla="*/ 6 h 18"/>
                <a:gd name="T6" fmla="*/ 10 w 10"/>
                <a:gd name="T7" fmla="*/ 18 h 18"/>
                <a:gd name="T8" fmla="*/ 0 w 10"/>
                <a:gd name="T9" fmla="*/ 0 h 18"/>
                <a:gd name="T10" fmla="*/ 0 60000 65536"/>
                <a:gd name="T11" fmla="*/ 0 60000 65536"/>
                <a:gd name="T12" fmla="*/ 0 60000 65536"/>
                <a:gd name="T13" fmla="*/ 0 60000 65536"/>
                <a:gd name="T14" fmla="*/ 0 60000 65536"/>
                <a:gd name="T15" fmla="*/ 0 w 10"/>
                <a:gd name="T16" fmla="*/ 0 h 18"/>
                <a:gd name="T17" fmla="*/ 10 w 10"/>
                <a:gd name="T18" fmla="*/ 18 h 18"/>
              </a:gdLst>
              <a:ahLst/>
              <a:cxnLst>
                <a:cxn ang="T10">
                  <a:pos x="T0" y="T1"/>
                </a:cxn>
                <a:cxn ang="T11">
                  <a:pos x="T2" y="T3"/>
                </a:cxn>
                <a:cxn ang="T12">
                  <a:pos x="T4" y="T5"/>
                </a:cxn>
                <a:cxn ang="T13">
                  <a:pos x="T6" y="T7"/>
                </a:cxn>
                <a:cxn ang="T14">
                  <a:pos x="T8" y="T9"/>
                </a:cxn>
              </a:cxnLst>
              <a:rect l="T15" t="T16" r="T17" b="T18"/>
              <a:pathLst>
                <a:path w="10" h="18">
                  <a:moveTo>
                    <a:pt x="0" y="0"/>
                  </a:moveTo>
                  <a:lnTo>
                    <a:pt x="0" y="6"/>
                  </a:lnTo>
                  <a:lnTo>
                    <a:pt x="10" y="18"/>
                  </a:lnTo>
                  <a:lnTo>
                    <a:pt x="0" y="0"/>
                  </a:lnTo>
                  <a:close/>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87" name="Freeform 109"/>
            <p:cNvSpPr>
              <a:spLocks/>
            </p:cNvSpPr>
            <p:nvPr/>
          </p:nvSpPr>
          <p:spPr bwMode="gray">
            <a:xfrm>
              <a:off x="2956" y="2043"/>
              <a:ext cx="14" cy="42"/>
            </a:xfrm>
            <a:custGeom>
              <a:avLst/>
              <a:gdLst>
                <a:gd name="T0" fmla="*/ 6 w 14"/>
                <a:gd name="T1" fmla="*/ 0 h 42"/>
                <a:gd name="T2" fmla="*/ 14 w 14"/>
                <a:gd name="T3" fmla="*/ 16 h 42"/>
                <a:gd name="T4" fmla="*/ 0 w 14"/>
                <a:gd name="T5" fmla="*/ 28 h 42"/>
                <a:gd name="T6" fmla="*/ 0 w 14"/>
                <a:gd name="T7" fmla="*/ 42 h 42"/>
                <a:gd name="T8" fmla="*/ 6 w 14"/>
                <a:gd name="T9" fmla="*/ 0 h 42"/>
                <a:gd name="T10" fmla="*/ 0 60000 65536"/>
                <a:gd name="T11" fmla="*/ 0 60000 65536"/>
                <a:gd name="T12" fmla="*/ 0 60000 65536"/>
                <a:gd name="T13" fmla="*/ 0 60000 65536"/>
                <a:gd name="T14" fmla="*/ 0 60000 65536"/>
                <a:gd name="T15" fmla="*/ 0 w 14"/>
                <a:gd name="T16" fmla="*/ 0 h 42"/>
                <a:gd name="T17" fmla="*/ 14 w 14"/>
                <a:gd name="T18" fmla="*/ 42 h 42"/>
              </a:gdLst>
              <a:ahLst/>
              <a:cxnLst>
                <a:cxn ang="T10">
                  <a:pos x="T0" y="T1"/>
                </a:cxn>
                <a:cxn ang="T11">
                  <a:pos x="T2" y="T3"/>
                </a:cxn>
                <a:cxn ang="T12">
                  <a:pos x="T4" y="T5"/>
                </a:cxn>
                <a:cxn ang="T13">
                  <a:pos x="T6" y="T7"/>
                </a:cxn>
                <a:cxn ang="T14">
                  <a:pos x="T8" y="T9"/>
                </a:cxn>
              </a:cxnLst>
              <a:rect l="T15" t="T16" r="T17" b="T18"/>
              <a:pathLst>
                <a:path w="14" h="42">
                  <a:moveTo>
                    <a:pt x="6" y="0"/>
                  </a:moveTo>
                  <a:lnTo>
                    <a:pt x="14" y="16"/>
                  </a:lnTo>
                  <a:lnTo>
                    <a:pt x="0" y="28"/>
                  </a:lnTo>
                  <a:lnTo>
                    <a:pt x="0" y="42"/>
                  </a:lnTo>
                  <a:lnTo>
                    <a:pt x="6" y="0"/>
                  </a:lnTo>
                  <a:close/>
                </a:path>
              </a:pathLst>
            </a:custGeom>
            <a:grpFill/>
            <a:ln w="9525" cmpd="sng">
              <a:noFill/>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88" name="Freeform 110"/>
            <p:cNvSpPr>
              <a:spLocks/>
            </p:cNvSpPr>
            <p:nvPr/>
          </p:nvSpPr>
          <p:spPr bwMode="gray">
            <a:xfrm>
              <a:off x="2956" y="2043"/>
              <a:ext cx="14" cy="42"/>
            </a:xfrm>
            <a:custGeom>
              <a:avLst/>
              <a:gdLst>
                <a:gd name="T0" fmla="*/ 6 w 14"/>
                <a:gd name="T1" fmla="*/ 0 h 42"/>
                <a:gd name="T2" fmla="*/ 14 w 14"/>
                <a:gd name="T3" fmla="*/ 16 h 42"/>
                <a:gd name="T4" fmla="*/ 0 w 14"/>
                <a:gd name="T5" fmla="*/ 28 h 42"/>
                <a:gd name="T6" fmla="*/ 0 w 14"/>
                <a:gd name="T7" fmla="*/ 42 h 42"/>
                <a:gd name="T8" fmla="*/ 0 60000 65536"/>
                <a:gd name="T9" fmla="*/ 0 60000 65536"/>
                <a:gd name="T10" fmla="*/ 0 60000 65536"/>
                <a:gd name="T11" fmla="*/ 0 60000 65536"/>
                <a:gd name="T12" fmla="*/ 0 w 14"/>
                <a:gd name="T13" fmla="*/ 0 h 42"/>
                <a:gd name="T14" fmla="*/ 14 w 14"/>
                <a:gd name="T15" fmla="*/ 42 h 42"/>
              </a:gdLst>
              <a:ahLst/>
              <a:cxnLst>
                <a:cxn ang="T8">
                  <a:pos x="T0" y="T1"/>
                </a:cxn>
                <a:cxn ang="T9">
                  <a:pos x="T2" y="T3"/>
                </a:cxn>
                <a:cxn ang="T10">
                  <a:pos x="T4" y="T5"/>
                </a:cxn>
                <a:cxn ang="T11">
                  <a:pos x="T6" y="T7"/>
                </a:cxn>
              </a:cxnLst>
              <a:rect l="T12" t="T13" r="T14" b="T15"/>
              <a:pathLst>
                <a:path w="14" h="42">
                  <a:moveTo>
                    <a:pt x="6" y="0"/>
                  </a:moveTo>
                  <a:lnTo>
                    <a:pt x="14" y="16"/>
                  </a:lnTo>
                  <a:lnTo>
                    <a:pt x="0" y="28"/>
                  </a:lnTo>
                  <a:lnTo>
                    <a:pt x="0" y="42"/>
                  </a:lnTo>
                </a:path>
              </a:pathLst>
            </a:custGeom>
            <a:grpFill/>
            <a:ln w="9525" cmpd="sng">
              <a:noFill/>
              <a:prstDash val="solid"/>
              <a:round/>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89" name="Freeform 111"/>
            <p:cNvSpPr>
              <a:spLocks/>
            </p:cNvSpPr>
            <p:nvPr/>
          </p:nvSpPr>
          <p:spPr bwMode="gray">
            <a:xfrm>
              <a:off x="4570" y="3437"/>
              <a:ext cx="66" cy="78"/>
            </a:xfrm>
            <a:custGeom>
              <a:avLst/>
              <a:gdLst>
                <a:gd name="T0" fmla="*/ 52 w 66"/>
                <a:gd name="T1" fmla="*/ 0 h 78"/>
                <a:gd name="T2" fmla="*/ 26 w 66"/>
                <a:gd name="T3" fmla="*/ 0 h 78"/>
                <a:gd name="T4" fmla="*/ 0 w 66"/>
                <a:gd name="T5" fmla="*/ 0 h 78"/>
                <a:gd name="T6" fmla="*/ 12 w 66"/>
                <a:gd name="T7" fmla="*/ 26 h 78"/>
                <a:gd name="T8" fmla="*/ 12 w 66"/>
                <a:gd name="T9" fmla="*/ 52 h 78"/>
                <a:gd name="T10" fmla="*/ 12 w 66"/>
                <a:gd name="T11" fmla="*/ 66 h 78"/>
                <a:gd name="T12" fmla="*/ 40 w 66"/>
                <a:gd name="T13" fmla="*/ 78 h 78"/>
                <a:gd name="T14" fmla="*/ 40 w 66"/>
                <a:gd name="T15" fmla="*/ 66 h 78"/>
                <a:gd name="T16" fmla="*/ 52 w 66"/>
                <a:gd name="T17" fmla="*/ 52 h 78"/>
                <a:gd name="T18" fmla="*/ 66 w 66"/>
                <a:gd name="T19" fmla="*/ 40 h 78"/>
                <a:gd name="T20" fmla="*/ 66 w 66"/>
                <a:gd name="T21" fmla="*/ 26 h 78"/>
                <a:gd name="T22" fmla="*/ 66 w 66"/>
                <a:gd name="T23" fmla="*/ 14 h 78"/>
                <a:gd name="T24" fmla="*/ 52 w 66"/>
                <a:gd name="T25" fmla="*/ 14 h 78"/>
                <a:gd name="T26" fmla="*/ 52 w 66"/>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78"/>
                <a:gd name="T44" fmla="*/ 66 w 66"/>
                <a:gd name="T45" fmla="*/ 78 h 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78">
                  <a:moveTo>
                    <a:pt x="52" y="0"/>
                  </a:moveTo>
                  <a:lnTo>
                    <a:pt x="26" y="0"/>
                  </a:lnTo>
                  <a:lnTo>
                    <a:pt x="0" y="0"/>
                  </a:lnTo>
                  <a:lnTo>
                    <a:pt x="12" y="26"/>
                  </a:lnTo>
                  <a:lnTo>
                    <a:pt x="12" y="52"/>
                  </a:lnTo>
                  <a:lnTo>
                    <a:pt x="12" y="66"/>
                  </a:lnTo>
                  <a:lnTo>
                    <a:pt x="40" y="78"/>
                  </a:lnTo>
                  <a:lnTo>
                    <a:pt x="40" y="66"/>
                  </a:lnTo>
                  <a:lnTo>
                    <a:pt x="52" y="52"/>
                  </a:lnTo>
                  <a:lnTo>
                    <a:pt x="66" y="40"/>
                  </a:lnTo>
                  <a:lnTo>
                    <a:pt x="66" y="26"/>
                  </a:lnTo>
                  <a:lnTo>
                    <a:pt x="66" y="14"/>
                  </a:lnTo>
                  <a:lnTo>
                    <a:pt x="52" y="14"/>
                  </a:lnTo>
                  <a:lnTo>
                    <a:pt x="52" y="0"/>
                  </a:lnTo>
                  <a:close/>
                </a:path>
              </a:pathLst>
            </a:custGeom>
            <a:grpFill/>
            <a:ln w="9525" cap="flat" cmpd="sng">
              <a:noFill/>
              <a:prstDash val="solid"/>
              <a:miter lim="800000"/>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sp>
          <p:nvSpPr>
            <p:cNvPr id="90" name="Freeform 112"/>
            <p:cNvSpPr>
              <a:spLocks/>
            </p:cNvSpPr>
            <p:nvPr/>
          </p:nvSpPr>
          <p:spPr bwMode="gray">
            <a:xfrm>
              <a:off x="4140" y="2839"/>
              <a:ext cx="626" cy="560"/>
            </a:xfrm>
            <a:custGeom>
              <a:avLst/>
              <a:gdLst>
                <a:gd name="T0" fmla="*/ 586 w 626"/>
                <a:gd name="T1" fmla="*/ 208 h 560"/>
                <a:gd name="T2" fmla="*/ 560 w 626"/>
                <a:gd name="T3" fmla="*/ 170 h 560"/>
                <a:gd name="T4" fmla="*/ 548 w 626"/>
                <a:gd name="T5" fmla="*/ 130 h 560"/>
                <a:gd name="T6" fmla="*/ 534 w 626"/>
                <a:gd name="T7" fmla="*/ 92 h 560"/>
                <a:gd name="T8" fmla="*/ 520 w 626"/>
                <a:gd name="T9" fmla="*/ 40 h 560"/>
                <a:gd name="T10" fmla="*/ 508 w 626"/>
                <a:gd name="T11" fmla="*/ 78 h 560"/>
                <a:gd name="T12" fmla="*/ 482 w 626"/>
                <a:gd name="T13" fmla="*/ 130 h 560"/>
                <a:gd name="T14" fmla="*/ 442 w 626"/>
                <a:gd name="T15" fmla="*/ 104 h 560"/>
                <a:gd name="T16" fmla="*/ 416 w 626"/>
                <a:gd name="T17" fmla="*/ 78 h 560"/>
                <a:gd name="T18" fmla="*/ 416 w 626"/>
                <a:gd name="T19" fmla="*/ 52 h 560"/>
                <a:gd name="T20" fmla="*/ 430 w 626"/>
                <a:gd name="T21" fmla="*/ 26 h 560"/>
                <a:gd name="T22" fmla="*/ 378 w 626"/>
                <a:gd name="T23" fmla="*/ 14 h 560"/>
                <a:gd name="T24" fmla="*/ 352 w 626"/>
                <a:gd name="T25" fmla="*/ 26 h 560"/>
                <a:gd name="T26" fmla="*/ 314 w 626"/>
                <a:gd name="T27" fmla="*/ 26 h 560"/>
                <a:gd name="T28" fmla="*/ 300 w 626"/>
                <a:gd name="T29" fmla="*/ 52 h 560"/>
                <a:gd name="T30" fmla="*/ 260 w 626"/>
                <a:gd name="T31" fmla="*/ 52 h 560"/>
                <a:gd name="T32" fmla="*/ 222 w 626"/>
                <a:gd name="T33" fmla="*/ 52 h 560"/>
                <a:gd name="T34" fmla="*/ 182 w 626"/>
                <a:gd name="T35" fmla="*/ 66 h 560"/>
                <a:gd name="T36" fmla="*/ 170 w 626"/>
                <a:gd name="T37" fmla="*/ 92 h 560"/>
                <a:gd name="T38" fmla="*/ 130 w 626"/>
                <a:gd name="T39" fmla="*/ 118 h 560"/>
                <a:gd name="T40" fmla="*/ 66 w 626"/>
                <a:gd name="T41" fmla="*/ 130 h 560"/>
                <a:gd name="T42" fmla="*/ 26 w 626"/>
                <a:gd name="T43" fmla="*/ 144 h 560"/>
                <a:gd name="T44" fmla="*/ 26 w 626"/>
                <a:gd name="T45" fmla="*/ 222 h 560"/>
                <a:gd name="T46" fmla="*/ 0 w 626"/>
                <a:gd name="T47" fmla="*/ 248 h 560"/>
                <a:gd name="T48" fmla="*/ 14 w 626"/>
                <a:gd name="T49" fmla="*/ 338 h 560"/>
                <a:gd name="T50" fmla="*/ 14 w 626"/>
                <a:gd name="T51" fmla="*/ 390 h 560"/>
                <a:gd name="T52" fmla="*/ 26 w 626"/>
                <a:gd name="T53" fmla="*/ 404 h 560"/>
                <a:gd name="T54" fmla="*/ 78 w 626"/>
                <a:gd name="T55" fmla="*/ 378 h 560"/>
                <a:gd name="T56" fmla="*/ 118 w 626"/>
                <a:gd name="T57" fmla="*/ 390 h 560"/>
                <a:gd name="T58" fmla="*/ 156 w 626"/>
                <a:gd name="T59" fmla="*/ 364 h 560"/>
                <a:gd name="T60" fmla="*/ 208 w 626"/>
                <a:gd name="T61" fmla="*/ 364 h 560"/>
                <a:gd name="T62" fmla="*/ 286 w 626"/>
                <a:gd name="T63" fmla="*/ 390 h 560"/>
                <a:gd name="T64" fmla="*/ 314 w 626"/>
                <a:gd name="T65" fmla="*/ 430 h 560"/>
                <a:gd name="T66" fmla="*/ 352 w 626"/>
                <a:gd name="T67" fmla="*/ 416 h 560"/>
                <a:gd name="T68" fmla="*/ 364 w 626"/>
                <a:gd name="T69" fmla="*/ 416 h 560"/>
                <a:gd name="T70" fmla="*/ 338 w 626"/>
                <a:gd name="T71" fmla="*/ 456 h 560"/>
                <a:gd name="T72" fmla="*/ 392 w 626"/>
                <a:gd name="T73" fmla="*/ 430 h 560"/>
                <a:gd name="T74" fmla="*/ 352 w 626"/>
                <a:gd name="T75" fmla="*/ 468 h 560"/>
                <a:gd name="T76" fmla="*/ 392 w 626"/>
                <a:gd name="T77" fmla="*/ 456 h 560"/>
                <a:gd name="T78" fmla="*/ 378 w 626"/>
                <a:gd name="T79" fmla="*/ 494 h 560"/>
                <a:gd name="T80" fmla="*/ 404 w 626"/>
                <a:gd name="T81" fmla="*/ 534 h 560"/>
                <a:gd name="T82" fmla="*/ 442 w 626"/>
                <a:gd name="T83" fmla="*/ 546 h 560"/>
                <a:gd name="T84" fmla="*/ 456 w 626"/>
                <a:gd name="T85" fmla="*/ 546 h 560"/>
                <a:gd name="T86" fmla="*/ 508 w 626"/>
                <a:gd name="T87" fmla="*/ 546 h 560"/>
                <a:gd name="T88" fmla="*/ 534 w 626"/>
                <a:gd name="T89" fmla="*/ 546 h 560"/>
                <a:gd name="T90" fmla="*/ 574 w 626"/>
                <a:gd name="T91" fmla="*/ 482 h 560"/>
                <a:gd name="T92" fmla="*/ 612 w 626"/>
                <a:gd name="T93" fmla="*/ 430 h 560"/>
                <a:gd name="T94" fmla="*/ 626 w 626"/>
                <a:gd name="T95" fmla="*/ 338 h 560"/>
                <a:gd name="T96" fmla="*/ 612 w 626"/>
                <a:gd name="T97" fmla="*/ 234 h 56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26"/>
                <a:gd name="T148" fmla="*/ 0 h 560"/>
                <a:gd name="T149" fmla="*/ 626 w 626"/>
                <a:gd name="T150" fmla="*/ 560 h 56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26" h="560">
                  <a:moveTo>
                    <a:pt x="612" y="234"/>
                  </a:moveTo>
                  <a:lnTo>
                    <a:pt x="586" y="208"/>
                  </a:lnTo>
                  <a:lnTo>
                    <a:pt x="574" y="182"/>
                  </a:lnTo>
                  <a:lnTo>
                    <a:pt x="560" y="170"/>
                  </a:lnTo>
                  <a:lnTo>
                    <a:pt x="548" y="156"/>
                  </a:lnTo>
                  <a:lnTo>
                    <a:pt x="548" y="130"/>
                  </a:lnTo>
                  <a:lnTo>
                    <a:pt x="548" y="104"/>
                  </a:lnTo>
                  <a:lnTo>
                    <a:pt x="534" y="92"/>
                  </a:lnTo>
                  <a:lnTo>
                    <a:pt x="520" y="66"/>
                  </a:lnTo>
                  <a:lnTo>
                    <a:pt x="520" y="40"/>
                  </a:lnTo>
                  <a:lnTo>
                    <a:pt x="508" y="52"/>
                  </a:lnTo>
                  <a:lnTo>
                    <a:pt x="508" y="78"/>
                  </a:lnTo>
                  <a:lnTo>
                    <a:pt x="496" y="118"/>
                  </a:lnTo>
                  <a:lnTo>
                    <a:pt x="482" y="130"/>
                  </a:lnTo>
                  <a:lnTo>
                    <a:pt x="470" y="130"/>
                  </a:lnTo>
                  <a:lnTo>
                    <a:pt x="442" y="104"/>
                  </a:lnTo>
                  <a:lnTo>
                    <a:pt x="430" y="92"/>
                  </a:lnTo>
                  <a:lnTo>
                    <a:pt x="416" y="78"/>
                  </a:lnTo>
                  <a:lnTo>
                    <a:pt x="404" y="66"/>
                  </a:lnTo>
                  <a:lnTo>
                    <a:pt x="416" y="52"/>
                  </a:lnTo>
                  <a:lnTo>
                    <a:pt x="430" y="40"/>
                  </a:lnTo>
                  <a:lnTo>
                    <a:pt x="430" y="26"/>
                  </a:lnTo>
                  <a:lnTo>
                    <a:pt x="416" y="26"/>
                  </a:lnTo>
                  <a:lnTo>
                    <a:pt x="378" y="14"/>
                  </a:lnTo>
                  <a:lnTo>
                    <a:pt x="364" y="0"/>
                  </a:lnTo>
                  <a:lnTo>
                    <a:pt x="352" y="26"/>
                  </a:lnTo>
                  <a:lnTo>
                    <a:pt x="338" y="14"/>
                  </a:lnTo>
                  <a:lnTo>
                    <a:pt x="314" y="26"/>
                  </a:lnTo>
                  <a:lnTo>
                    <a:pt x="314" y="52"/>
                  </a:lnTo>
                  <a:lnTo>
                    <a:pt x="300" y="52"/>
                  </a:lnTo>
                  <a:lnTo>
                    <a:pt x="274" y="52"/>
                  </a:lnTo>
                  <a:lnTo>
                    <a:pt x="260" y="52"/>
                  </a:lnTo>
                  <a:lnTo>
                    <a:pt x="260" y="40"/>
                  </a:lnTo>
                  <a:lnTo>
                    <a:pt x="222" y="52"/>
                  </a:lnTo>
                  <a:lnTo>
                    <a:pt x="208" y="66"/>
                  </a:lnTo>
                  <a:lnTo>
                    <a:pt x="182" y="66"/>
                  </a:lnTo>
                  <a:lnTo>
                    <a:pt x="170" y="78"/>
                  </a:lnTo>
                  <a:lnTo>
                    <a:pt x="170" y="92"/>
                  </a:lnTo>
                  <a:lnTo>
                    <a:pt x="144" y="118"/>
                  </a:lnTo>
                  <a:lnTo>
                    <a:pt x="130" y="118"/>
                  </a:lnTo>
                  <a:lnTo>
                    <a:pt x="130" y="130"/>
                  </a:lnTo>
                  <a:lnTo>
                    <a:pt x="66" y="130"/>
                  </a:lnTo>
                  <a:lnTo>
                    <a:pt x="40" y="130"/>
                  </a:lnTo>
                  <a:lnTo>
                    <a:pt x="26" y="144"/>
                  </a:lnTo>
                  <a:lnTo>
                    <a:pt x="14" y="182"/>
                  </a:lnTo>
                  <a:lnTo>
                    <a:pt x="26" y="222"/>
                  </a:lnTo>
                  <a:lnTo>
                    <a:pt x="0" y="208"/>
                  </a:lnTo>
                  <a:lnTo>
                    <a:pt x="0" y="248"/>
                  </a:lnTo>
                  <a:lnTo>
                    <a:pt x="14" y="326"/>
                  </a:lnTo>
                  <a:lnTo>
                    <a:pt x="14" y="338"/>
                  </a:lnTo>
                  <a:lnTo>
                    <a:pt x="0" y="378"/>
                  </a:lnTo>
                  <a:lnTo>
                    <a:pt x="14" y="390"/>
                  </a:lnTo>
                  <a:lnTo>
                    <a:pt x="26" y="390"/>
                  </a:lnTo>
                  <a:lnTo>
                    <a:pt x="26" y="404"/>
                  </a:lnTo>
                  <a:lnTo>
                    <a:pt x="52" y="404"/>
                  </a:lnTo>
                  <a:lnTo>
                    <a:pt x="78" y="378"/>
                  </a:lnTo>
                  <a:lnTo>
                    <a:pt x="104" y="390"/>
                  </a:lnTo>
                  <a:lnTo>
                    <a:pt x="118" y="390"/>
                  </a:lnTo>
                  <a:lnTo>
                    <a:pt x="144" y="390"/>
                  </a:lnTo>
                  <a:lnTo>
                    <a:pt x="156" y="364"/>
                  </a:lnTo>
                  <a:lnTo>
                    <a:pt x="182" y="364"/>
                  </a:lnTo>
                  <a:lnTo>
                    <a:pt x="208" y="364"/>
                  </a:lnTo>
                  <a:lnTo>
                    <a:pt x="260" y="364"/>
                  </a:lnTo>
                  <a:lnTo>
                    <a:pt x="286" y="390"/>
                  </a:lnTo>
                  <a:lnTo>
                    <a:pt x="314" y="416"/>
                  </a:lnTo>
                  <a:lnTo>
                    <a:pt x="314" y="430"/>
                  </a:lnTo>
                  <a:lnTo>
                    <a:pt x="326" y="430"/>
                  </a:lnTo>
                  <a:lnTo>
                    <a:pt x="352" y="416"/>
                  </a:lnTo>
                  <a:lnTo>
                    <a:pt x="378" y="390"/>
                  </a:lnTo>
                  <a:lnTo>
                    <a:pt x="364" y="416"/>
                  </a:lnTo>
                  <a:lnTo>
                    <a:pt x="352" y="442"/>
                  </a:lnTo>
                  <a:lnTo>
                    <a:pt x="338" y="456"/>
                  </a:lnTo>
                  <a:lnTo>
                    <a:pt x="364" y="442"/>
                  </a:lnTo>
                  <a:lnTo>
                    <a:pt x="392" y="430"/>
                  </a:lnTo>
                  <a:lnTo>
                    <a:pt x="364" y="456"/>
                  </a:lnTo>
                  <a:lnTo>
                    <a:pt x="352" y="468"/>
                  </a:lnTo>
                  <a:lnTo>
                    <a:pt x="378" y="456"/>
                  </a:lnTo>
                  <a:lnTo>
                    <a:pt x="392" y="456"/>
                  </a:lnTo>
                  <a:lnTo>
                    <a:pt x="378" y="482"/>
                  </a:lnTo>
                  <a:lnTo>
                    <a:pt x="378" y="494"/>
                  </a:lnTo>
                  <a:lnTo>
                    <a:pt x="378" y="508"/>
                  </a:lnTo>
                  <a:lnTo>
                    <a:pt x="404" y="534"/>
                  </a:lnTo>
                  <a:lnTo>
                    <a:pt x="416" y="546"/>
                  </a:lnTo>
                  <a:lnTo>
                    <a:pt x="442" y="546"/>
                  </a:lnTo>
                  <a:lnTo>
                    <a:pt x="470" y="534"/>
                  </a:lnTo>
                  <a:lnTo>
                    <a:pt x="456" y="546"/>
                  </a:lnTo>
                  <a:lnTo>
                    <a:pt x="470" y="560"/>
                  </a:lnTo>
                  <a:lnTo>
                    <a:pt x="508" y="546"/>
                  </a:lnTo>
                  <a:lnTo>
                    <a:pt x="520" y="546"/>
                  </a:lnTo>
                  <a:lnTo>
                    <a:pt x="534" y="546"/>
                  </a:lnTo>
                  <a:lnTo>
                    <a:pt x="560" y="508"/>
                  </a:lnTo>
                  <a:lnTo>
                    <a:pt x="574" y="482"/>
                  </a:lnTo>
                  <a:lnTo>
                    <a:pt x="586" y="468"/>
                  </a:lnTo>
                  <a:lnTo>
                    <a:pt x="612" y="430"/>
                  </a:lnTo>
                  <a:lnTo>
                    <a:pt x="626" y="390"/>
                  </a:lnTo>
                  <a:lnTo>
                    <a:pt x="626" y="338"/>
                  </a:lnTo>
                  <a:lnTo>
                    <a:pt x="626" y="274"/>
                  </a:lnTo>
                  <a:lnTo>
                    <a:pt x="612" y="234"/>
                  </a:lnTo>
                  <a:close/>
                </a:path>
              </a:pathLst>
            </a:custGeom>
            <a:grpFill/>
            <a:ln w="9525" cap="flat" cmpd="sng">
              <a:noFill/>
              <a:prstDash val="solid"/>
              <a:miter lim="800000"/>
              <a:headEnd/>
              <a:tailEnd/>
            </a:ln>
          </p:spPr>
          <p:txBody>
            <a:bodyPr/>
            <a:lstStyle/>
            <a:p>
              <a:pPr fontAlgn="auto">
                <a:spcBef>
                  <a:spcPts val="0"/>
                </a:spcBef>
                <a:spcAft>
                  <a:spcPts val="0"/>
                </a:spcAft>
                <a:defRPr/>
              </a:pPr>
              <a:endParaRPr kumimoji="0" lang="ja-JP" altLang="en-US">
                <a:solidFill>
                  <a:prstClr val="black"/>
                </a:solidFill>
                <a:latin typeface="Arial" pitchFamily="34" charset="0"/>
                <a:ea typeface="ＭＳ Ｐゴシック"/>
                <a:cs typeface="Arial" pitchFamily="34" charset="0"/>
              </a:endParaRPr>
            </a:p>
          </p:txBody>
        </p:sp>
      </p:grpSp>
      <p:cxnSp>
        <p:nvCxnSpPr>
          <p:cNvPr id="254" name="Gerade Verbindung 253"/>
          <p:cNvCxnSpPr/>
          <p:nvPr/>
        </p:nvCxnSpPr>
        <p:spPr>
          <a:xfrm flipV="1">
            <a:off x="1690946" y="3247271"/>
            <a:ext cx="5717434" cy="1839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4" name="Abgerundetes Rechteck 113"/>
          <p:cNvSpPr/>
          <p:nvPr/>
        </p:nvSpPr>
        <p:spPr>
          <a:xfrm>
            <a:off x="7392783" y="2564904"/>
            <a:ext cx="1642979" cy="1322380"/>
          </a:xfrm>
          <a:prstGeom prst="roundRect">
            <a:avLst/>
          </a:prstGeom>
          <a:solidFill>
            <a:schemeClr val="accent1">
              <a:lumMod val="20000"/>
              <a:lumOff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rgbClr val="FFFFFF"/>
              </a:solidFill>
            </a:endParaRPr>
          </a:p>
        </p:txBody>
      </p:sp>
      <p:sp>
        <p:nvSpPr>
          <p:cNvPr id="113" name="Abgerundetes Rechteck 112"/>
          <p:cNvSpPr/>
          <p:nvPr/>
        </p:nvSpPr>
        <p:spPr>
          <a:xfrm>
            <a:off x="5560286" y="2564904"/>
            <a:ext cx="1642979" cy="1322380"/>
          </a:xfrm>
          <a:prstGeom prst="roundRect">
            <a:avLst/>
          </a:prstGeom>
          <a:solidFill>
            <a:schemeClr val="accent1">
              <a:lumMod val="20000"/>
              <a:lumOff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rgbClr val="FFFFFF"/>
              </a:solidFill>
            </a:endParaRPr>
          </a:p>
        </p:txBody>
      </p:sp>
      <p:sp>
        <p:nvSpPr>
          <p:cNvPr id="112" name="Abgerundetes Rechteck 111"/>
          <p:cNvSpPr/>
          <p:nvPr/>
        </p:nvSpPr>
        <p:spPr>
          <a:xfrm>
            <a:off x="3727788" y="2564904"/>
            <a:ext cx="1642979" cy="1322380"/>
          </a:xfrm>
          <a:prstGeom prst="roundRect">
            <a:avLst/>
          </a:prstGeom>
          <a:solidFill>
            <a:schemeClr val="accent1">
              <a:lumMod val="20000"/>
              <a:lumOff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rgbClr val="FFFFFF"/>
              </a:solidFill>
            </a:endParaRPr>
          </a:p>
        </p:txBody>
      </p:sp>
      <p:sp>
        <p:nvSpPr>
          <p:cNvPr id="111" name="Abgerundetes Rechteck 110"/>
          <p:cNvSpPr/>
          <p:nvPr/>
        </p:nvSpPr>
        <p:spPr>
          <a:xfrm>
            <a:off x="1895290" y="2564904"/>
            <a:ext cx="1642979" cy="1322380"/>
          </a:xfrm>
          <a:prstGeom prst="roundRect">
            <a:avLst/>
          </a:prstGeom>
          <a:solidFill>
            <a:schemeClr val="accent1">
              <a:lumMod val="20000"/>
              <a:lumOff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rgbClr val="FFFFFF"/>
              </a:solidFill>
            </a:endParaRPr>
          </a:p>
        </p:txBody>
      </p:sp>
      <p:sp>
        <p:nvSpPr>
          <p:cNvPr id="2" name="Textplatzhalter 1"/>
          <p:cNvSpPr>
            <a:spLocks noGrp="1"/>
          </p:cNvSpPr>
          <p:nvPr>
            <p:ph type="body" sz="quarter" idx="10"/>
          </p:nvPr>
        </p:nvSpPr>
        <p:spPr/>
        <p:txBody>
          <a:bodyPr/>
          <a:lstStyle/>
          <a:p>
            <a:r>
              <a:rPr lang="de-DE" dirty="0" smtClean="0"/>
              <a:t>NTT Gruppe</a:t>
            </a:r>
            <a:r>
              <a:rPr lang="en-GB" altLang="ja-JP" dirty="0" smtClean="0">
                <a:latin typeface="Arial" pitchFamily="34" charset="0"/>
                <a:ea typeface="Arial"/>
                <a:cs typeface="Arial" pitchFamily="34" charset="0"/>
              </a:rPr>
              <a:t> – weltweite Präsenz</a:t>
            </a:r>
            <a:endParaRPr lang="de-DE" dirty="0"/>
          </a:p>
        </p:txBody>
      </p:sp>
      <p:sp>
        <p:nvSpPr>
          <p:cNvPr id="124" name="Rectangle 20"/>
          <p:cNvSpPr>
            <a:spLocks noChangeArrowheads="1"/>
          </p:cNvSpPr>
          <p:nvPr/>
        </p:nvSpPr>
        <p:spPr bwMode="gray">
          <a:xfrm>
            <a:off x="8425790" y="3952106"/>
            <a:ext cx="725747" cy="151260"/>
          </a:xfrm>
          <a:prstGeom prst="rect">
            <a:avLst/>
          </a:prstGeom>
          <a:noFill/>
          <a:ln w="9525" algn="ctr">
            <a:noFill/>
            <a:miter lim="800000"/>
            <a:headEnd/>
            <a:tailEnd/>
          </a:ln>
        </p:spPr>
        <p:txBody>
          <a:bodyPr wrap="square" lIns="0" tIns="0" rIns="0" bIns="0">
            <a:spAutoFit/>
          </a:bodyPr>
          <a:lstStyle/>
          <a:p>
            <a:pPr>
              <a:lnSpc>
                <a:spcPts val="1300"/>
              </a:lnSpc>
            </a:pPr>
            <a:r>
              <a:rPr lang="en-GB" sz="900" i="1" dirty="0" smtClean="0">
                <a:solidFill>
                  <a:schemeClr val="accent1">
                    <a:lumMod val="60000"/>
                    <a:lumOff val="40000"/>
                  </a:schemeClr>
                </a:solidFill>
                <a:latin typeface="Arial" pitchFamily="34" charset="0"/>
                <a:cs typeface="Arial" pitchFamily="34" charset="0"/>
              </a:rPr>
              <a:t>Stand 2015</a:t>
            </a:r>
            <a:endParaRPr lang="en-GB" sz="900" dirty="0">
              <a:latin typeface="Arial"/>
              <a:cs typeface="Arial"/>
            </a:endParaRPr>
          </a:p>
        </p:txBody>
      </p:sp>
      <p:sp>
        <p:nvSpPr>
          <p:cNvPr id="247" name="Oval 2255"/>
          <p:cNvSpPr>
            <a:spLocks noChangeArrowheads="1"/>
          </p:cNvSpPr>
          <p:nvPr/>
        </p:nvSpPr>
        <p:spPr bwMode="gray">
          <a:xfrm>
            <a:off x="1978978" y="2708920"/>
            <a:ext cx="1559291" cy="1211870"/>
          </a:xfrm>
          <a:prstGeom prst="rect">
            <a:avLst/>
          </a:prstGeom>
          <a:noFill/>
          <a:ln w="9525" algn="ctr">
            <a:noFill/>
            <a:miter lim="800000"/>
            <a:headEnd/>
            <a:tailEnd/>
          </a:ln>
        </p:spPr>
        <p:txBody>
          <a:bodyPr wrap="square" lIns="0" tIns="0" rIns="0" bIns="0">
            <a:spAutoFit/>
          </a:bodyPr>
          <a:lstStyle/>
          <a:p>
            <a:pPr defTabSz="877888">
              <a:lnSpc>
                <a:spcPct val="90000"/>
              </a:lnSpc>
              <a:buClr>
                <a:srgbClr val="1F497D"/>
              </a:buClr>
            </a:pPr>
            <a:r>
              <a:rPr lang="en-US" altLang="ja-JP" sz="1400" b="1" dirty="0">
                <a:solidFill>
                  <a:srgbClr val="6485C1"/>
                </a:solidFill>
                <a:latin typeface="Arial" pitchFamily="34" charset="0"/>
                <a:ea typeface="HGP創英角ｺﾞｼｯｸUB" pitchFamily="50" charset="-128"/>
                <a:cs typeface="Arial" pitchFamily="34" charset="0"/>
              </a:rPr>
              <a:t>Amerika</a:t>
            </a:r>
            <a:r>
              <a:rPr kumimoji="0" lang="en-US" altLang="ja-JP" sz="1050" dirty="0" smtClean="0">
                <a:latin typeface="Arial" pitchFamily="34" charset="0"/>
                <a:ea typeface="HGP創英角ｺﾞｼｯｸUB" pitchFamily="50" charset="-128"/>
                <a:cs typeface="Arial" pitchFamily="34" charset="0"/>
              </a:rPr>
              <a:t/>
            </a:r>
            <a:br>
              <a:rPr kumimoji="0" lang="en-US" altLang="ja-JP" sz="1050" dirty="0" smtClean="0">
                <a:latin typeface="Arial" pitchFamily="34" charset="0"/>
                <a:ea typeface="HGP創英角ｺﾞｼｯｸUB" pitchFamily="50" charset="-128"/>
                <a:cs typeface="Arial" pitchFamily="34" charset="0"/>
              </a:rPr>
            </a:br>
            <a:r>
              <a:rPr kumimoji="0" lang="en-US" altLang="ja-JP" sz="1050" dirty="0" smtClean="0">
                <a:latin typeface="Arial" pitchFamily="34" charset="0"/>
                <a:ea typeface="HGP創英角ｺﾞｼｯｸUB" pitchFamily="50" charset="-128"/>
                <a:cs typeface="Arial" pitchFamily="34" charset="0"/>
              </a:rPr>
              <a:t/>
            </a:r>
            <a:br>
              <a:rPr kumimoji="0" lang="en-US" altLang="ja-JP" sz="1050" dirty="0" smtClean="0">
                <a:latin typeface="Arial" pitchFamily="34" charset="0"/>
                <a:ea typeface="HGP創英角ｺﾞｼｯｸUB" pitchFamily="50" charset="-128"/>
                <a:cs typeface="Arial" pitchFamily="34" charset="0"/>
              </a:rPr>
            </a:br>
            <a:r>
              <a:rPr kumimoji="0" lang="en-US" altLang="ja-JP" sz="1050" dirty="0" smtClean="0">
                <a:latin typeface="Arial" pitchFamily="34" charset="0"/>
                <a:ea typeface="HGP創英角ｺﾞｼｯｸUB" pitchFamily="50" charset="-128"/>
                <a:cs typeface="Arial" pitchFamily="34" charset="0"/>
              </a:rPr>
              <a:t>Länder</a:t>
            </a:r>
            <a:r>
              <a:rPr lang="en-US" altLang="ja-JP" sz="1050" dirty="0">
                <a:latin typeface="Arial" pitchFamily="34" charset="0"/>
                <a:ea typeface="HGP創英角ｺﾞｼｯｸUB" pitchFamily="50" charset="-128"/>
                <a:cs typeface="Arial" pitchFamily="34" charset="0"/>
              </a:rPr>
              <a:t>	 </a:t>
            </a:r>
            <a:r>
              <a:rPr lang="en-US" altLang="ja-JP" sz="1050" dirty="0" smtClean="0">
                <a:latin typeface="Arial" pitchFamily="34" charset="0"/>
                <a:ea typeface="HGP創英角ｺﾞｼｯｸUB" pitchFamily="50" charset="-128"/>
                <a:cs typeface="Arial" pitchFamily="34" charset="0"/>
              </a:rPr>
              <a:t>           14</a:t>
            </a:r>
            <a:endParaRPr kumimoji="0" lang="en-US" altLang="ja-JP" sz="1050" dirty="0" smtClean="0">
              <a:latin typeface="Arial" pitchFamily="34" charset="0"/>
              <a:ea typeface="HGP創英角ｺﾞｼｯｸUB" pitchFamily="50" charset="-128"/>
              <a:cs typeface="Arial" pitchFamily="34" charset="0"/>
            </a:endParaRPr>
          </a:p>
          <a:p>
            <a:pPr defTabSz="877888">
              <a:lnSpc>
                <a:spcPct val="90000"/>
              </a:lnSpc>
              <a:buClr>
                <a:srgbClr val="1F497D"/>
              </a:buClr>
            </a:pPr>
            <a:endParaRPr lang="en-US" altLang="ja-JP" sz="1050" dirty="0">
              <a:latin typeface="Arial" pitchFamily="34" charset="0"/>
              <a:ea typeface="HGP創英角ｺﾞｼｯｸUB" pitchFamily="50" charset="-128"/>
              <a:cs typeface="Arial" pitchFamily="34" charset="0"/>
            </a:endParaRPr>
          </a:p>
          <a:p>
            <a:pPr defTabSz="877888">
              <a:lnSpc>
                <a:spcPct val="90000"/>
              </a:lnSpc>
              <a:buClr>
                <a:srgbClr val="1F497D"/>
              </a:buClr>
            </a:pPr>
            <a:r>
              <a:rPr kumimoji="0" lang="en-US" altLang="ja-JP" sz="1050" dirty="0" smtClean="0">
                <a:latin typeface="Arial" pitchFamily="34" charset="0"/>
                <a:ea typeface="HGP創英角ｺﾞｼｯｸUB" pitchFamily="50" charset="-128"/>
                <a:cs typeface="Arial" pitchFamily="34" charset="0"/>
              </a:rPr>
              <a:t>Daten Center                9</a:t>
            </a:r>
          </a:p>
          <a:p>
            <a:pPr defTabSz="877888">
              <a:lnSpc>
                <a:spcPct val="90000"/>
              </a:lnSpc>
              <a:buClr>
                <a:srgbClr val="1F497D"/>
              </a:buClr>
            </a:pPr>
            <a:endParaRPr lang="en-US" altLang="ja-JP" sz="1050" dirty="0">
              <a:latin typeface="Arial" pitchFamily="34" charset="0"/>
              <a:ea typeface="HGP創英角ｺﾞｼｯｸUB" pitchFamily="50" charset="-128"/>
              <a:cs typeface="Arial" pitchFamily="34" charset="0"/>
            </a:endParaRPr>
          </a:p>
          <a:p>
            <a:pPr defTabSz="877888">
              <a:lnSpc>
                <a:spcPct val="90000"/>
              </a:lnSpc>
              <a:buClr>
                <a:srgbClr val="1F497D"/>
              </a:buClr>
            </a:pPr>
            <a:r>
              <a:rPr kumimoji="0" lang="en-US" altLang="ja-JP" sz="1050" dirty="0" smtClean="0">
                <a:latin typeface="Arial" pitchFamily="34" charset="0"/>
                <a:ea typeface="HGP創英角ｺﾞｼｯｸUB" pitchFamily="50" charset="-128"/>
                <a:cs typeface="Arial" pitchFamily="34" charset="0"/>
              </a:rPr>
              <a:t>Mitarbeiter            18.000</a:t>
            </a:r>
          </a:p>
          <a:p>
            <a:pPr defTabSz="877888">
              <a:lnSpc>
                <a:spcPct val="90000"/>
              </a:lnSpc>
              <a:buClr>
                <a:srgbClr val="1F497D"/>
              </a:buClr>
            </a:pPr>
            <a:endParaRPr kumimoji="0" lang="en-GB" altLang="ja-JP" sz="1050" b="1" dirty="0">
              <a:latin typeface="Arial" pitchFamily="34" charset="0"/>
              <a:ea typeface="HGP創英角ｺﾞｼｯｸUB" pitchFamily="50" charset="-128"/>
              <a:cs typeface="Arial" pitchFamily="34" charset="0"/>
            </a:endParaRPr>
          </a:p>
        </p:txBody>
      </p:sp>
      <p:sp>
        <p:nvSpPr>
          <p:cNvPr id="249" name="Oval 2255"/>
          <p:cNvSpPr>
            <a:spLocks noChangeArrowheads="1"/>
          </p:cNvSpPr>
          <p:nvPr/>
        </p:nvSpPr>
        <p:spPr bwMode="gray">
          <a:xfrm>
            <a:off x="3817791" y="2708920"/>
            <a:ext cx="1545563" cy="1211870"/>
          </a:xfrm>
          <a:prstGeom prst="rect">
            <a:avLst/>
          </a:prstGeom>
          <a:noFill/>
          <a:ln w="9525" algn="ctr">
            <a:noFill/>
            <a:miter lim="800000"/>
            <a:headEnd/>
            <a:tailEnd/>
          </a:ln>
        </p:spPr>
        <p:txBody>
          <a:bodyPr wrap="square" lIns="0" tIns="0" rIns="0" bIns="0">
            <a:spAutoFit/>
          </a:bodyPr>
          <a:lstStyle/>
          <a:p>
            <a:pPr defTabSz="877888">
              <a:lnSpc>
                <a:spcPct val="90000"/>
              </a:lnSpc>
              <a:buClr>
                <a:srgbClr val="1F497D"/>
              </a:buClr>
            </a:pPr>
            <a:r>
              <a:rPr lang="en-US" altLang="ja-JP" sz="1400" b="1" dirty="0">
                <a:solidFill>
                  <a:srgbClr val="6485C1"/>
                </a:solidFill>
                <a:latin typeface="Arial" pitchFamily="34" charset="0"/>
                <a:ea typeface="HGP創英角ｺﾞｼｯｸUB" pitchFamily="50" charset="-128"/>
                <a:cs typeface="Arial" pitchFamily="34" charset="0"/>
              </a:rPr>
              <a:t>APAC</a:t>
            </a:r>
          </a:p>
          <a:p>
            <a:pPr defTabSz="877888">
              <a:lnSpc>
                <a:spcPct val="90000"/>
              </a:lnSpc>
              <a:buClr>
                <a:srgbClr val="1F497D"/>
              </a:buClr>
            </a:pPr>
            <a:r>
              <a:rPr kumimoji="0" lang="en-US" altLang="ja-JP" sz="1050" dirty="0" smtClean="0">
                <a:latin typeface="Arial" pitchFamily="34" charset="0"/>
                <a:ea typeface="HGP創英角ｺﾞｼｯｸUB" pitchFamily="50" charset="-128"/>
                <a:cs typeface="Arial" pitchFamily="34" charset="0"/>
              </a:rPr>
              <a:t/>
            </a:r>
            <a:br>
              <a:rPr kumimoji="0" lang="en-US" altLang="ja-JP" sz="1050" dirty="0" smtClean="0">
                <a:latin typeface="Arial" pitchFamily="34" charset="0"/>
                <a:ea typeface="HGP創英角ｺﾞｼｯｸUB" pitchFamily="50" charset="-128"/>
                <a:cs typeface="Arial" pitchFamily="34" charset="0"/>
              </a:rPr>
            </a:br>
            <a:r>
              <a:rPr kumimoji="0" lang="en-US" altLang="ja-JP" sz="1050" dirty="0" smtClean="0">
                <a:latin typeface="Arial" pitchFamily="34" charset="0"/>
                <a:ea typeface="HGP創英角ｺﾞｼｯｸUB" pitchFamily="50" charset="-128"/>
                <a:cs typeface="Arial" pitchFamily="34" charset="0"/>
              </a:rPr>
              <a:t>Länder</a:t>
            </a:r>
            <a:r>
              <a:rPr lang="en-US" altLang="ja-JP" sz="1050" dirty="0">
                <a:latin typeface="Arial" pitchFamily="34" charset="0"/>
                <a:ea typeface="HGP創英角ｺﾞｼｯｸUB" pitchFamily="50" charset="-128"/>
                <a:cs typeface="Arial" pitchFamily="34" charset="0"/>
              </a:rPr>
              <a:t>	 </a:t>
            </a:r>
            <a:r>
              <a:rPr lang="en-US" altLang="ja-JP" sz="1050" dirty="0" smtClean="0">
                <a:latin typeface="Arial" pitchFamily="34" charset="0"/>
                <a:ea typeface="HGP創英角ｺﾞｼｯｸUB" pitchFamily="50" charset="-128"/>
                <a:cs typeface="Arial" pitchFamily="34" charset="0"/>
              </a:rPr>
              <a:t>            19</a:t>
            </a:r>
            <a:endParaRPr kumimoji="0" lang="en-US" altLang="ja-JP" sz="1050" dirty="0" smtClean="0">
              <a:latin typeface="Arial" pitchFamily="34" charset="0"/>
              <a:ea typeface="HGP創英角ｺﾞｼｯｸUB" pitchFamily="50" charset="-128"/>
              <a:cs typeface="Arial" pitchFamily="34" charset="0"/>
            </a:endParaRPr>
          </a:p>
          <a:p>
            <a:pPr defTabSz="877888">
              <a:lnSpc>
                <a:spcPct val="90000"/>
              </a:lnSpc>
              <a:buClr>
                <a:srgbClr val="1F497D"/>
              </a:buClr>
            </a:pPr>
            <a:endParaRPr lang="en-US" altLang="ja-JP" sz="1050" dirty="0">
              <a:latin typeface="Arial" pitchFamily="34" charset="0"/>
              <a:ea typeface="HGP創英角ｺﾞｼｯｸUB" pitchFamily="50" charset="-128"/>
              <a:cs typeface="Arial" pitchFamily="34" charset="0"/>
            </a:endParaRPr>
          </a:p>
          <a:p>
            <a:pPr defTabSz="877888">
              <a:lnSpc>
                <a:spcPct val="90000"/>
              </a:lnSpc>
              <a:buClr>
                <a:srgbClr val="1F497D"/>
              </a:buClr>
            </a:pPr>
            <a:r>
              <a:rPr kumimoji="0" lang="en-US" altLang="ja-JP" sz="1050" dirty="0" smtClean="0">
                <a:latin typeface="Arial" pitchFamily="34" charset="0"/>
                <a:ea typeface="HGP創英角ｺﾞｼｯｸUB" pitchFamily="50" charset="-128"/>
                <a:cs typeface="Arial" pitchFamily="34" charset="0"/>
              </a:rPr>
              <a:t>Daten Center               27</a:t>
            </a:r>
          </a:p>
          <a:p>
            <a:pPr defTabSz="877888">
              <a:lnSpc>
                <a:spcPct val="90000"/>
              </a:lnSpc>
              <a:buClr>
                <a:srgbClr val="1F497D"/>
              </a:buClr>
            </a:pPr>
            <a:endParaRPr lang="en-US" altLang="ja-JP" sz="1050" dirty="0">
              <a:latin typeface="Arial" pitchFamily="34" charset="0"/>
              <a:ea typeface="HGP創英角ｺﾞｼｯｸUB" pitchFamily="50" charset="-128"/>
              <a:cs typeface="Arial" pitchFamily="34" charset="0"/>
            </a:endParaRPr>
          </a:p>
          <a:p>
            <a:pPr defTabSz="877888">
              <a:lnSpc>
                <a:spcPct val="90000"/>
              </a:lnSpc>
              <a:buClr>
                <a:srgbClr val="1F497D"/>
              </a:buClr>
            </a:pPr>
            <a:r>
              <a:rPr kumimoji="0" lang="en-US" altLang="ja-JP" sz="1050" dirty="0" smtClean="0">
                <a:latin typeface="Arial" pitchFamily="34" charset="0"/>
                <a:ea typeface="HGP創英角ｺﾞｼｯｸUB" pitchFamily="50" charset="-128"/>
                <a:cs typeface="Arial" pitchFamily="34" charset="0"/>
              </a:rPr>
              <a:t>Mitarbeiter             28.000</a:t>
            </a:r>
          </a:p>
          <a:p>
            <a:pPr defTabSz="877888">
              <a:lnSpc>
                <a:spcPct val="90000"/>
              </a:lnSpc>
              <a:buClr>
                <a:srgbClr val="1F497D"/>
              </a:buClr>
            </a:pPr>
            <a:endParaRPr kumimoji="0" lang="en-GB" altLang="ja-JP" sz="1050" b="1" dirty="0">
              <a:latin typeface="Arial" pitchFamily="34" charset="0"/>
              <a:ea typeface="HGP創英角ｺﾞｼｯｸUB" pitchFamily="50" charset="-128"/>
              <a:cs typeface="Arial" pitchFamily="34" charset="0"/>
            </a:endParaRPr>
          </a:p>
        </p:txBody>
      </p:sp>
      <p:sp>
        <p:nvSpPr>
          <p:cNvPr id="251" name="Oval 2255"/>
          <p:cNvSpPr>
            <a:spLocks noChangeArrowheads="1"/>
          </p:cNvSpPr>
          <p:nvPr/>
        </p:nvSpPr>
        <p:spPr bwMode="gray">
          <a:xfrm>
            <a:off x="5651386" y="2708920"/>
            <a:ext cx="1548045" cy="1211870"/>
          </a:xfrm>
          <a:prstGeom prst="rect">
            <a:avLst/>
          </a:prstGeom>
          <a:noFill/>
          <a:ln w="9525" algn="ctr">
            <a:noFill/>
            <a:miter lim="800000"/>
            <a:headEnd/>
            <a:tailEnd/>
          </a:ln>
        </p:spPr>
        <p:txBody>
          <a:bodyPr wrap="square" lIns="0" tIns="0" rIns="0" bIns="0">
            <a:spAutoFit/>
          </a:bodyPr>
          <a:lstStyle/>
          <a:p>
            <a:pPr defTabSz="877888">
              <a:lnSpc>
                <a:spcPct val="90000"/>
              </a:lnSpc>
              <a:buClr>
                <a:srgbClr val="1F497D"/>
              </a:buClr>
            </a:pPr>
            <a:r>
              <a:rPr lang="en-US" altLang="ja-JP" sz="1400" b="1" dirty="0">
                <a:solidFill>
                  <a:srgbClr val="6485C1"/>
                </a:solidFill>
                <a:latin typeface="Arial" pitchFamily="34" charset="0"/>
                <a:ea typeface="HGP創英角ｺﾞｼｯｸUB" pitchFamily="50" charset="-128"/>
                <a:cs typeface="Arial" pitchFamily="34" charset="0"/>
              </a:rPr>
              <a:t>Japan</a:t>
            </a:r>
          </a:p>
          <a:p>
            <a:pPr defTabSz="877888">
              <a:lnSpc>
                <a:spcPct val="90000"/>
              </a:lnSpc>
              <a:buClr>
                <a:srgbClr val="1F497D"/>
              </a:buClr>
            </a:pPr>
            <a:endParaRPr lang="en-US" altLang="ja-JP" sz="1050" dirty="0">
              <a:latin typeface="Arial" pitchFamily="34" charset="0"/>
              <a:ea typeface="HGP創英角ｺﾞｼｯｸUB" pitchFamily="50" charset="-128"/>
              <a:cs typeface="Arial" pitchFamily="34" charset="0"/>
            </a:endParaRPr>
          </a:p>
          <a:p>
            <a:pPr defTabSz="877888">
              <a:lnSpc>
                <a:spcPct val="90000"/>
              </a:lnSpc>
              <a:buClr>
                <a:srgbClr val="1F497D"/>
              </a:buClr>
            </a:pPr>
            <a:r>
              <a:rPr kumimoji="0" lang="en-US" altLang="ja-JP" sz="1050" dirty="0" smtClean="0">
                <a:latin typeface="Arial" pitchFamily="34" charset="0"/>
                <a:ea typeface="HGP創英角ｺﾞｼｯｸUB" pitchFamily="50" charset="-128"/>
                <a:cs typeface="Arial" pitchFamily="34" charset="0"/>
              </a:rPr>
              <a:t>Länder</a:t>
            </a:r>
            <a:r>
              <a:rPr lang="en-US" altLang="ja-JP" sz="1050" dirty="0">
                <a:latin typeface="Arial" pitchFamily="34" charset="0"/>
                <a:ea typeface="HGP創英角ｺﾞｼｯｸUB" pitchFamily="50" charset="-128"/>
                <a:cs typeface="Arial" pitchFamily="34" charset="0"/>
              </a:rPr>
              <a:t>	 </a:t>
            </a:r>
            <a:r>
              <a:rPr lang="en-US" altLang="ja-JP" sz="1050" dirty="0" smtClean="0">
                <a:latin typeface="Arial" pitchFamily="34" charset="0"/>
                <a:ea typeface="HGP創英角ｺﾞｼｯｸUB" pitchFamily="50" charset="-128"/>
                <a:cs typeface="Arial" pitchFamily="34" charset="0"/>
              </a:rPr>
              <a:t>   </a:t>
            </a:r>
            <a:r>
              <a:rPr lang="en-US" altLang="ja-JP" sz="1050" dirty="0">
                <a:latin typeface="Arial" pitchFamily="34" charset="0"/>
                <a:ea typeface="HGP創英角ｺﾞｼｯｸUB" pitchFamily="50" charset="-128"/>
                <a:cs typeface="Arial" pitchFamily="34" charset="0"/>
              </a:rPr>
              <a:t> </a:t>
            </a:r>
            <a:r>
              <a:rPr lang="en-US" altLang="ja-JP" sz="1050" dirty="0" smtClean="0">
                <a:latin typeface="Arial" pitchFamily="34" charset="0"/>
                <a:ea typeface="HGP創英角ｺﾞｼｯｸUB" pitchFamily="50" charset="-128"/>
                <a:cs typeface="Arial" pitchFamily="34" charset="0"/>
              </a:rPr>
              <a:t>          1</a:t>
            </a:r>
            <a:endParaRPr kumimoji="0" lang="en-US" altLang="ja-JP" sz="1050" dirty="0" smtClean="0">
              <a:latin typeface="Arial" pitchFamily="34" charset="0"/>
              <a:ea typeface="HGP創英角ｺﾞｼｯｸUB" pitchFamily="50" charset="-128"/>
              <a:cs typeface="Arial" pitchFamily="34" charset="0"/>
            </a:endParaRPr>
          </a:p>
          <a:p>
            <a:pPr defTabSz="877888">
              <a:lnSpc>
                <a:spcPct val="90000"/>
              </a:lnSpc>
              <a:buClr>
                <a:srgbClr val="1F497D"/>
              </a:buClr>
            </a:pPr>
            <a:endParaRPr lang="en-US" altLang="ja-JP" sz="1050" dirty="0">
              <a:latin typeface="Arial" pitchFamily="34" charset="0"/>
              <a:ea typeface="HGP創英角ｺﾞｼｯｸUB" pitchFamily="50" charset="-128"/>
              <a:cs typeface="Arial" pitchFamily="34" charset="0"/>
            </a:endParaRPr>
          </a:p>
          <a:p>
            <a:pPr defTabSz="877888">
              <a:lnSpc>
                <a:spcPct val="90000"/>
              </a:lnSpc>
              <a:buClr>
                <a:srgbClr val="1F497D"/>
              </a:buClr>
            </a:pPr>
            <a:r>
              <a:rPr kumimoji="0" lang="en-US" altLang="ja-JP" sz="1050" dirty="0" smtClean="0">
                <a:latin typeface="Arial" pitchFamily="34" charset="0"/>
                <a:ea typeface="HGP創英角ｺﾞｼｯｸUB" pitchFamily="50" charset="-128"/>
                <a:cs typeface="Arial" pitchFamily="34" charset="0"/>
              </a:rPr>
              <a:t>Daten Center             174</a:t>
            </a:r>
          </a:p>
          <a:p>
            <a:pPr defTabSz="877888">
              <a:lnSpc>
                <a:spcPct val="90000"/>
              </a:lnSpc>
              <a:buClr>
                <a:srgbClr val="1F497D"/>
              </a:buClr>
            </a:pPr>
            <a:endParaRPr lang="en-US" altLang="ja-JP" sz="1050" dirty="0">
              <a:latin typeface="Arial" pitchFamily="34" charset="0"/>
              <a:ea typeface="HGP創英角ｺﾞｼｯｸUB" pitchFamily="50" charset="-128"/>
              <a:cs typeface="Arial" pitchFamily="34" charset="0"/>
            </a:endParaRPr>
          </a:p>
          <a:p>
            <a:pPr defTabSz="877888">
              <a:lnSpc>
                <a:spcPct val="90000"/>
              </a:lnSpc>
              <a:buClr>
                <a:srgbClr val="1F497D"/>
              </a:buClr>
            </a:pPr>
            <a:r>
              <a:rPr kumimoji="0" lang="en-US" altLang="ja-JP" sz="1050" dirty="0" smtClean="0">
                <a:latin typeface="Arial" pitchFamily="34" charset="0"/>
                <a:ea typeface="HGP創英角ｺﾞｼｯｸUB" pitchFamily="50" charset="-128"/>
                <a:cs typeface="Arial" pitchFamily="34" charset="0"/>
              </a:rPr>
              <a:t>Mitarbeiter           165.000</a:t>
            </a:r>
          </a:p>
          <a:p>
            <a:pPr defTabSz="877888">
              <a:lnSpc>
                <a:spcPct val="90000"/>
              </a:lnSpc>
              <a:buClr>
                <a:srgbClr val="1F497D"/>
              </a:buClr>
            </a:pPr>
            <a:endParaRPr kumimoji="0" lang="en-GB" altLang="ja-JP" sz="1050" b="1" dirty="0">
              <a:latin typeface="Arial" pitchFamily="34" charset="0"/>
              <a:ea typeface="HGP創英角ｺﾞｼｯｸUB" pitchFamily="50" charset="-128"/>
              <a:cs typeface="Arial" pitchFamily="34" charset="0"/>
            </a:endParaRPr>
          </a:p>
        </p:txBody>
      </p:sp>
      <p:sp>
        <p:nvSpPr>
          <p:cNvPr id="253" name="Oval 2255"/>
          <p:cNvSpPr>
            <a:spLocks noChangeArrowheads="1"/>
          </p:cNvSpPr>
          <p:nvPr/>
        </p:nvSpPr>
        <p:spPr bwMode="gray">
          <a:xfrm>
            <a:off x="7489686" y="2708920"/>
            <a:ext cx="1546076" cy="1211870"/>
          </a:xfrm>
          <a:prstGeom prst="rect">
            <a:avLst/>
          </a:prstGeom>
          <a:noFill/>
          <a:ln w="9525" algn="ctr">
            <a:noFill/>
            <a:miter lim="800000"/>
            <a:headEnd/>
            <a:tailEnd/>
          </a:ln>
        </p:spPr>
        <p:txBody>
          <a:bodyPr wrap="square" lIns="0" tIns="0" rIns="0" bIns="0">
            <a:spAutoFit/>
          </a:bodyPr>
          <a:lstStyle/>
          <a:p>
            <a:pPr defTabSz="877888">
              <a:lnSpc>
                <a:spcPct val="90000"/>
              </a:lnSpc>
              <a:buClr>
                <a:srgbClr val="1F497D"/>
              </a:buClr>
            </a:pPr>
            <a:r>
              <a:rPr lang="en-US" altLang="ja-JP" sz="1400" b="1" dirty="0">
                <a:solidFill>
                  <a:srgbClr val="6485C1"/>
                </a:solidFill>
                <a:latin typeface="Arial" pitchFamily="34" charset="0"/>
                <a:ea typeface="HGP創英角ｺﾞｼｯｸUB" pitchFamily="50" charset="-128"/>
                <a:cs typeface="Arial" pitchFamily="34" charset="0"/>
              </a:rPr>
              <a:t>Gesamt</a:t>
            </a:r>
          </a:p>
          <a:p>
            <a:pPr defTabSz="877888">
              <a:lnSpc>
                <a:spcPct val="90000"/>
              </a:lnSpc>
              <a:buClr>
                <a:srgbClr val="1F497D"/>
              </a:buClr>
            </a:pPr>
            <a:r>
              <a:rPr lang="en-US" altLang="ja-JP" sz="1050" dirty="0">
                <a:latin typeface="Arial" pitchFamily="34" charset="0"/>
                <a:ea typeface="HGP創英角ｺﾞｼｯｸUB" pitchFamily="50" charset="-128"/>
                <a:cs typeface="Arial" pitchFamily="34" charset="0"/>
              </a:rPr>
              <a:t/>
            </a:r>
            <a:br>
              <a:rPr lang="en-US" altLang="ja-JP" sz="1050" dirty="0">
                <a:latin typeface="Arial" pitchFamily="34" charset="0"/>
                <a:ea typeface="HGP創英角ｺﾞｼｯｸUB" pitchFamily="50" charset="-128"/>
                <a:cs typeface="Arial" pitchFamily="34" charset="0"/>
              </a:rPr>
            </a:br>
            <a:r>
              <a:rPr kumimoji="0" lang="en-US" altLang="ja-JP" sz="1050" dirty="0" smtClean="0">
                <a:latin typeface="Arial" pitchFamily="34" charset="0"/>
                <a:ea typeface="HGP創英角ｺﾞｼｯｸUB" pitchFamily="50" charset="-128"/>
                <a:cs typeface="Arial" pitchFamily="34" charset="0"/>
              </a:rPr>
              <a:t>Länder</a:t>
            </a:r>
            <a:r>
              <a:rPr lang="en-US" altLang="ja-JP" sz="1050" dirty="0">
                <a:latin typeface="Arial" pitchFamily="34" charset="0"/>
                <a:ea typeface="HGP創英角ｺﾞｼｯｸUB" pitchFamily="50" charset="-128"/>
                <a:cs typeface="Arial" pitchFamily="34" charset="0"/>
              </a:rPr>
              <a:t>	 </a:t>
            </a:r>
            <a:r>
              <a:rPr lang="en-US" altLang="ja-JP" sz="1050" dirty="0" smtClean="0">
                <a:latin typeface="Arial" pitchFamily="34" charset="0"/>
                <a:ea typeface="HGP創英角ｺﾞｼｯｸUB" pitchFamily="50" charset="-128"/>
                <a:cs typeface="Arial" pitchFamily="34" charset="0"/>
              </a:rPr>
              <a:t>            88</a:t>
            </a:r>
            <a:endParaRPr kumimoji="0" lang="en-US" altLang="ja-JP" sz="1050" dirty="0" smtClean="0">
              <a:latin typeface="Arial" pitchFamily="34" charset="0"/>
              <a:ea typeface="HGP創英角ｺﾞｼｯｸUB" pitchFamily="50" charset="-128"/>
              <a:cs typeface="Arial" pitchFamily="34" charset="0"/>
            </a:endParaRPr>
          </a:p>
          <a:p>
            <a:pPr defTabSz="877888">
              <a:lnSpc>
                <a:spcPct val="90000"/>
              </a:lnSpc>
              <a:buClr>
                <a:srgbClr val="1F497D"/>
              </a:buClr>
            </a:pPr>
            <a:endParaRPr lang="en-US" altLang="ja-JP" sz="1050" dirty="0">
              <a:latin typeface="Arial" pitchFamily="34" charset="0"/>
              <a:ea typeface="HGP創英角ｺﾞｼｯｸUB" pitchFamily="50" charset="-128"/>
              <a:cs typeface="Arial" pitchFamily="34" charset="0"/>
            </a:endParaRPr>
          </a:p>
          <a:p>
            <a:pPr defTabSz="877888">
              <a:lnSpc>
                <a:spcPct val="90000"/>
              </a:lnSpc>
              <a:buClr>
                <a:srgbClr val="1F497D"/>
              </a:buClr>
            </a:pPr>
            <a:r>
              <a:rPr kumimoji="0" lang="en-US" altLang="ja-JP" sz="1050" dirty="0" smtClean="0">
                <a:latin typeface="Arial" pitchFamily="34" charset="0"/>
                <a:ea typeface="HGP創英角ｺﾞｼｯｸUB" pitchFamily="50" charset="-128"/>
                <a:cs typeface="Arial" pitchFamily="34" charset="0"/>
              </a:rPr>
              <a:t>Daten Center             233</a:t>
            </a:r>
          </a:p>
          <a:p>
            <a:pPr defTabSz="877888">
              <a:lnSpc>
                <a:spcPct val="90000"/>
              </a:lnSpc>
              <a:buClr>
                <a:srgbClr val="1F497D"/>
              </a:buClr>
            </a:pPr>
            <a:endParaRPr lang="en-US" altLang="ja-JP" sz="1050" dirty="0">
              <a:latin typeface="Arial" pitchFamily="34" charset="0"/>
              <a:ea typeface="HGP創英角ｺﾞｼｯｸUB" pitchFamily="50" charset="-128"/>
              <a:cs typeface="Arial" pitchFamily="34" charset="0"/>
            </a:endParaRPr>
          </a:p>
          <a:p>
            <a:pPr defTabSz="877888">
              <a:lnSpc>
                <a:spcPct val="90000"/>
              </a:lnSpc>
              <a:buClr>
                <a:srgbClr val="1F497D"/>
              </a:buClr>
            </a:pPr>
            <a:r>
              <a:rPr kumimoji="0" lang="en-US" altLang="ja-JP" sz="1050" dirty="0" smtClean="0">
                <a:latin typeface="Arial" pitchFamily="34" charset="0"/>
                <a:ea typeface="HGP創英角ｺﾞｼｯｸUB" pitchFamily="50" charset="-128"/>
                <a:cs typeface="Arial" pitchFamily="34" charset="0"/>
              </a:rPr>
              <a:t>Mitarbeiter          </a:t>
            </a:r>
            <a:r>
              <a:rPr lang="en-US" altLang="ja-JP" sz="1050" dirty="0">
                <a:latin typeface="Arial" pitchFamily="34" charset="0"/>
                <a:ea typeface="HGP創英角ｺﾞｼｯｸUB" pitchFamily="50" charset="-128"/>
                <a:cs typeface="Arial" pitchFamily="34" charset="0"/>
              </a:rPr>
              <a:t>242.000</a:t>
            </a:r>
          </a:p>
          <a:p>
            <a:pPr defTabSz="877888">
              <a:lnSpc>
                <a:spcPct val="90000"/>
              </a:lnSpc>
              <a:buClr>
                <a:srgbClr val="1F497D"/>
              </a:buClr>
            </a:pPr>
            <a:endParaRPr kumimoji="0" lang="en-GB" altLang="ja-JP" sz="1050" b="1" dirty="0">
              <a:latin typeface="Arial" pitchFamily="34" charset="0"/>
              <a:ea typeface="HGP創英角ｺﾞｼｯｸUB" pitchFamily="50" charset="-128"/>
              <a:cs typeface="Arial" pitchFamily="34" charset="0"/>
            </a:endParaRPr>
          </a:p>
        </p:txBody>
      </p:sp>
      <p:sp>
        <p:nvSpPr>
          <p:cNvPr id="108" name="Abgerundetes Rechteck 107"/>
          <p:cNvSpPr/>
          <p:nvPr/>
        </p:nvSpPr>
        <p:spPr>
          <a:xfrm>
            <a:off x="62792" y="2555708"/>
            <a:ext cx="1642979" cy="1322380"/>
          </a:xfrm>
          <a:prstGeom prst="roundRect">
            <a:avLst/>
          </a:prstGeom>
          <a:solidFill>
            <a:schemeClr val="accent1">
              <a:lumMod val="20000"/>
              <a:lumOff val="80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solidFill>
                <a:srgbClr val="FFFFFF"/>
              </a:solidFill>
            </a:endParaRPr>
          </a:p>
        </p:txBody>
      </p:sp>
      <p:sp>
        <p:nvSpPr>
          <p:cNvPr id="215" name="Oval 2255"/>
          <p:cNvSpPr>
            <a:spLocks noChangeArrowheads="1"/>
          </p:cNvSpPr>
          <p:nvPr/>
        </p:nvSpPr>
        <p:spPr bwMode="gray">
          <a:xfrm>
            <a:off x="268217" y="2723778"/>
            <a:ext cx="1566745" cy="1211870"/>
          </a:xfrm>
          <a:prstGeom prst="rect">
            <a:avLst/>
          </a:prstGeom>
          <a:noFill/>
          <a:ln w="9525" algn="ctr">
            <a:noFill/>
            <a:miter lim="800000"/>
            <a:headEnd/>
            <a:tailEnd/>
          </a:ln>
        </p:spPr>
        <p:txBody>
          <a:bodyPr wrap="square" lIns="0" tIns="0" rIns="0" bIns="0">
            <a:spAutoFit/>
          </a:bodyPr>
          <a:lstStyle/>
          <a:p>
            <a:pPr defTabSz="877888">
              <a:lnSpc>
                <a:spcPct val="90000"/>
              </a:lnSpc>
              <a:buClr>
                <a:srgbClr val="1F497D"/>
              </a:buClr>
            </a:pPr>
            <a:r>
              <a:rPr kumimoji="0" lang="en-US" altLang="ja-JP" sz="1400" b="1" dirty="0" smtClean="0">
                <a:solidFill>
                  <a:srgbClr val="6485C1"/>
                </a:solidFill>
                <a:latin typeface="Arial" pitchFamily="34" charset="0"/>
                <a:ea typeface="HGP創英角ｺﾞｼｯｸUB" pitchFamily="50" charset="-128"/>
                <a:cs typeface="Arial" pitchFamily="34" charset="0"/>
              </a:rPr>
              <a:t>EMEA</a:t>
            </a:r>
            <a:br>
              <a:rPr kumimoji="0" lang="en-US" altLang="ja-JP" sz="1400" b="1" dirty="0" smtClean="0">
                <a:solidFill>
                  <a:srgbClr val="6485C1"/>
                </a:solidFill>
                <a:latin typeface="Arial" pitchFamily="34" charset="0"/>
                <a:ea typeface="HGP創英角ｺﾞｼｯｸUB" pitchFamily="50" charset="-128"/>
                <a:cs typeface="Arial" pitchFamily="34" charset="0"/>
              </a:rPr>
            </a:br>
            <a:r>
              <a:rPr kumimoji="0" lang="en-US" altLang="ja-JP" sz="1050" dirty="0" smtClean="0">
                <a:latin typeface="Arial" pitchFamily="34" charset="0"/>
                <a:ea typeface="HGP創英角ｺﾞｼｯｸUB" pitchFamily="50" charset="-128"/>
                <a:cs typeface="Arial" pitchFamily="34" charset="0"/>
              </a:rPr>
              <a:t/>
            </a:r>
            <a:br>
              <a:rPr kumimoji="0" lang="en-US" altLang="ja-JP" sz="1050" dirty="0" smtClean="0">
                <a:latin typeface="Arial" pitchFamily="34" charset="0"/>
                <a:ea typeface="HGP創英角ｺﾞｼｯｸUB" pitchFamily="50" charset="-128"/>
                <a:cs typeface="Arial" pitchFamily="34" charset="0"/>
              </a:rPr>
            </a:br>
            <a:r>
              <a:rPr kumimoji="0" lang="en-US" altLang="ja-JP" sz="1050" dirty="0" smtClean="0">
                <a:latin typeface="Arial" pitchFamily="34" charset="0"/>
                <a:ea typeface="HGP創英角ｺﾞｼｯｸUB" pitchFamily="50" charset="-128"/>
                <a:cs typeface="Arial" pitchFamily="34" charset="0"/>
              </a:rPr>
              <a:t>Länder</a:t>
            </a:r>
            <a:r>
              <a:rPr lang="en-US" altLang="ja-JP" sz="1050" dirty="0">
                <a:latin typeface="Arial" pitchFamily="34" charset="0"/>
                <a:ea typeface="HGP創英角ｺﾞｼｯｸUB" pitchFamily="50" charset="-128"/>
                <a:cs typeface="Arial" pitchFamily="34" charset="0"/>
              </a:rPr>
              <a:t>	 </a:t>
            </a:r>
            <a:r>
              <a:rPr lang="en-US" altLang="ja-JP" sz="1050" dirty="0" smtClean="0">
                <a:latin typeface="Arial" pitchFamily="34" charset="0"/>
                <a:ea typeface="HGP創英角ｺﾞｼｯｸUB" pitchFamily="50" charset="-128"/>
                <a:cs typeface="Arial" pitchFamily="34" charset="0"/>
              </a:rPr>
              <a:t>        </a:t>
            </a:r>
            <a:r>
              <a:rPr kumimoji="0" lang="en-US" altLang="ja-JP" sz="1050" dirty="0" smtClean="0">
                <a:latin typeface="Arial" pitchFamily="34" charset="0"/>
                <a:ea typeface="HGP創英角ｺﾞｼｯｸUB" pitchFamily="50" charset="-128"/>
                <a:cs typeface="Arial" pitchFamily="34" charset="0"/>
              </a:rPr>
              <a:t>54</a:t>
            </a:r>
          </a:p>
          <a:p>
            <a:pPr defTabSz="877888">
              <a:lnSpc>
                <a:spcPct val="90000"/>
              </a:lnSpc>
              <a:buClr>
                <a:srgbClr val="1F497D"/>
              </a:buClr>
            </a:pPr>
            <a:endParaRPr lang="en-US" altLang="ja-JP" sz="1050" dirty="0">
              <a:latin typeface="Arial" pitchFamily="34" charset="0"/>
              <a:ea typeface="HGP創英角ｺﾞｼｯｸUB" pitchFamily="50" charset="-128"/>
              <a:cs typeface="Arial" pitchFamily="34" charset="0"/>
            </a:endParaRPr>
          </a:p>
          <a:p>
            <a:pPr defTabSz="877888">
              <a:lnSpc>
                <a:spcPct val="90000"/>
              </a:lnSpc>
              <a:buClr>
                <a:srgbClr val="1F497D"/>
              </a:buClr>
            </a:pPr>
            <a:r>
              <a:rPr kumimoji="0" lang="en-US" altLang="ja-JP" sz="1050" dirty="0" smtClean="0">
                <a:latin typeface="Arial" pitchFamily="34" charset="0"/>
                <a:ea typeface="HGP創英角ｺﾞｼｯｸUB" pitchFamily="50" charset="-128"/>
                <a:cs typeface="Arial" pitchFamily="34" charset="0"/>
              </a:rPr>
              <a:t>Daten Center           23</a:t>
            </a:r>
          </a:p>
          <a:p>
            <a:pPr defTabSz="877888">
              <a:lnSpc>
                <a:spcPct val="90000"/>
              </a:lnSpc>
              <a:buClr>
                <a:srgbClr val="1F497D"/>
              </a:buClr>
            </a:pPr>
            <a:endParaRPr lang="en-US" altLang="ja-JP" sz="1050" dirty="0">
              <a:latin typeface="Arial" pitchFamily="34" charset="0"/>
              <a:ea typeface="HGP創英角ｺﾞｼｯｸUB" pitchFamily="50" charset="-128"/>
              <a:cs typeface="Arial" pitchFamily="34" charset="0"/>
            </a:endParaRPr>
          </a:p>
          <a:p>
            <a:pPr defTabSz="877888">
              <a:lnSpc>
                <a:spcPct val="90000"/>
              </a:lnSpc>
              <a:buClr>
                <a:srgbClr val="1F497D"/>
              </a:buClr>
            </a:pPr>
            <a:r>
              <a:rPr kumimoji="0" lang="en-US" altLang="ja-JP" sz="1050" dirty="0" smtClean="0">
                <a:latin typeface="Arial" pitchFamily="34" charset="0"/>
                <a:ea typeface="HGP創英角ｺﾞｼｯｸUB" pitchFamily="50" charset="-128"/>
                <a:cs typeface="Arial" pitchFamily="34" charset="0"/>
              </a:rPr>
              <a:t>Mitarbeiter         </a:t>
            </a:r>
            <a:r>
              <a:rPr lang="en-US" altLang="ja-JP" sz="1050" dirty="0">
                <a:latin typeface="Arial" pitchFamily="34" charset="0"/>
                <a:ea typeface="HGP創英角ｺﾞｼｯｸUB" pitchFamily="50" charset="-128"/>
                <a:cs typeface="Arial" pitchFamily="34" charset="0"/>
              </a:rPr>
              <a:t>31.000</a:t>
            </a:r>
            <a:r>
              <a:rPr kumimoji="0" lang="en-US" altLang="ja-JP" sz="1050" dirty="0" smtClean="0">
                <a:latin typeface="Arial" pitchFamily="34" charset="0"/>
                <a:ea typeface="HGP創英角ｺﾞｼｯｸUB" pitchFamily="50" charset="-128"/>
                <a:cs typeface="Arial" pitchFamily="34" charset="0"/>
              </a:rPr>
              <a:t> </a:t>
            </a:r>
          </a:p>
          <a:p>
            <a:pPr defTabSz="877888">
              <a:lnSpc>
                <a:spcPct val="90000"/>
              </a:lnSpc>
              <a:buClr>
                <a:srgbClr val="1F497D"/>
              </a:buClr>
            </a:pPr>
            <a:endParaRPr kumimoji="0" lang="en-GB" altLang="ja-JP" sz="1050" b="1" dirty="0">
              <a:solidFill>
                <a:schemeClr val="tx2"/>
              </a:solidFill>
              <a:latin typeface="Arial" pitchFamily="34" charset="0"/>
              <a:ea typeface="HGP創英角ｺﾞｼｯｸUB" pitchFamily="50" charset="-128"/>
              <a:cs typeface="Arial" pitchFamily="34" charset="0"/>
            </a:endParaRPr>
          </a:p>
        </p:txBody>
      </p:sp>
    </p:spTree>
    <p:extLst>
      <p:ext uri="{BB962C8B-B14F-4D97-AF65-F5344CB8AC3E}">
        <p14:creationId xmlns:p14="http://schemas.microsoft.com/office/powerpoint/2010/main" val="2842961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el 1"/>
          <p:cNvSpPr>
            <a:spLocks noGrp="1"/>
          </p:cNvSpPr>
          <p:nvPr>
            <p:ph type="title"/>
          </p:nvPr>
        </p:nvSpPr>
        <p:spPr bwMode="auto">
          <a:prstGeom prst="rect">
            <a:avLst/>
          </a:prstGeom>
          <a:noFill/>
          <a:ln>
            <a:miter lim="800000"/>
            <a:headEnd/>
            <a:tailEnd/>
          </a:ln>
        </p:spPr>
        <p:txBody>
          <a:bodyPr vert="horz" wrap="square" lIns="91440" tIns="45720" rIns="91440" bIns="45720" numCol="1" compatLnSpc="1">
            <a:prstTxWarp prst="textNoShape">
              <a:avLst/>
            </a:prstTxWarp>
          </a:bodyPr>
          <a:lstStyle/>
          <a:p>
            <a:pPr eaLnBrk="1" hangingPunct="1"/>
            <a:r>
              <a:rPr lang="de-DE" dirty="0" smtClean="0">
                <a:latin typeface="Arial" charset="0"/>
                <a:cs typeface="Arial" charset="0"/>
              </a:rPr>
              <a:t>NTT DATA</a:t>
            </a:r>
          </a:p>
        </p:txBody>
      </p:sp>
      <p:sp>
        <p:nvSpPr>
          <p:cNvPr id="3" name="Rectangle 4"/>
          <p:cNvSpPr/>
          <p:nvPr/>
        </p:nvSpPr>
        <p:spPr>
          <a:xfrm>
            <a:off x="1524000" y="0"/>
            <a:ext cx="7620000" cy="1752600"/>
          </a:xfrm>
          <a:prstGeom prst="rect">
            <a:avLst/>
          </a:prstGeom>
          <a:solidFill>
            <a:schemeClr val="tx2">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5"/>
          <p:cNvSpPr/>
          <p:nvPr/>
        </p:nvSpPr>
        <p:spPr>
          <a:xfrm>
            <a:off x="1524000" y="3285067"/>
            <a:ext cx="7620000" cy="3445933"/>
          </a:xfrm>
          <a:prstGeom prst="rect">
            <a:avLst/>
          </a:prstGeom>
          <a:solidFill>
            <a:srgbClr val="E7EC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endParaRPr>
          </a:p>
        </p:txBody>
      </p:sp>
      <p:pic>
        <p:nvPicPr>
          <p:cNvPr id="6" name="Picture 5" descr="C:\Users\schak2\Pictures\NTTDATA_Maler.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r="16667" b="4962"/>
          <a:stretch/>
        </p:blipFill>
        <p:spPr bwMode="auto">
          <a:xfrm>
            <a:off x="1524000" y="3271419"/>
            <a:ext cx="7620000" cy="344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510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2"/>
          <p:cNvPicPr>
            <a:picLocks noChangeAspect="1"/>
          </p:cNvPicPr>
          <p:nvPr/>
        </p:nvPicPr>
        <p:blipFill rotWithShape="1">
          <a:blip r:embed="rId3" cstate="print">
            <a:extLst>
              <a:ext uri="{28A0092B-C50C-407E-A947-70E740481C1C}">
                <a14:useLocalDpi xmlns:a14="http://schemas.microsoft.com/office/drawing/2010/main" val="0"/>
              </a:ext>
            </a:extLst>
          </a:blip>
          <a:srcRect t="12757" b="19778"/>
          <a:stretch/>
        </p:blipFill>
        <p:spPr>
          <a:xfrm>
            <a:off x="498021" y="1052736"/>
            <a:ext cx="3641931" cy="1228517"/>
          </a:xfrm>
          <a:prstGeom prst="rect">
            <a:avLst/>
          </a:prstGeom>
        </p:spPr>
      </p:pic>
      <p:sp>
        <p:nvSpPr>
          <p:cNvPr id="54273" name="Textplatzhalter 1"/>
          <p:cNvSpPr>
            <a:spLocks noGrp="1"/>
          </p:cNvSpPr>
          <p:nvPr>
            <p:ph type="body" sz="quarter" idx="10"/>
          </p:nvPr>
        </p:nvSpPr>
        <p:spPr bwMode="auto">
          <a:noFill/>
          <a:ln>
            <a:miter lim="800000"/>
            <a:headEnd/>
            <a:tailEnd/>
          </a:ln>
        </p:spPr>
        <p:txBody>
          <a:bodyPr wrap="square" tIns="45720" bIns="45720" numCol="1" compatLnSpc="1">
            <a:prstTxWarp prst="textNoShape">
              <a:avLst/>
            </a:prstTxWarp>
          </a:bodyPr>
          <a:lstStyle/>
          <a:p>
            <a:pPr eaLnBrk="1" hangingPunct="1"/>
            <a:r>
              <a:rPr lang="de-DE" dirty="0" smtClean="0">
                <a:latin typeface="Arial" charset="0"/>
                <a:cs typeface="Arial" charset="0"/>
              </a:rPr>
              <a:t>NTT DATA: Fakten und Zahlen im Überblick</a:t>
            </a:r>
          </a:p>
        </p:txBody>
      </p:sp>
      <p:graphicFrame>
        <p:nvGraphicFramePr>
          <p:cNvPr id="54295" name="Group 23"/>
          <p:cNvGraphicFramePr>
            <a:graphicFrameLocks noGrp="1"/>
          </p:cNvGraphicFramePr>
          <p:nvPr>
            <p:extLst>
              <p:ext uri="{D42A27DB-BD31-4B8C-83A1-F6EECF244321}">
                <p14:modId xmlns:p14="http://schemas.microsoft.com/office/powerpoint/2010/main" val="1260285624"/>
              </p:ext>
            </p:extLst>
          </p:nvPr>
        </p:nvGraphicFramePr>
        <p:xfrm>
          <a:off x="4267679" y="1340768"/>
          <a:ext cx="4120745" cy="4544379"/>
        </p:xfrm>
        <a:graphic>
          <a:graphicData uri="http://schemas.openxmlformats.org/drawingml/2006/table">
            <a:tbl>
              <a:tblPr/>
              <a:tblGrid>
                <a:gridCol w="1340939"/>
                <a:gridCol w="2779806"/>
              </a:tblGrid>
              <a:tr h="8061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dirty="0" smtClean="0">
                          <a:ln>
                            <a:noFill/>
                          </a:ln>
                          <a:solidFill>
                            <a:schemeClr val="tx2"/>
                          </a:solidFill>
                          <a:effectLst/>
                          <a:latin typeface="Arial" charset="0"/>
                          <a:cs typeface="Arial" charset="0"/>
                        </a:rPr>
                        <a:t>Gründung:</a:t>
                      </a:r>
                    </a:p>
                  </a:txBody>
                  <a:tcPr horzOverflow="overflow">
                    <a:lnL>
                      <a:noFill/>
                    </a:lnL>
                    <a:lnR>
                      <a:noFill/>
                    </a:lnR>
                    <a:lnT w="57150" cap="flat" cmpd="sng" algn="ctr">
                      <a:solidFill>
                        <a:srgbClr val="6785C1"/>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dirty="0" smtClean="0">
                          <a:ln>
                            <a:noFill/>
                          </a:ln>
                          <a:solidFill>
                            <a:srgbClr val="000000"/>
                          </a:solidFill>
                          <a:effectLst/>
                          <a:latin typeface="Arial" charset="0"/>
                          <a:cs typeface="Arial" charset="0"/>
                        </a:rPr>
                        <a:t>1967 – Abteilung von NTT</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dirty="0" smtClean="0">
                          <a:ln>
                            <a:noFill/>
                          </a:ln>
                          <a:solidFill>
                            <a:srgbClr val="000000"/>
                          </a:solidFill>
                          <a:effectLst/>
                          <a:latin typeface="Arial" charset="0"/>
                          <a:cs typeface="Arial" charset="0"/>
                        </a:rPr>
                        <a:t>1988 – Gründung als eigene Tochtergesellschaft</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dirty="0" smtClean="0">
                          <a:ln>
                            <a:noFill/>
                          </a:ln>
                          <a:solidFill>
                            <a:srgbClr val="000000"/>
                          </a:solidFill>
                          <a:effectLst/>
                          <a:latin typeface="Arial" charset="0"/>
                          <a:cs typeface="Arial" charset="0"/>
                        </a:rPr>
                        <a:t>1995 – Eigene Aktiengesellschaft</a:t>
                      </a:r>
                    </a:p>
                  </a:txBody>
                  <a:tcPr horzOverflow="overflow">
                    <a:lnL>
                      <a:noFill/>
                    </a:lnL>
                    <a:lnR>
                      <a:noFill/>
                    </a:lnR>
                    <a:lnT w="57150" cap="flat" cmpd="sng" algn="ctr">
                      <a:solidFill>
                        <a:srgbClr val="6785C1"/>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E1E7F3"/>
                    </a:solidFill>
                  </a:tcPr>
                </a:tc>
              </a:tr>
              <a:tr h="514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kern="1200" cap="none" normalizeH="0" baseline="0" dirty="0" smtClean="0">
                          <a:ln>
                            <a:noFill/>
                          </a:ln>
                          <a:solidFill>
                            <a:schemeClr val="tx2"/>
                          </a:solidFill>
                          <a:effectLst/>
                          <a:latin typeface="Arial" charset="0"/>
                          <a:ea typeface="+mn-ea"/>
                          <a:cs typeface="Arial" charset="0"/>
                        </a:rPr>
                        <a:t>Leistungs-spektrum: </a:t>
                      </a:r>
                    </a:p>
                  </a:txBody>
                  <a:tcPr horzOverflow="overflow">
                    <a:lnL>
                      <a:noFill/>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E1E7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dirty="0" smtClean="0">
                          <a:ln>
                            <a:noFill/>
                          </a:ln>
                          <a:solidFill>
                            <a:srgbClr val="000000"/>
                          </a:solidFill>
                          <a:effectLst/>
                          <a:latin typeface="Arial" charset="0"/>
                          <a:cs typeface="Arial" charset="0"/>
                        </a:rPr>
                        <a:t>Umfassende IT-Service-Leistungen – Beratung, Systemintegration und IT Outsourcing</a:t>
                      </a:r>
                    </a:p>
                  </a:txBody>
                  <a:tcPr horzOverflow="overflow">
                    <a:lnL>
                      <a:noFill/>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E1E7F3"/>
                    </a:solidFill>
                  </a:tcPr>
                </a:tc>
              </a:tr>
              <a:tr h="468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smtClean="0">
                          <a:ln>
                            <a:noFill/>
                          </a:ln>
                          <a:solidFill>
                            <a:srgbClr val="6785C1"/>
                          </a:solidFill>
                          <a:effectLst/>
                          <a:latin typeface="Arial" charset="0"/>
                          <a:cs typeface="Arial" charset="0"/>
                        </a:rPr>
                        <a:t>Shareholder:</a:t>
                      </a:r>
                    </a:p>
                  </a:txBody>
                  <a:tcPr horzOverflow="overflow">
                    <a:lnL>
                      <a:noFill/>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E1E7F3"/>
                    </a:solidFill>
                  </a:tcPr>
                </a:tc>
                <a:tc>
                  <a:txBody>
                    <a:bodyPr/>
                    <a:lstStyle/>
                    <a:p>
                      <a:r>
                        <a:rPr lang="en-GB" sz="1400" noProof="0" dirty="0" smtClean="0">
                          <a:latin typeface="Arial"/>
                          <a:cs typeface="Arial"/>
                        </a:rPr>
                        <a:t>Nippon Telegraph </a:t>
                      </a:r>
                      <a:r>
                        <a:rPr lang="en-GB" sz="1400" b="0" noProof="0" dirty="0" smtClean="0">
                          <a:latin typeface="Arial"/>
                          <a:cs typeface="Arial"/>
                        </a:rPr>
                        <a:t>and</a:t>
                      </a:r>
                      <a:r>
                        <a:rPr lang="en-GB" sz="1400" b="1" noProof="0" dirty="0" smtClean="0">
                          <a:latin typeface="Arial"/>
                          <a:cs typeface="Arial"/>
                        </a:rPr>
                        <a:t> </a:t>
                      </a:r>
                      <a:r>
                        <a:rPr lang="en-GB" sz="1400" noProof="0" dirty="0" smtClean="0">
                          <a:latin typeface="Arial"/>
                          <a:cs typeface="Arial"/>
                        </a:rPr>
                        <a:t>Telephone Corporation (NTT)</a:t>
                      </a:r>
                      <a:endParaRPr lang="en-GB" sz="1400" noProof="0" dirty="0">
                        <a:latin typeface="Arial"/>
                        <a:cs typeface="Arial"/>
                      </a:endParaRPr>
                    </a:p>
                  </a:txBody>
                  <a:tcPr horzOverflow="overflow">
                    <a:lnL>
                      <a:noFill/>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E1E7F3"/>
                    </a:solidFill>
                  </a:tcPr>
                </a:tc>
              </a:tr>
              <a:tr h="468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dirty="0" smtClean="0">
                          <a:ln>
                            <a:noFill/>
                          </a:ln>
                          <a:solidFill>
                            <a:srgbClr val="6785C1"/>
                          </a:solidFill>
                          <a:effectLst/>
                          <a:latin typeface="Arial" charset="0"/>
                          <a:cs typeface="Arial" charset="0"/>
                        </a:rPr>
                        <a:t>Hauptsitz:</a:t>
                      </a:r>
                    </a:p>
                  </a:txBody>
                  <a:tcPr horzOverflow="overflow">
                    <a:lnL>
                      <a:noFill/>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E1E7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dirty="0" smtClean="0">
                          <a:ln>
                            <a:noFill/>
                          </a:ln>
                          <a:solidFill>
                            <a:srgbClr val="000000"/>
                          </a:solidFill>
                          <a:effectLst/>
                          <a:latin typeface="Arial" charset="0"/>
                          <a:cs typeface="Arial" charset="0"/>
                        </a:rPr>
                        <a:t>Tokio, Japan</a:t>
                      </a:r>
                    </a:p>
                  </a:txBody>
                  <a:tcPr horzOverflow="overflow">
                    <a:lnL>
                      <a:noFill/>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E1E7F3"/>
                    </a:solidFill>
                  </a:tcPr>
                </a:tc>
              </a:tr>
              <a:tr h="468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smtClean="0">
                          <a:ln>
                            <a:noFill/>
                          </a:ln>
                          <a:solidFill>
                            <a:srgbClr val="6785C1"/>
                          </a:solidFill>
                          <a:effectLst/>
                          <a:latin typeface="Arial" charset="0"/>
                          <a:cs typeface="Arial" charset="0"/>
                        </a:rPr>
                        <a:t>Mitarbeiter:</a:t>
                      </a:r>
                    </a:p>
                  </a:txBody>
                  <a:tcPr horzOverflow="overflow">
                    <a:lnL>
                      <a:noFill/>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E1E7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kern="1200" cap="none" normalizeH="0" baseline="0" dirty="0" smtClean="0">
                          <a:ln>
                            <a:noFill/>
                          </a:ln>
                          <a:solidFill>
                            <a:srgbClr val="000000"/>
                          </a:solidFill>
                          <a:effectLst/>
                          <a:latin typeface="Arial" charset="0"/>
                          <a:ea typeface="+mn-ea"/>
                          <a:cs typeface="Arial" charset="0"/>
                        </a:rPr>
                        <a:t>80.000*</a:t>
                      </a:r>
                    </a:p>
                  </a:txBody>
                  <a:tcPr horzOverflow="overflow">
                    <a:lnL>
                      <a:noFill/>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E1E7F3"/>
                    </a:solidFill>
                  </a:tcPr>
                </a:tc>
              </a:tr>
              <a:tr h="468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2"/>
                          </a:solidFill>
                          <a:effectLst/>
                          <a:latin typeface="Arial" charset="0"/>
                          <a:cs typeface="Arial" charset="0"/>
                        </a:rPr>
                        <a:t>Umsatz:</a:t>
                      </a:r>
                    </a:p>
                  </a:txBody>
                  <a:tcPr horzOverflow="overflow">
                    <a:lnL>
                      <a:noFill/>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E1E7F3"/>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de-DE" sz="1400" b="0" i="0" u="none" strike="noStrike" kern="1200" cap="none" normalizeH="0" baseline="0" dirty="0" smtClean="0">
                          <a:ln>
                            <a:noFill/>
                          </a:ln>
                          <a:solidFill>
                            <a:srgbClr val="000000"/>
                          </a:solidFill>
                          <a:effectLst/>
                          <a:latin typeface="Arial" charset="0"/>
                          <a:ea typeface="+mn-ea"/>
                          <a:cs typeface="Arial" charset="0"/>
                        </a:rPr>
                        <a:t>$13,755 </a:t>
                      </a:r>
                      <a:r>
                        <a:rPr kumimoji="0" lang="de-DE" sz="1400" b="0" i="0" u="none" strike="noStrike" cap="none" normalizeH="0" baseline="0" dirty="0" smtClean="0">
                          <a:ln>
                            <a:noFill/>
                          </a:ln>
                          <a:solidFill>
                            <a:schemeClr val="tx1"/>
                          </a:solidFill>
                          <a:effectLst/>
                          <a:latin typeface="Arial" charset="0"/>
                          <a:cs typeface="Arial" charset="0"/>
                        </a:rPr>
                        <a:t>Milliarden ** </a:t>
                      </a:r>
                      <a:br>
                        <a:rPr kumimoji="0" lang="de-DE" sz="1400" b="0" i="0" u="none" strike="noStrike" cap="none" normalizeH="0" baseline="0" dirty="0" smtClean="0">
                          <a:ln>
                            <a:noFill/>
                          </a:ln>
                          <a:solidFill>
                            <a:schemeClr val="tx1"/>
                          </a:solidFill>
                          <a:effectLst/>
                          <a:latin typeface="Arial" charset="0"/>
                          <a:cs typeface="Arial" charset="0"/>
                        </a:rPr>
                      </a:br>
                      <a:r>
                        <a:rPr kumimoji="0" lang="de-DE" sz="1400" b="0" i="0" u="none" strike="noStrike" cap="none" normalizeH="0" baseline="0" dirty="0" smtClean="0">
                          <a:ln>
                            <a:noFill/>
                          </a:ln>
                          <a:solidFill>
                            <a:schemeClr val="tx1"/>
                          </a:solidFill>
                          <a:effectLst/>
                          <a:latin typeface="Arial" charset="0"/>
                          <a:cs typeface="Arial" charset="0"/>
                        </a:rPr>
                        <a:t>(April 2014 bis März 2015)</a:t>
                      </a:r>
                    </a:p>
                  </a:txBody>
                  <a:tcPr horzOverflow="overflow">
                    <a:lnL>
                      <a:noFill/>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E1E7F3"/>
                    </a:solidFill>
                  </a:tcPr>
                </a:tc>
              </a:tr>
              <a:tr h="468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dirty="0" smtClean="0">
                          <a:ln>
                            <a:noFill/>
                          </a:ln>
                          <a:solidFill>
                            <a:schemeClr val="tx2"/>
                          </a:solidFill>
                          <a:effectLst/>
                          <a:latin typeface="Arial" charset="0"/>
                          <a:cs typeface="Arial" charset="0"/>
                        </a:rPr>
                        <a:t>Vertreten in:</a:t>
                      </a:r>
                    </a:p>
                  </a:txBody>
                  <a:tcPr horzOverflow="overflow">
                    <a:lnL>
                      <a:noFill/>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E1E7F3"/>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dirty="0" smtClean="0">
                          <a:ln>
                            <a:noFill/>
                          </a:ln>
                          <a:solidFill>
                            <a:schemeClr val="tx1"/>
                          </a:solidFill>
                          <a:effectLst/>
                          <a:latin typeface="Arial" charset="0"/>
                          <a:cs typeface="Arial" charset="0"/>
                        </a:rPr>
                        <a:t>mehr als 40 Ländern</a:t>
                      </a:r>
                    </a:p>
                  </a:txBody>
                  <a:tcPr horzOverflow="overflow">
                    <a:lnL>
                      <a:noFill/>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E1E7F3"/>
                    </a:solidFill>
                  </a:tcPr>
                </a:tc>
              </a:tr>
            </a:tbl>
          </a:graphicData>
        </a:graphic>
      </p:graphicFrame>
      <p:sp>
        <p:nvSpPr>
          <p:cNvPr id="8" name="Rectangle 20"/>
          <p:cNvSpPr>
            <a:spLocks noChangeArrowheads="1"/>
          </p:cNvSpPr>
          <p:nvPr/>
        </p:nvSpPr>
        <p:spPr bwMode="gray">
          <a:xfrm>
            <a:off x="2699792" y="5949280"/>
            <a:ext cx="5698157" cy="833562"/>
          </a:xfrm>
          <a:prstGeom prst="rect">
            <a:avLst/>
          </a:prstGeom>
          <a:noFill/>
          <a:ln w="9525" algn="ctr">
            <a:noFill/>
            <a:miter lim="800000"/>
            <a:headEnd/>
            <a:tailEnd/>
          </a:ln>
        </p:spPr>
        <p:txBody>
          <a:bodyPr wrap="square" lIns="0" tIns="0" rIns="0" bIns="0">
            <a:spAutoFit/>
          </a:bodyPr>
          <a:lstStyle/>
          <a:p>
            <a:pPr algn="r">
              <a:lnSpc>
                <a:spcPts val="1300"/>
              </a:lnSpc>
            </a:pPr>
            <a:r>
              <a:rPr lang="en-GB" sz="900" i="1" dirty="0" smtClean="0">
                <a:solidFill>
                  <a:schemeClr val="accent1">
                    <a:lumMod val="60000"/>
                    <a:lumOff val="40000"/>
                  </a:schemeClr>
                </a:solidFill>
                <a:latin typeface="Arial" pitchFamily="34" charset="0"/>
                <a:cs typeface="Arial" pitchFamily="34" charset="0"/>
              </a:rPr>
              <a:t>*mit </a:t>
            </a:r>
            <a:r>
              <a:rPr lang="en-US" altLang="ja-JP" sz="900" i="1" dirty="0">
                <a:solidFill>
                  <a:schemeClr val="accent1">
                    <a:lumMod val="60000"/>
                    <a:lumOff val="40000"/>
                  </a:schemeClr>
                </a:solidFill>
                <a:latin typeface="Arial" pitchFamily="34" charset="0"/>
                <a:cs typeface="Arial" pitchFamily="34" charset="0"/>
              </a:rPr>
              <a:t>itelligence </a:t>
            </a:r>
            <a:r>
              <a:rPr lang="en-US" altLang="ja-JP" sz="900" i="1" dirty="0" smtClean="0">
                <a:solidFill>
                  <a:schemeClr val="accent1">
                    <a:lumMod val="60000"/>
                    <a:lumOff val="40000"/>
                  </a:schemeClr>
                </a:solidFill>
                <a:latin typeface="Arial" pitchFamily="34" charset="0"/>
                <a:cs typeface="Arial" pitchFamily="34" charset="0"/>
              </a:rPr>
              <a:t>, EBS, </a:t>
            </a:r>
            <a:r>
              <a:rPr lang="en-GB" sz="900" i="1" dirty="0" smtClean="0">
                <a:solidFill>
                  <a:schemeClr val="accent1">
                    <a:lumMod val="60000"/>
                    <a:lumOff val="40000"/>
                  </a:schemeClr>
                </a:solidFill>
                <a:latin typeface="Arial" pitchFamily="34" charset="0"/>
                <a:cs typeface="Arial" pitchFamily="34" charset="0"/>
              </a:rPr>
              <a:t>everis Group; 100% Tochter von NTT DATA Corporation, Sept. 2015</a:t>
            </a:r>
          </a:p>
          <a:p>
            <a:pPr algn="r">
              <a:lnSpc>
                <a:spcPts val="1300"/>
              </a:lnSpc>
            </a:pPr>
            <a:r>
              <a:rPr lang="de-DE" sz="900" i="1" dirty="0">
                <a:solidFill>
                  <a:schemeClr val="accent1">
                    <a:lumMod val="60000"/>
                    <a:lumOff val="40000"/>
                  </a:schemeClr>
                </a:solidFill>
                <a:latin typeface="Arial" pitchFamily="34" charset="0"/>
                <a:cs typeface="Arial" pitchFamily="34" charset="0"/>
              </a:rPr>
              <a:t>**Umsatz-Beträge in $US Milliarden</a:t>
            </a:r>
          </a:p>
          <a:p>
            <a:pPr algn="r">
              <a:lnSpc>
                <a:spcPts val="1300"/>
              </a:lnSpc>
            </a:pPr>
            <a:r>
              <a:rPr lang="de-DE" sz="900" i="1" dirty="0">
                <a:solidFill>
                  <a:schemeClr val="accent1">
                    <a:lumMod val="60000"/>
                    <a:lumOff val="40000"/>
                  </a:schemeClr>
                </a:solidFill>
                <a:latin typeface="Arial" pitchFamily="34" charset="0"/>
                <a:cs typeface="Arial" pitchFamily="34" charset="0"/>
              </a:rPr>
              <a:t> 1 USD = JPY 109.85 (Durchschnitt  des Jahres 2014-15 ); </a:t>
            </a:r>
            <a:br>
              <a:rPr lang="de-DE" sz="900" i="1" dirty="0">
                <a:solidFill>
                  <a:schemeClr val="accent1">
                    <a:lumMod val="60000"/>
                    <a:lumOff val="40000"/>
                  </a:schemeClr>
                </a:solidFill>
                <a:latin typeface="Arial" pitchFamily="34" charset="0"/>
                <a:cs typeface="Arial" pitchFamily="34" charset="0"/>
              </a:rPr>
            </a:br>
            <a:r>
              <a:rPr lang="de-DE" sz="900" i="1" dirty="0">
                <a:solidFill>
                  <a:schemeClr val="accent1">
                    <a:lumMod val="60000"/>
                    <a:lumOff val="40000"/>
                  </a:schemeClr>
                </a:solidFill>
                <a:latin typeface="Arial" pitchFamily="34" charset="0"/>
                <a:cs typeface="Arial" pitchFamily="34" charset="0"/>
              </a:rPr>
              <a:t>Geschäftsjahr endet </a:t>
            </a:r>
            <a:r>
              <a:rPr lang="de-DE" sz="900" i="1" dirty="0" smtClean="0">
                <a:solidFill>
                  <a:schemeClr val="accent1">
                    <a:lumMod val="60000"/>
                    <a:lumOff val="40000"/>
                  </a:schemeClr>
                </a:solidFill>
                <a:latin typeface="Arial" pitchFamily="34" charset="0"/>
                <a:cs typeface="Arial" pitchFamily="34" charset="0"/>
              </a:rPr>
              <a:t>am 31.März 2015; mit  </a:t>
            </a:r>
            <a:r>
              <a:rPr lang="de-DE" sz="900" i="1" dirty="0">
                <a:solidFill>
                  <a:schemeClr val="accent1">
                    <a:lumMod val="60000"/>
                    <a:lumOff val="40000"/>
                  </a:schemeClr>
                </a:solidFill>
                <a:latin typeface="Arial" pitchFamily="34" charset="0"/>
                <a:cs typeface="Arial" pitchFamily="34" charset="0"/>
              </a:rPr>
              <a:t>EBS und everis Group; 100% Tochter von NTT DATA Corporation </a:t>
            </a:r>
          </a:p>
          <a:p>
            <a:pPr algn="r">
              <a:lnSpc>
                <a:spcPts val="1300"/>
              </a:lnSpc>
            </a:pPr>
            <a:endParaRPr lang="en-GB" sz="900" i="1" dirty="0" smtClean="0">
              <a:solidFill>
                <a:schemeClr val="accent1">
                  <a:lumMod val="60000"/>
                  <a:lumOff val="40000"/>
                </a:schemeClr>
              </a:solidFill>
              <a:latin typeface="Arial" pitchFamily="34" charset="0"/>
              <a:cs typeface="Arial" pitchFamily="34" charset="0"/>
            </a:endParaRPr>
          </a:p>
        </p:txBody>
      </p:sp>
      <p:pic>
        <p:nvPicPr>
          <p:cNvPr id="819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34345"/>
          <a:stretch/>
        </p:blipFill>
        <p:spPr bwMode="auto">
          <a:xfrm>
            <a:off x="899592" y="2377370"/>
            <a:ext cx="2982856" cy="3579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0733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Vorstellung</a:t>
            </a:r>
            <a:r>
              <a:rPr lang="en-US" dirty="0" smtClean="0"/>
              <a:t> der </a:t>
            </a:r>
            <a:r>
              <a:rPr lang="en-US" dirty="0" err="1" smtClean="0"/>
              <a:t>Projektidee</a:t>
            </a:r>
            <a:endParaRPr lang="en-US" dirty="0"/>
          </a:p>
        </p:txBody>
      </p:sp>
    </p:spTree>
    <p:extLst>
      <p:ext uri="{BB962C8B-B14F-4D97-AF65-F5344CB8AC3E}">
        <p14:creationId xmlns:p14="http://schemas.microsoft.com/office/powerpoint/2010/main" val="3336290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0"/>
          </p:nvPr>
        </p:nvSpPr>
        <p:spPr/>
        <p:txBody>
          <a:bodyPr/>
          <a:lstStyle/>
          <a:p>
            <a:r>
              <a:rPr lang="en-US" dirty="0" smtClean="0"/>
              <a:t>Knowledge Base – IST </a:t>
            </a:r>
            <a:r>
              <a:rPr lang="en-US" dirty="0" err="1" smtClean="0"/>
              <a:t>Zustand</a:t>
            </a:r>
            <a:endParaRPr lang="en-US" dirty="0"/>
          </a:p>
        </p:txBody>
      </p:sp>
      <p:sp>
        <p:nvSpPr>
          <p:cNvPr id="4" name="Textplatzhalter 3"/>
          <p:cNvSpPr>
            <a:spLocks noGrp="1"/>
          </p:cNvSpPr>
          <p:nvPr>
            <p:ph type="body" sz="quarter" idx="11"/>
          </p:nvPr>
        </p:nvSpPr>
        <p:spPr/>
        <p:txBody>
          <a:bodyPr/>
          <a:lstStyle/>
          <a:p>
            <a:endParaRPr lang="en-US" dirty="0"/>
          </a:p>
        </p:txBody>
      </p:sp>
      <p:sp>
        <p:nvSpPr>
          <p:cNvPr id="5" name="Würfel 4"/>
          <p:cNvSpPr/>
          <p:nvPr/>
        </p:nvSpPr>
        <p:spPr>
          <a:xfrm>
            <a:off x="755576" y="3717032"/>
            <a:ext cx="1872208" cy="1440160"/>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Projekt</a:t>
            </a:r>
            <a:r>
              <a:rPr lang="en-US" dirty="0" smtClean="0"/>
              <a:t> A</a:t>
            </a:r>
            <a:endParaRPr lang="en-US" dirty="0"/>
          </a:p>
        </p:txBody>
      </p:sp>
      <p:sp>
        <p:nvSpPr>
          <p:cNvPr id="6" name="Würfel 5"/>
          <p:cNvSpPr/>
          <p:nvPr/>
        </p:nvSpPr>
        <p:spPr>
          <a:xfrm>
            <a:off x="2915816" y="3717032"/>
            <a:ext cx="1872208" cy="1440160"/>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Projekt</a:t>
            </a:r>
            <a:r>
              <a:rPr lang="en-US" dirty="0" smtClean="0"/>
              <a:t> B</a:t>
            </a:r>
            <a:endParaRPr lang="en-US" dirty="0"/>
          </a:p>
        </p:txBody>
      </p:sp>
      <p:sp>
        <p:nvSpPr>
          <p:cNvPr id="7" name="Würfel 6"/>
          <p:cNvSpPr/>
          <p:nvPr/>
        </p:nvSpPr>
        <p:spPr>
          <a:xfrm>
            <a:off x="6552220" y="3717032"/>
            <a:ext cx="1872208" cy="1440160"/>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Projekt</a:t>
            </a:r>
            <a:r>
              <a:rPr lang="en-US" dirty="0" smtClean="0"/>
              <a:t> N</a:t>
            </a:r>
            <a:endParaRPr lang="en-US" dirty="0"/>
          </a:p>
        </p:txBody>
      </p:sp>
      <p:sp>
        <p:nvSpPr>
          <p:cNvPr id="8" name="Wolke 7"/>
          <p:cNvSpPr/>
          <p:nvPr/>
        </p:nvSpPr>
        <p:spPr>
          <a:xfrm>
            <a:off x="262180" y="1628800"/>
            <a:ext cx="2664296" cy="1224136"/>
          </a:xfrm>
          <a:prstGeom prst="clou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smtClean="0"/>
              <a:t>Dokumentation</a:t>
            </a:r>
            <a:endParaRPr lang="en-US" dirty="0"/>
          </a:p>
        </p:txBody>
      </p:sp>
      <p:sp>
        <p:nvSpPr>
          <p:cNvPr id="9" name="Wolke 8"/>
          <p:cNvSpPr/>
          <p:nvPr/>
        </p:nvSpPr>
        <p:spPr>
          <a:xfrm>
            <a:off x="3081858" y="1628800"/>
            <a:ext cx="2664296" cy="1224136"/>
          </a:xfrm>
          <a:prstGeom prst="clou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smtClean="0"/>
              <a:t>Dokumentation</a:t>
            </a:r>
            <a:endParaRPr lang="en-US" dirty="0"/>
          </a:p>
        </p:txBody>
      </p:sp>
      <p:sp>
        <p:nvSpPr>
          <p:cNvPr id="10" name="Wolke 9"/>
          <p:cNvSpPr/>
          <p:nvPr/>
        </p:nvSpPr>
        <p:spPr>
          <a:xfrm>
            <a:off x="6156176" y="1628800"/>
            <a:ext cx="2664296" cy="1224136"/>
          </a:xfrm>
          <a:prstGeom prst="clou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smtClean="0"/>
              <a:t>Dokumentation</a:t>
            </a:r>
            <a:endParaRPr lang="en-US" dirty="0"/>
          </a:p>
        </p:txBody>
      </p:sp>
      <p:sp>
        <p:nvSpPr>
          <p:cNvPr id="11" name="Textfeld 10"/>
          <p:cNvSpPr txBox="1"/>
          <p:nvPr/>
        </p:nvSpPr>
        <p:spPr>
          <a:xfrm>
            <a:off x="5355813" y="4252446"/>
            <a:ext cx="595035" cy="584775"/>
          </a:xfrm>
          <a:prstGeom prst="rect">
            <a:avLst/>
          </a:prstGeom>
          <a:noFill/>
        </p:spPr>
        <p:txBody>
          <a:bodyPr wrap="none" rtlCol="0">
            <a:spAutoFit/>
          </a:bodyPr>
          <a:lstStyle/>
          <a:p>
            <a:r>
              <a:rPr lang="en-US" sz="3200" b="1" dirty="0" smtClean="0"/>
              <a:t>…</a:t>
            </a:r>
            <a:endParaRPr lang="en-US" sz="3200" b="1" dirty="0"/>
          </a:p>
        </p:txBody>
      </p:sp>
      <p:cxnSp>
        <p:nvCxnSpPr>
          <p:cNvPr id="13" name="Gerade Verbindung 12"/>
          <p:cNvCxnSpPr>
            <a:stCxn id="8" idx="1"/>
            <a:endCxn id="5" idx="0"/>
          </p:cNvCxnSpPr>
          <p:nvPr/>
        </p:nvCxnSpPr>
        <p:spPr>
          <a:xfrm>
            <a:off x="1594328" y="2851633"/>
            <a:ext cx="277372" cy="8653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Gerade Verbindung 13"/>
          <p:cNvCxnSpPr>
            <a:stCxn id="9" idx="1"/>
            <a:endCxn id="6" idx="0"/>
          </p:cNvCxnSpPr>
          <p:nvPr/>
        </p:nvCxnSpPr>
        <p:spPr>
          <a:xfrm flipH="1">
            <a:off x="4031940" y="2851633"/>
            <a:ext cx="382066" cy="8653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Gerade Verbindung 17"/>
          <p:cNvCxnSpPr>
            <a:stCxn id="10" idx="1"/>
            <a:endCxn id="7" idx="0"/>
          </p:cNvCxnSpPr>
          <p:nvPr/>
        </p:nvCxnSpPr>
        <p:spPr>
          <a:xfrm>
            <a:off x="7488324" y="2851633"/>
            <a:ext cx="180020" cy="86539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77578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rdbnEhMmGkmMquk1iNof7A"/>
</p:tagLst>
</file>

<file path=ppt/tags/tag2.xml><?xml version="1.0" encoding="utf-8"?>
<p:tagLst xmlns:a="http://schemas.openxmlformats.org/drawingml/2006/main" xmlns:r="http://schemas.openxmlformats.org/officeDocument/2006/relationships" xmlns:p="http://schemas.openxmlformats.org/presentationml/2006/main">
  <p:tag name="ND_DISCLAIMER" val="1"/>
</p:tagLst>
</file>

<file path=ppt/theme/theme1.xml><?xml version="1.0" encoding="utf-8"?>
<a:theme xmlns:a="http://schemas.openxmlformats.org/drawingml/2006/main" name="Blank">
  <a:themeElements>
    <a:clrScheme name="NTT">
      <a:dk1>
        <a:srgbClr val="000000"/>
      </a:dk1>
      <a:lt1>
        <a:srgbClr val="FFFFFF"/>
      </a:lt1>
      <a:dk2>
        <a:srgbClr val="6785C1"/>
      </a:dk2>
      <a:lt2>
        <a:srgbClr val="FFFFFF"/>
      </a:lt2>
      <a:accent1>
        <a:srgbClr val="6785C1"/>
      </a:accent1>
      <a:accent2>
        <a:srgbClr val="0F1C50"/>
      </a:accent2>
      <a:accent3>
        <a:srgbClr val="0080B1"/>
      </a:accent3>
      <a:accent4>
        <a:srgbClr val="E6B600"/>
      </a:accent4>
      <a:accent5>
        <a:srgbClr val="BC4328"/>
      </a:accent5>
      <a:accent6>
        <a:srgbClr val="5A5A5A"/>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662</Words>
  <Application>Microsoft Office PowerPoint</Application>
  <PresentationFormat>Bildschirmpräsentation (4:3)</PresentationFormat>
  <Paragraphs>162</Paragraphs>
  <Slides>15</Slides>
  <Notes>8</Notes>
  <HiddenSlides>0</HiddenSlides>
  <MMClips>0</MMClips>
  <ScaleCrop>false</ScaleCrop>
  <HeadingPairs>
    <vt:vector size="4" baseType="variant">
      <vt:variant>
        <vt:lpstr>Design</vt:lpstr>
      </vt:variant>
      <vt:variant>
        <vt:i4>1</vt:i4>
      </vt:variant>
      <vt:variant>
        <vt:lpstr>Folientitel</vt:lpstr>
      </vt:variant>
      <vt:variant>
        <vt:i4>15</vt:i4>
      </vt:variant>
    </vt:vector>
  </HeadingPairs>
  <TitlesOfParts>
    <vt:vector size="16" baseType="lpstr">
      <vt:lpstr>Blank</vt:lpstr>
      <vt:lpstr>Kick Off – MSP   Knowledge Base</vt:lpstr>
      <vt:lpstr>PowerPoint-Präsentation</vt:lpstr>
      <vt:lpstr>Die NTT Gruppe</vt:lpstr>
      <vt:lpstr>PowerPoint-Präsentation</vt:lpstr>
      <vt:lpstr>PowerPoint-Präsentation</vt:lpstr>
      <vt:lpstr>NTT DATA</vt:lpstr>
      <vt:lpstr>PowerPoint-Präsentation</vt:lpstr>
      <vt:lpstr>Vorstellung der Projektidee</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Cirquent GmbH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 NTT Gruppe</dc:title>
  <dc:creator>Maier Andreas</dc:creator>
  <cp:lastModifiedBy>Maier Andreas</cp:lastModifiedBy>
  <cp:revision>29</cp:revision>
  <dcterms:created xsi:type="dcterms:W3CDTF">2016-05-04T07:09:45Z</dcterms:created>
  <dcterms:modified xsi:type="dcterms:W3CDTF">2016-05-10T06:41:41Z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qVitality">
    <vt:lpwstr/>
  </property>
  <property fmtid="{D5CDD505-2E9C-101B-9397-08002B2CF9AE}" pid="3" name="CqDisclosureRange">
    <vt:lpwstr/>
  </property>
  <property fmtid="{D5CDD505-2E9C-101B-9397-08002B2CF9AE}" pid="4" name="CqDisclosureRangeStamp">
    <vt:lpwstr/>
  </property>
  <property fmtid="{D5CDD505-2E9C-101B-9397-08002B2CF9AE}" pid="5" name="CqDisclosureRangeLimitation">
    <vt:lpwstr/>
  </property>
  <property fmtid="{D5CDD505-2E9C-101B-9397-08002B2CF9AE}" pid="6" name="CqOwner">
    <vt:lpwstr>MAIEA2</vt:lpwstr>
  </property>
  <property fmtid="{D5CDD505-2E9C-101B-9397-08002B2CF9AE}" pid="7" name="CqDepartment">
    <vt:lpwstr>CBS</vt:lpwstr>
  </property>
  <property fmtid="{D5CDD505-2E9C-101B-9397-08002B2CF9AE}" pid="8" name="CqCompanyOwner">
    <vt:lpwstr>NTT DATA</vt:lpwstr>
  </property>
  <property fmtid="{D5CDD505-2E9C-101B-9397-08002B2CF9AE}" pid="9" name="CqInformationType">
    <vt:lpwstr>Working Standard</vt:lpwstr>
  </property>
  <property fmtid="{D5CDD505-2E9C-101B-9397-08002B2CF9AE}" pid="10" name="CqChecksum">
    <vt:lpwstr>16EECA10F1B9A6363A263EC403B18B27</vt:lpwstr>
  </property>
</Properties>
</file>