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Formaggioni - alessand.formaggioni@studio.unibo.it" userId="6724df54-ff25-4b11-9850-730b5f1a0ee1" providerId="ADAL" clId="{30939372-12E3-444A-9D94-6B0FC0A1A677}"/>
    <pc:docChg chg="modSld">
      <pc:chgData name="Alessandro Formaggioni - alessand.formaggioni@studio.unibo.it" userId="6724df54-ff25-4b11-9850-730b5f1a0ee1" providerId="ADAL" clId="{30939372-12E3-444A-9D94-6B0FC0A1A677}" dt="2023-06-05T21:37:08.928" v="0" actId="1076"/>
      <pc:docMkLst>
        <pc:docMk/>
      </pc:docMkLst>
      <pc:sldChg chg="modSp mod">
        <pc:chgData name="Alessandro Formaggioni - alessand.formaggioni@studio.unibo.it" userId="6724df54-ff25-4b11-9850-730b5f1a0ee1" providerId="ADAL" clId="{30939372-12E3-444A-9D94-6B0FC0A1A677}" dt="2023-06-05T21:37:08.928" v="0" actId="1076"/>
        <pc:sldMkLst>
          <pc:docMk/>
          <pc:sldMk cId="3904361924" sldId="256"/>
        </pc:sldMkLst>
        <pc:picChg chg="mod">
          <ac:chgData name="Alessandro Formaggioni - alessand.formaggioni@studio.unibo.it" userId="6724df54-ff25-4b11-9850-730b5f1a0ee1" providerId="ADAL" clId="{30939372-12E3-444A-9D94-6B0FC0A1A677}" dt="2023-06-05T21:37:08.928" v="0" actId="1076"/>
          <ac:picMkLst>
            <pc:docMk/>
            <pc:sldMk cId="3904361924" sldId="256"/>
            <ac:picMk id="13" creationId="{94E0666E-54B5-8FD6-4672-FEDF05802E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36302-D9A2-AA62-EA83-7F334BFC6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6AA225-7781-6B42-750A-053A7E5D0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38290C-B200-479B-4334-E4229FF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51474-B640-AF7F-0D47-41532794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7E5AC7-0F82-3286-EB5E-3ABBAB9F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8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19ECA-FFCE-B806-4244-1D77B0B7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9A739E-915D-F777-D88D-A6D53722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76230-5A62-9E10-5DAC-C3B9604F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AC45F-D3D5-3419-90A8-5A8C125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03CFA-5148-BCD0-695F-F04182B7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71EE509-7D80-AC13-4376-0C488613E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0C3E5F-D2EA-5B9D-3991-6DADF775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2841B-CE89-F99A-7874-377AB11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B76866-D5F3-ED82-5127-C9325461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50BDB8-FDA3-BF78-822A-12B2E759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1BA63-0C09-B244-C6DD-739EEB6F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42072C-EF29-58BA-D7DD-F46F7C27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FA9A2C-E8FA-1EC8-8DD6-86834CA8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FD0E4-8F25-CFB5-159C-9D64B22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A5D9C1-F344-6D98-C32A-83C7DB39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AF795-05E3-8BDB-5000-858BAAD6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0FF633-AA68-E818-A906-D3CE923D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0F769C-00EF-6DDB-F53A-BE37F5B0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D207B3-512E-28F4-0180-C3A7FD0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A73A80-66A1-7CCB-527F-769ACE0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6EFB6-CA83-EC99-98E8-2ED1EB0F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CA58B-F8B5-B4F3-BDDE-A894DE10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0EF87A-A426-0A5F-4F21-BEC5934C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627795-E604-564F-FEA5-85EC267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66629A-06E7-4D9D-5576-B5F33DA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9A1E88-264F-72F2-5212-B8EF74B5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36FCA-85C9-E358-F033-CDE8E1C2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05E41-00BD-D149-BA19-BAFC38BF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2574E-3148-BB56-E75E-5AD5108F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25C21F-2C80-03AE-6505-B2E9B60AC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4D986-5550-10FC-29BF-2219691A4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D3014B-1F2F-D047-6119-34143C90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0551F4-9114-1B1F-3AE0-72EE49BA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BD6FE5-AA96-EFD7-9AA3-F67236A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1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BC12D-CDA4-E06B-6F0E-6F371AA2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ACCC21-8ADA-2F89-6316-D00825C9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C50065-7B0D-2451-34A1-BE308879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99ABD7-BA1B-5205-6DF6-B6CA1D21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340D29-4227-8715-38A8-1DB4D00A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8239CA-61AF-A230-E67E-762C148A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C86226-F0E6-8B63-D9FF-6E87FDE1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9700A-ECBD-42F7-63CB-6D61F52E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F170D-F9A1-3AF7-3CD7-F0AF1281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376D66-6EFA-DE69-3860-C3E5246E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BD616D-E69D-ABD7-F6E7-BE9A4902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BBBA77-08F7-2225-82F3-10CAD56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2A57D3-7F25-6D3C-DCEC-178CFB0E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55123-4367-BB86-3887-53DBA55F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AAA1D0-1C0D-C517-F0E0-0AA420095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30AD31-796C-19AF-FBA0-BC6989BC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3A2D63-0BF1-FD83-BD7C-54CE81B0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8D68B2-E1C0-13EB-17AD-84789DF7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050D1-093B-3CBA-74F8-C339EE46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8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E3200D-7158-3927-AAB7-FC992F2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DC212F-3778-1C77-DA0B-7F529F5E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CAAFD6-10F2-63FF-9AFE-486BDE48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4F30-02A9-4777-B48A-9868F063176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D6C6DE-20DD-F3FD-CAE3-D3CF3C7CE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746E2-71FE-22ED-FE2B-AB444F8B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D1BE-F639-4DCE-9FED-2BEC3B5F8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6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63AF31A-C3BD-4E90-8E9D-5FD6EB87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7" y="1870891"/>
            <a:ext cx="4451742" cy="3116218"/>
          </a:xfrm>
          <a:prstGeom prst="rect">
            <a:avLst/>
          </a:prstGeom>
        </p:spPr>
      </p:pic>
      <p:sp>
        <p:nvSpPr>
          <p:cNvPr id="11" name="Callout: freccia in giù 10">
            <a:extLst>
              <a:ext uri="{FF2B5EF4-FFF2-40B4-BE49-F238E27FC236}">
                <a16:creationId xmlns:a16="http://schemas.microsoft.com/office/drawing/2014/main" id="{4F5BCE96-F0CB-5FBF-2130-81D6E388A89A}"/>
              </a:ext>
            </a:extLst>
          </p:cNvPr>
          <p:cNvSpPr/>
          <p:nvPr/>
        </p:nvSpPr>
        <p:spPr>
          <a:xfrm>
            <a:off x="113211" y="1342244"/>
            <a:ext cx="11950262" cy="4173514"/>
          </a:xfrm>
          <a:prstGeom prst="downArrowCallout">
            <a:avLst>
              <a:gd name="adj1" fmla="val 6370"/>
              <a:gd name="adj2" fmla="val 6911"/>
              <a:gd name="adj3" fmla="val 5757"/>
              <a:gd name="adj4" fmla="val 905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Which are my research topics?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am an evolutionary biologist and I mainly work on Bivalvia</a:t>
            </a:r>
          </a:p>
          <a:p>
            <a:pPr lvl="5"/>
            <a:endParaRPr lang="en-GB" dirty="0">
              <a:solidFill>
                <a:schemeClr val="tx1"/>
              </a:solidFill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Characterization of </a:t>
            </a:r>
            <a:r>
              <a:rPr lang="en-GB" u="sng" dirty="0">
                <a:solidFill>
                  <a:schemeClr val="tx1"/>
                </a:solidFill>
              </a:rPr>
              <a:t>RNA interference</a:t>
            </a:r>
            <a:r>
              <a:rPr lang="en-GB" dirty="0">
                <a:solidFill>
                  <a:schemeClr val="tx1"/>
                </a:solidFill>
              </a:rPr>
              <a:t> pathways among Lophotrochozoa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chemeClr val="tx1"/>
                </a:solidFill>
              </a:rPr>
              <a:t>Mito-nuclear co-evolution</a:t>
            </a:r>
            <a:r>
              <a:rPr lang="en-GB" dirty="0">
                <a:solidFill>
                  <a:schemeClr val="tx1"/>
                </a:solidFill>
              </a:rPr>
              <a:t> and cross-communications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3" name="Immagine 12" descr="Immagine che contiene schermata, Elementi grafici, diagramma&#10;&#10;Descrizione generata automaticamente">
            <a:extLst>
              <a:ext uri="{FF2B5EF4-FFF2-40B4-BE49-F238E27FC236}">
                <a16:creationId xmlns:a16="http://schemas.microsoft.com/office/drawing/2014/main" id="{94E0666E-54B5-8FD6-4672-FEDF05802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15"/>
          <a:stretch/>
        </p:blipFill>
        <p:spPr>
          <a:xfrm>
            <a:off x="843989" y="2064332"/>
            <a:ext cx="1272294" cy="19269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5A37976-7837-948E-DA53-0C659841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75" y="2918141"/>
            <a:ext cx="3710883" cy="2597616"/>
          </a:xfrm>
          <a:prstGeom prst="rect">
            <a:avLst/>
          </a:prstGeom>
        </p:spPr>
      </p:pic>
      <p:pic>
        <p:nvPicPr>
          <p:cNvPr id="16" name="Immagine 15" descr="Immagine che contiene invertebrato, conchiglia, capasanta, Molluschi&#10;&#10;Descrizione generata automaticamente">
            <a:extLst>
              <a:ext uri="{FF2B5EF4-FFF2-40B4-BE49-F238E27FC236}">
                <a16:creationId xmlns:a16="http://schemas.microsoft.com/office/drawing/2014/main" id="{424602CD-1334-2347-ABA0-37D95298B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07" y="1355675"/>
            <a:ext cx="517696" cy="575372"/>
          </a:xfrm>
          <a:prstGeom prst="rect">
            <a:avLst/>
          </a:prstGeom>
        </p:spPr>
      </p:pic>
      <p:pic>
        <p:nvPicPr>
          <p:cNvPr id="20" name="Immagine 19" descr="Immagine che contiene invertebrato, conchiglia, Molluschi, bivalve&#10;&#10;Descrizione generata automaticamente">
            <a:extLst>
              <a:ext uri="{FF2B5EF4-FFF2-40B4-BE49-F238E27FC236}">
                <a16:creationId xmlns:a16="http://schemas.microsoft.com/office/drawing/2014/main" id="{4C9BCEBA-0473-2DD9-5F48-23805167C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00" y="2306900"/>
            <a:ext cx="693006" cy="466542"/>
          </a:xfrm>
          <a:prstGeom prst="rect">
            <a:avLst/>
          </a:prstGeom>
        </p:spPr>
      </p:pic>
      <p:pic>
        <p:nvPicPr>
          <p:cNvPr id="22" name="Immagine 21" descr="Immagine che contiene invertebrato, ostrica, conchiglia, crostaceo&#10;&#10;Descrizione generata automaticamente">
            <a:extLst>
              <a:ext uri="{FF2B5EF4-FFF2-40B4-BE49-F238E27FC236}">
                <a16:creationId xmlns:a16="http://schemas.microsoft.com/office/drawing/2014/main" id="{A9AF7E58-ABB7-CC4A-14D1-E012E18AF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78" y="1585368"/>
            <a:ext cx="849239" cy="663119"/>
          </a:xfrm>
          <a:prstGeom prst="rect">
            <a:avLst/>
          </a:prstGeom>
        </p:spPr>
      </p:pic>
      <p:sp>
        <p:nvSpPr>
          <p:cNvPr id="27" name="Callout: freccia in giù 26">
            <a:extLst>
              <a:ext uri="{FF2B5EF4-FFF2-40B4-BE49-F238E27FC236}">
                <a16:creationId xmlns:a16="http://schemas.microsoft.com/office/drawing/2014/main" id="{964878B1-6C90-9B95-6C9F-5A88660890C9}"/>
              </a:ext>
            </a:extLst>
          </p:cNvPr>
          <p:cNvSpPr/>
          <p:nvPr/>
        </p:nvSpPr>
        <p:spPr>
          <a:xfrm>
            <a:off x="128527" y="99168"/>
            <a:ext cx="11950262" cy="1198178"/>
          </a:xfrm>
          <a:prstGeom prst="downArrow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Alessandro Formaggioni								Prof. Marco Passamonti</a:t>
            </a:r>
          </a:p>
          <a:p>
            <a:r>
              <a:rPr lang="en-GB" dirty="0">
                <a:solidFill>
                  <a:schemeClr val="tx1"/>
                </a:solidFill>
              </a:rPr>
              <a:t>PhD student at the University of Bologna						</a:t>
            </a:r>
            <a:r>
              <a:rPr lang="en-GB" dirty="0" err="1">
                <a:solidFill>
                  <a:schemeClr val="tx1"/>
                </a:solidFill>
              </a:rPr>
              <a:t>Dott</a:t>
            </a:r>
            <a:r>
              <a:rPr lang="en-GB" dirty="0">
                <a:solidFill>
                  <a:schemeClr val="tx1"/>
                </a:solidFill>
              </a:rPr>
              <a:t>. Federico Plazzi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6B5668B-FD02-159E-9695-2B9B4A2324A5}"/>
              </a:ext>
            </a:extLst>
          </p:cNvPr>
          <p:cNvSpPr/>
          <p:nvPr/>
        </p:nvSpPr>
        <p:spPr>
          <a:xfrm>
            <a:off x="97895" y="5557636"/>
            <a:ext cx="11965578" cy="1201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tx1"/>
                </a:solidFill>
              </a:rPr>
              <a:t>Why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am</a:t>
            </a:r>
            <a:r>
              <a:rPr lang="it-IT" b="1" dirty="0">
                <a:solidFill>
                  <a:schemeClr val="tx1"/>
                </a:solidFill>
              </a:rPr>
              <a:t> I </a:t>
            </a:r>
            <a:r>
              <a:rPr lang="it-IT" b="1" dirty="0" err="1">
                <a:solidFill>
                  <a:schemeClr val="tx1"/>
                </a:solidFill>
              </a:rPr>
              <a:t>here</a:t>
            </a:r>
            <a:r>
              <a:rPr lang="it-IT" b="1" dirty="0">
                <a:solidFill>
                  <a:schemeClr val="tx1"/>
                </a:solidFill>
              </a:rPr>
              <a:t>? </a:t>
            </a:r>
          </a:p>
          <a:p>
            <a:r>
              <a:rPr lang="it-IT" b="1" dirty="0">
                <a:solidFill>
                  <a:schemeClr val="tx1"/>
                </a:solidFill>
              </a:rPr>
              <a:t>	</a:t>
            </a:r>
            <a:r>
              <a:rPr lang="it-IT" dirty="0">
                <a:solidFill>
                  <a:schemeClr val="tx1"/>
                </a:solidFill>
              </a:rPr>
              <a:t>	1. </a:t>
            </a:r>
            <a:r>
              <a:rPr lang="it-IT" dirty="0" err="1">
                <a:solidFill>
                  <a:schemeClr val="tx1"/>
                </a:solidFill>
              </a:rPr>
              <a:t>Current</a:t>
            </a:r>
            <a:r>
              <a:rPr lang="it-IT" dirty="0">
                <a:solidFill>
                  <a:schemeClr val="tx1"/>
                </a:solidFill>
              </a:rPr>
              <a:t> projects: </a:t>
            </a:r>
            <a:r>
              <a:rPr lang="it-IT" dirty="0" err="1">
                <a:solidFill>
                  <a:schemeClr val="tx1"/>
                </a:solidFill>
              </a:rPr>
              <a:t>phylogenetic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analysis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proteins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related</a:t>
            </a:r>
            <a:r>
              <a:rPr lang="it-IT" dirty="0">
                <a:solidFill>
                  <a:schemeClr val="tx1"/>
                </a:solidFill>
              </a:rPr>
              <a:t> to RNAi pathways</a:t>
            </a:r>
          </a:p>
          <a:p>
            <a:r>
              <a:rPr lang="it-IT" dirty="0">
                <a:solidFill>
                  <a:schemeClr val="tx1"/>
                </a:solidFill>
              </a:rPr>
              <a:t>		2. Future projects: first </a:t>
            </a:r>
            <a:r>
              <a:rPr lang="it-IT" dirty="0" err="1">
                <a:solidFill>
                  <a:schemeClr val="tx1"/>
                </a:solidFill>
              </a:rPr>
              <a:t>genome</a:t>
            </a:r>
            <a:r>
              <a:rPr lang="it-IT" dirty="0">
                <a:solidFill>
                  <a:schemeClr val="tx1"/>
                </a:solidFill>
              </a:rPr>
              <a:t> assembly of an </a:t>
            </a:r>
            <a:r>
              <a:rPr lang="it-IT" dirty="0" err="1">
                <a:solidFill>
                  <a:schemeClr val="tx1"/>
                </a:solidFill>
              </a:rPr>
              <a:t>Archiheterodonta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species</a:t>
            </a:r>
            <a:r>
              <a:rPr lang="it-IT" dirty="0">
                <a:solidFill>
                  <a:schemeClr val="tx1"/>
                </a:solidFill>
              </a:rPr>
              <a:t> 	</a:t>
            </a:r>
          </a:p>
          <a:p>
            <a:r>
              <a:rPr lang="en-GB" dirty="0">
                <a:solidFill>
                  <a:schemeClr val="tx1"/>
                </a:solidFill>
              </a:rPr>
              <a:t>		3. Meet new people with shared research interests 	</a:t>
            </a:r>
          </a:p>
        </p:txBody>
      </p:sp>
    </p:spTree>
    <p:extLst>
      <p:ext uri="{BB962C8B-B14F-4D97-AF65-F5344CB8AC3E}">
        <p14:creationId xmlns:p14="http://schemas.microsoft.com/office/powerpoint/2010/main" val="3904361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Formaggioni - alessand.formaggioni@studio.unibo.it</dc:creator>
  <cp:lastModifiedBy>Alessandro Formaggioni - alessand.formaggioni@studio.unibo.it</cp:lastModifiedBy>
  <cp:revision>1</cp:revision>
  <dcterms:created xsi:type="dcterms:W3CDTF">2023-06-05T20:20:44Z</dcterms:created>
  <dcterms:modified xsi:type="dcterms:W3CDTF">2023-06-05T21:37:17Z</dcterms:modified>
</cp:coreProperties>
</file>