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47F7D-F24D-A5C8-7276-2078542EF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E90E002-FE82-252D-CA4A-79ECDBDB6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E663EA-5B2A-C6E2-D182-945A157E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776E-2778-46C2-B1C8-5685F22905AD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07F13C-3D8F-58C3-9A52-E36C5A0A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A8948E-EF1B-5A6C-CEBE-64A6CE9E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CDFF-09AE-47A9-A60A-6EA9421A2B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58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C2DC4-8B5A-BAC9-A247-D8371D6A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525177A-57C7-010F-C6FD-B511E4639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E51FA6-BA1B-DEE5-B896-AA3122A6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776E-2778-46C2-B1C8-5685F22905AD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62C79E-8B24-52EC-D687-44D00479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7C2BBC-A67F-1A93-0036-8FBFDCEA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CDFF-09AE-47A9-A60A-6EA9421A2B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469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245CA20-9318-0B37-4176-7B3A164FC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30DA6B-B689-1E6C-8CFA-8F5F6175C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3397ED-D0F1-364D-B32A-A415032D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776E-2778-46C2-B1C8-5685F22905AD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90D93A-CB38-D370-FE7F-B8465CE7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50F8E4-4D53-C630-A0C3-096A1C9D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CDFF-09AE-47A9-A60A-6EA9421A2B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59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5FF07-091D-F1B2-C98D-E43861D9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AD5309-A569-8C39-AB25-620660C84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6D4760-0B3F-0959-713A-69846342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776E-2778-46C2-B1C8-5685F22905AD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9E61E3-3C7B-8FA9-254A-83D80FC0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8D81B2-F659-7B52-A5EE-E96CC0AC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CDFF-09AE-47A9-A60A-6EA9421A2B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46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A96E25-ABCD-DB83-EC03-EF76FD5A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ABB8A9-4825-8150-AE44-370F0E9B0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F68A16-8970-AEA1-FF74-D0809777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776E-2778-46C2-B1C8-5685F22905AD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4136BE-E7A1-F5C7-42CB-CA2133D8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D25E04-EE15-B0D2-9257-239DEEDA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CDFF-09AE-47A9-A60A-6EA9421A2B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50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831865-E0B7-0321-E1BE-3F9FF0D0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44E2AD-5520-42EE-99BD-4E53FFA22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A7238E-B5F2-1583-C569-12604675F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49F083-2C1B-EFE3-AE31-DC5D1D02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776E-2778-46C2-B1C8-5685F22905AD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2F5C8A-3D8B-4151-5B98-23371F64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2DCB70-DD5B-B1E5-7ED0-89AE9BAA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CDFF-09AE-47A9-A60A-6EA9421A2B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325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150D67-5825-1BE2-F2A4-BD67D3A3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2532F0-322C-05D9-544E-771DE51CA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F06F9FD-9A99-DD04-530D-B1C3A2883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0C47CC-4410-7ABC-A394-3E7D10144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D8BE88E-77CE-B59C-7551-8BF4D1FC8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89DA481-D3FD-6902-685F-61E60287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776E-2778-46C2-B1C8-5685F22905AD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BDE986F-F61A-D2B4-D3E3-E8D07690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4AA8E64-C3B5-05D0-348F-5010E796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CDFF-09AE-47A9-A60A-6EA9421A2B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28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0BC86A-CF44-4784-58CE-BD942059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CCF2801-EC92-35F7-25C7-9C1B0606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776E-2778-46C2-B1C8-5685F22905AD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89CC16-FA7F-98CB-908D-FEFDB225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741895-756D-7DA2-558E-3EB60685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CDFF-09AE-47A9-A60A-6EA9421A2B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033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584E6C4-BE5B-1EDB-4761-7C734BFD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776E-2778-46C2-B1C8-5685F22905AD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841C8B8-158D-0BF8-59D5-7D309DD3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486D33-FDA7-E987-08C5-BA371323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CDFF-09AE-47A9-A60A-6EA9421A2B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36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31EC79-5655-2084-840A-53F5C7DA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DA9D1A-88E1-FC50-1CF5-F11EF6E4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315768-EC01-1F16-5851-DFFB912C4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87DB86-1698-A0FF-B63D-AA87ED57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776E-2778-46C2-B1C8-5685F22905AD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090039-287C-28D6-13B4-0C5CA9F5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F023CB-7EC3-C1E7-191F-C4F8C59D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CDFF-09AE-47A9-A60A-6EA9421A2B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20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9E9B1-6B50-E65D-8C35-B9F955D0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B7E5728-7FB4-AD5B-B82C-4387954BA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E3A2896-8324-679A-997F-E7DFBDB16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AF4E4F-391D-9739-6899-1CAA43A4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776E-2778-46C2-B1C8-5685F22905AD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B0E421-612F-9BD9-0EBF-D7308677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2D5F83-A8CC-94DA-8AE9-1764DEF4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CDFF-09AE-47A9-A60A-6EA9421A2B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773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C2FA1AB-D64D-2F5A-D3B4-D879DBED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07BE59-2560-B0B7-A7AF-F49A8243C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4204E8-62E8-D41D-117A-AE9F83C0A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D776E-2778-46C2-B1C8-5685F22905AD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CBF72A-94FA-AA9F-DA42-C96409790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796D6D-ADB9-D4A1-3562-296DDBA96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3CDFF-09AE-47A9-A60A-6EA9421A2B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334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24EB3AD2-D830-0693-F30E-B80DA8B3F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0089" y="2491079"/>
            <a:ext cx="2140343" cy="107453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10F3261-1A26-E539-0350-B5D1A7ADA2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6" r="12984" b="13343"/>
          <a:stretch/>
        </p:blipFill>
        <p:spPr>
          <a:xfrm>
            <a:off x="569114" y="735576"/>
            <a:ext cx="1924986" cy="281833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52817C-EE74-2860-FEAB-62BB9B9D1F64}"/>
              </a:ext>
            </a:extLst>
          </p:cNvPr>
          <p:cNvSpPr txBox="1"/>
          <p:nvPr/>
        </p:nvSpPr>
        <p:spPr>
          <a:xfrm>
            <a:off x="2586413" y="669587"/>
            <a:ext cx="2104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Livia Tolve</a:t>
            </a:r>
          </a:p>
          <a:p>
            <a:endParaRPr lang="it-IT" dirty="0"/>
          </a:p>
          <a:p>
            <a:r>
              <a:rPr lang="it-IT" dirty="0"/>
              <a:t>1</a:t>
            </a:r>
            <a:r>
              <a:rPr lang="it-IT" sz="1600" dirty="0"/>
              <a:t>st</a:t>
            </a:r>
            <a:r>
              <a:rPr lang="it-IT" dirty="0"/>
              <a:t> </a:t>
            </a:r>
            <a:r>
              <a:rPr lang="it-IT" dirty="0" err="1"/>
              <a:t>year</a:t>
            </a:r>
            <a:endParaRPr lang="it-IT" dirty="0"/>
          </a:p>
          <a:p>
            <a:r>
              <a:rPr lang="it-IT" dirty="0"/>
              <a:t>PhD </a:t>
            </a:r>
            <a:r>
              <a:rPr lang="it-IT" dirty="0" err="1"/>
              <a:t>Student</a:t>
            </a:r>
            <a:r>
              <a:rPr lang="it-IT" dirty="0"/>
              <a:t>,</a:t>
            </a:r>
          </a:p>
          <a:p>
            <a:r>
              <a:rPr lang="it-IT" dirty="0" err="1"/>
              <a:t>Evolutionary</a:t>
            </a:r>
            <a:r>
              <a:rPr lang="it-IT" dirty="0"/>
              <a:t> </a:t>
            </a:r>
            <a:r>
              <a:rPr lang="it-IT" dirty="0" err="1"/>
              <a:t>Biology</a:t>
            </a:r>
            <a:r>
              <a:rPr lang="it-IT" dirty="0"/>
              <a:t> and </a:t>
            </a:r>
            <a:r>
              <a:rPr lang="it-IT" dirty="0" err="1"/>
              <a:t>Ecology</a:t>
            </a:r>
            <a:endParaRPr lang="it-IT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ED983D0-9E83-34FD-5B13-A7BFE07E0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04428">
            <a:off x="3883457" y="890470"/>
            <a:ext cx="1518008" cy="877534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2668EB-3FD8-A286-7733-7E6F68E74574}"/>
              </a:ext>
            </a:extLst>
          </p:cNvPr>
          <p:cNvSpPr txBox="1"/>
          <p:nvPr/>
        </p:nvSpPr>
        <p:spPr>
          <a:xfrm>
            <a:off x="5190633" y="858491"/>
            <a:ext cx="631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Research</a:t>
            </a:r>
            <a:r>
              <a:rPr lang="it-IT" sz="1600" dirty="0"/>
              <a:t> </a:t>
            </a:r>
            <a:r>
              <a:rPr lang="it-IT" sz="1600" dirty="0" err="1"/>
              <a:t>interest</a:t>
            </a:r>
            <a:r>
              <a:rPr lang="it-IT" sz="1600" dirty="0"/>
              <a:t>: </a:t>
            </a:r>
            <a:r>
              <a:rPr lang="it-IT" sz="1600" dirty="0" err="1"/>
              <a:t>conservation</a:t>
            </a:r>
            <a:r>
              <a:rPr lang="it-IT" sz="1600" dirty="0"/>
              <a:t> </a:t>
            </a:r>
            <a:r>
              <a:rPr lang="it-IT" sz="1600" dirty="0" err="1"/>
              <a:t>genetics</a:t>
            </a:r>
            <a:r>
              <a:rPr lang="it-IT" sz="1600" dirty="0"/>
              <a:t>/</a:t>
            </a:r>
            <a:r>
              <a:rPr lang="it-IT" sz="1600" dirty="0" err="1"/>
              <a:t>genomics</a:t>
            </a:r>
            <a:endParaRPr lang="it-IT" sz="1600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D4E456-359D-849A-6325-A82AEC371850}"/>
              </a:ext>
            </a:extLst>
          </p:cNvPr>
          <p:cNvSpPr txBox="1"/>
          <p:nvPr/>
        </p:nvSpPr>
        <p:spPr>
          <a:xfrm>
            <a:off x="569114" y="4149413"/>
            <a:ext cx="10615816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 err="1"/>
              <a:t>Why</a:t>
            </a:r>
            <a:r>
              <a:rPr lang="it-IT" sz="1600" dirty="0"/>
              <a:t> I </a:t>
            </a:r>
            <a:r>
              <a:rPr lang="it-IT" sz="1600" dirty="0" err="1"/>
              <a:t>joined</a:t>
            </a:r>
            <a:r>
              <a:rPr lang="it-IT" sz="1600" dirty="0"/>
              <a:t> ITA*PHY…: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To </a:t>
            </a:r>
            <a:r>
              <a:rPr lang="it-IT" sz="1600" dirty="0" err="1"/>
              <a:t>improve</a:t>
            </a:r>
            <a:r>
              <a:rPr lang="it-IT" sz="1600" dirty="0"/>
              <a:t> </a:t>
            </a:r>
            <a:r>
              <a:rPr lang="it-IT" sz="1600" dirty="0" err="1"/>
              <a:t>my</a:t>
            </a:r>
            <a:r>
              <a:rPr lang="it-IT" sz="1600" dirty="0"/>
              <a:t> </a:t>
            </a:r>
            <a:r>
              <a:rPr lang="it-IT" sz="1600" dirty="0" err="1"/>
              <a:t>basic</a:t>
            </a:r>
            <a:r>
              <a:rPr lang="it-IT" sz="1600" dirty="0"/>
              <a:t>, </a:t>
            </a:r>
            <a:r>
              <a:rPr lang="it-IT" sz="1600" dirty="0" err="1"/>
              <a:t>theoretical</a:t>
            </a:r>
            <a:r>
              <a:rPr lang="it-IT" sz="1600" dirty="0"/>
              <a:t> knowledge of </a:t>
            </a:r>
            <a:r>
              <a:rPr lang="it-IT" sz="1600" dirty="0" err="1"/>
              <a:t>phylogenetic</a:t>
            </a:r>
            <a:r>
              <a:rPr lang="it-IT" sz="1600" dirty="0"/>
              <a:t> </a:t>
            </a:r>
            <a:r>
              <a:rPr lang="it-IT" sz="1600" dirty="0" err="1"/>
              <a:t>inference</a:t>
            </a:r>
            <a:r>
              <a:rPr lang="it-IT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To </a:t>
            </a:r>
            <a:r>
              <a:rPr lang="it-IT" sz="1600" dirty="0" err="1"/>
              <a:t>improve</a:t>
            </a:r>
            <a:r>
              <a:rPr lang="it-IT" sz="1600" dirty="0"/>
              <a:t> </a:t>
            </a:r>
            <a:r>
              <a:rPr lang="it-IT" sz="1600" dirty="0" err="1"/>
              <a:t>my</a:t>
            </a:r>
            <a:r>
              <a:rPr lang="it-IT" sz="1600" dirty="0"/>
              <a:t> </a:t>
            </a:r>
            <a:r>
              <a:rPr lang="it-IT" sz="1600" dirty="0" err="1"/>
              <a:t>basic</a:t>
            </a:r>
            <a:r>
              <a:rPr lang="it-IT" sz="1600" dirty="0"/>
              <a:t>, </a:t>
            </a:r>
            <a:r>
              <a:rPr lang="it-IT" sz="1600" dirty="0" err="1"/>
              <a:t>practical</a:t>
            </a:r>
            <a:r>
              <a:rPr lang="it-IT" sz="1600" dirty="0"/>
              <a:t> knowledge of </a:t>
            </a:r>
            <a:r>
              <a:rPr lang="it-IT" sz="1600" dirty="0" err="1"/>
              <a:t>phylogenetic</a:t>
            </a:r>
            <a:r>
              <a:rPr lang="it-IT" sz="1600" dirty="0"/>
              <a:t> </a:t>
            </a:r>
            <a:r>
              <a:rPr lang="it-IT" sz="1600" dirty="0" err="1"/>
              <a:t>reconstruction</a:t>
            </a:r>
            <a:r>
              <a:rPr lang="it-IT" sz="1600" dirty="0"/>
              <a:t> and </a:t>
            </a:r>
            <a:r>
              <a:rPr lang="it-IT" sz="1600" dirty="0" err="1"/>
              <a:t>interpretation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To </a:t>
            </a:r>
            <a:r>
              <a:rPr lang="it-IT" sz="1600" dirty="0" err="1"/>
              <a:t>learn</a:t>
            </a:r>
            <a:r>
              <a:rPr lang="it-IT" sz="1600" dirty="0"/>
              <a:t> </a:t>
            </a:r>
            <a:r>
              <a:rPr lang="it-IT" sz="1600" dirty="0" err="1"/>
              <a:t>phylogenetic</a:t>
            </a:r>
            <a:r>
              <a:rPr lang="it-IT" sz="1600" dirty="0"/>
              <a:t> </a:t>
            </a:r>
            <a:r>
              <a:rPr lang="it-IT" sz="1600" dirty="0" err="1"/>
              <a:t>methods</a:t>
            </a:r>
            <a:r>
              <a:rPr lang="it-IT" sz="1600" dirty="0"/>
              <a:t> I </a:t>
            </a:r>
            <a:r>
              <a:rPr lang="it-IT" sz="1600" dirty="0" err="1"/>
              <a:t>am</a:t>
            </a:r>
            <a:r>
              <a:rPr lang="it-IT" sz="1600" dirty="0"/>
              <a:t> </a:t>
            </a:r>
            <a:r>
              <a:rPr lang="it-IT" sz="1600" dirty="0" err="1"/>
              <a:t>not</a:t>
            </a:r>
            <a:r>
              <a:rPr lang="it-IT" sz="1600" dirty="0"/>
              <a:t> </a:t>
            </a:r>
            <a:r>
              <a:rPr lang="it-IT" sz="1600" dirty="0" err="1"/>
              <a:t>used</a:t>
            </a:r>
            <a:r>
              <a:rPr lang="it-IT" sz="1600" dirty="0"/>
              <a:t> to (Maximum </a:t>
            </a:r>
            <a:r>
              <a:rPr lang="it-IT" sz="1600" dirty="0" err="1"/>
              <a:t>Likelihood</a:t>
            </a:r>
            <a:r>
              <a:rPr lang="it-IT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To </a:t>
            </a:r>
            <a:r>
              <a:rPr lang="it-IT" sz="1600" dirty="0" err="1"/>
              <a:t>better</a:t>
            </a:r>
            <a:r>
              <a:rPr lang="it-IT" sz="1600" dirty="0"/>
              <a:t> </a:t>
            </a:r>
            <a:r>
              <a:rPr lang="it-IT" sz="1600" dirty="0" err="1"/>
              <a:t>understand</a:t>
            </a:r>
            <a:r>
              <a:rPr lang="it-IT" sz="1600" dirty="0"/>
              <a:t> </a:t>
            </a:r>
            <a:r>
              <a:rPr lang="it-IT" sz="1600" dirty="0" err="1"/>
              <a:t>differences</a:t>
            </a:r>
            <a:r>
              <a:rPr lang="it-IT" sz="1600" dirty="0"/>
              <a:t>, </a:t>
            </a:r>
            <a:r>
              <a:rPr lang="it-IT" sz="1600" dirty="0" err="1"/>
              <a:t>pros</a:t>
            </a:r>
            <a:r>
              <a:rPr lang="it-IT" sz="1600" dirty="0"/>
              <a:t> and cons of </a:t>
            </a:r>
            <a:r>
              <a:rPr lang="it-IT" sz="1600" dirty="0" err="1"/>
              <a:t>phylogenetic</a:t>
            </a:r>
            <a:r>
              <a:rPr lang="it-IT" sz="1600" dirty="0"/>
              <a:t> </a:t>
            </a:r>
            <a:r>
              <a:rPr lang="it-IT" sz="1600" dirty="0" err="1"/>
              <a:t>inference</a:t>
            </a:r>
            <a:r>
              <a:rPr lang="it-IT" sz="1600" dirty="0"/>
              <a:t> </a:t>
            </a:r>
            <a:r>
              <a:rPr lang="it-IT" sz="1600" dirty="0" err="1"/>
              <a:t>methods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To </a:t>
            </a:r>
            <a:r>
              <a:rPr lang="it-IT" sz="1600" dirty="0" err="1"/>
              <a:t>learn</a:t>
            </a:r>
            <a:r>
              <a:rPr lang="it-IT" sz="1600" dirty="0"/>
              <a:t> </a:t>
            </a:r>
            <a:r>
              <a:rPr lang="it-IT" sz="1600" dirty="0" err="1"/>
              <a:t>how</a:t>
            </a:r>
            <a:r>
              <a:rPr lang="it-IT" sz="1600" dirty="0"/>
              <a:t> to </a:t>
            </a:r>
            <a:r>
              <a:rPr lang="it-IT" sz="1600" dirty="0" err="1"/>
              <a:t>choose</a:t>
            </a:r>
            <a:r>
              <a:rPr lang="it-IT" sz="1600" dirty="0"/>
              <a:t> the best </a:t>
            </a:r>
            <a:r>
              <a:rPr lang="it-IT" sz="1600" dirty="0" err="1"/>
              <a:t>phylogenetic</a:t>
            </a:r>
            <a:r>
              <a:rPr lang="it-IT" sz="1600" dirty="0"/>
              <a:t> </a:t>
            </a:r>
            <a:r>
              <a:rPr lang="it-IT" sz="1600" dirty="0" err="1"/>
              <a:t>method</a:t>
            </a:r>
            <a:r>
              <a:rPr lang="it-IT" sz="1600" dirty="0"/>
              <a:t> for the </a:t>
            </a:r>
            <a:r>
              <a:rPr lang="it-IT" sz="1600" dirty="0" err="1"/>
              <a:t>aim</a:t>
            </a:r>
            <a:r>
              <a:rPr lang="it-IT" sz="1600" dirty="0"/>
              <a:t> of </a:t>
            </a:r>
            <a:r>
              <a:rPr lang="it-IT" sz="1600" dirty="0" err="1"/>
              <a:t>my</a:t>
            </a:r>
            <a:r>
              <a:rPr lang="it-IT" sz="1600" dirty="0"/>
              <a:t> study and </a:t>
            </a:r>
            <a:r>
              <a:rPr lang="it-IT" sz="1600" dirty="0" err="1"/>
              <a:t>depending</a:t>
            </a:r>
            <a:r>
              <a:rPr lang="it-IT" sz="1600" dirty="0"/>
              <a:t> on the samples </a:t>
            </a:r>
            <a:r>
              <a:rPr lang="it-IT" sz="1600" dirty="0" err="1"/>
              <a:t>available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To </a:t>
            </a:r>
            <a:r>
              <a:rPr lang="it-IT" sz="1600" dirty="0" err="1"/>
              <a:t>become</a:t>
            </a:r>
            <a:r>
              <a:rPr lang="it-IT" sz="1600" dirty="0"/>
              <a:t> </a:t>
            </a:r>
            <a:r>
              <a:rPr lang="it-IT" sz="1600" dirty="0" err="1"/>
              <a:t>aware</a:t>
            </a:r>
            <a:r>
              <a:rPr lang="it-IT" sz="1600" dirty="0"/>
              <a:t> of the </a:t>
            </a:r>
            <a:r>
              <a:rPr lang="it-IT" sz="1600" dirty="0" err="1"/>
              <a:t>limits</a:t>
            </a:r>
            <a:r>
              <a:rPr lang="it-IT" sz="1600" dirty="0"/>
              <a:t> of the </a:t>
            </a:r>
            <a:r>
              <a:rPr lang="it-IT" sz="1600" dirty="0" err="1"/>
              <a:t>methods</a:t>
            </a:r>
            <a:r>
              <a:rPr lang="it-IT" sz="1600" dirty="0"/>
              <a:t> and </a:t>
            </a:r>
            <a:r>
              <a:rPr lang="it-IT" sz="1600" dirty="0" err="1"/>
              <a:t>how</a:t>
            </a:r>
            <a:r>
              <a:rPr lang="it-IT" sz="1600" dirty="0"/>
              <a:t> to handle </a:t>
            </a:r>
            <a:r>
              <a:rPr lang="it-IT" sz="1600" dirty="0" err="1"/>
              <a:t>them</a:t>
            </a:r>
            <a:endParaRPr lang="it-IT" sz="1600" dirty="0"/>
          </a:p>
          <a:p>
            <a:endParaRPr lang="it-IT" dirty="0"/>
          </a:p>
        </p:txBody>
      </p:sp>
      <p:pic>
        <p:nvPicPr>
          <p:cNvPr id="27" name="Elemento grafico 26">
            <a:extLst>
              <a:ext uri="{FF2B5EF4-FFF2-40B4-BE49-F238E27FC236}">
                <a16:creationId xmlns:a16="http://schemas.microsoft.com/office/drawing/2014/main" id="{19E8F31F-C56E-6D2C-7974-3F98F33F9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61646">
            <a:off x="4744996" y="1736062"/>
            <a:ext cx="1518008" cy="877534"/>
          </a:xfrm>
          <a:prstGeom prst="rect">
            <a:avLst/>
          </a:prstGeom>
        </p:spPr>
      </p:pic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153AEF98-C345-ACE6-DD7B-C90A996F7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4196" y="2601665"/>
            <a:ext cx="1518008" cy="877534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76619EE-6372-2D5C-19AA-5B4D3EFA307D}"/>
              </a:ext>
            </a:extLst>
          </p:cNvPr>
          <p:cNvSpPr txBox="1"/>
          <p:nvPr/>
        </p:nvSpPr>
        <p:spPr>
          <a:xfrm>
            <a:off x="5949939" y="1452156"/>
            <a:ext cx="4843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Actually</a:t>
            </a:r>
            <a:r>
              <a:rPr lang="it-IT" sz="1600" dirty="0"/>
              <a:t> working on: </a:t>
            </a:r>
            <a:r>
              <a:rPr lang="it-IT" sz="1600" dirty="0" err="1"/>
              <a:t>population</a:t>
            </a:r>
            <a:r>
              <a:rPr lang="it-IT" sz="1600" dirty="0"/>
              <a:t> </a:t>
            </a:r>
            <a:r>
              <a:rPr lang="it-IT" sz="1600" dirty="0" err="1"/>
              <a:t>genetics</a:t>
            </a:r>
            <a:r>
              <a:rPr lang="it-IT" sz="1600" dirty="0"/>
              <a:t> </a:t>
            </a:r>
          </a:p>
          <a:p>
            <a:r>
              <a:rPr lang="it-IT" sz="1600" dirty="0"/>
              <a:t>                                     and </a:t>
            </a:r>
            <a:r>
              <a:rPr lang="it-IT" sz="1600" dirty="0" err="1"/>
              <a:t>phylogeography</a:t>
            </a:r>
            <a:r>
              <a:rPr lang="it-IT" sz="1600" dirty="0"/>
              <a:t> of </a:t>
            </a:r>
            <a:r>
              <a:rPr lang="it-IT" sz="1600" dirty="0" err="1"/>
              <a:t>sea</a:t>
            </a:r>
            <a:r>
              <a:rPr lang="it-IT" sz="1600" dirty="0"/>
              <a:t> </a:t>
            </a:r>
            <a:r>
              <a:rPr lang="it-IT" sz="1600" dirty="0" err="1"/>
              <a:t>turtles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CE429B1-91AE-EC21-90AB-AB0C1D742901}"/>
              </a:ext>
            </a:extLst>
          </p:cNvPr>
          <p:cNvSpPr txBox="1"/>
          <p:nvPr/>
        </p:nvSpPr>
        <p:spPr>
          <a:xfrm>
            <a:off x="7221323" y="2174484"/>
            <a:ext cx="39636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Under review: Tolve &amp; Iannucci et al. </a:t>
            </a:r>
          </a:p>
          <a:p>
            <a:r>
              <a:rPr lang="it-IT" sz="1600" i="1" dirty="0"/>
              <a:t>Whole </a:t>
            </a:r>
            <a:r>
              <a:rPr lang="it-IT" sz="1600" i="1" dirty="0" err="1"/>
              <a:t>mitochondrial</a:t>
            </a:r>
            <a:r>
              <a:rPr lang="it-IT" sz="1600" i="1" dirty="0"/>
              <a:t> </a:t>
            </a:r>
            <a:r>
              <a:rPr lang="it-IT" sz="1600" i="1" dirty="0" err="1"/>
              <a:t>genome</a:t>
            </a:r>
            <a:r>
              <a:rPr lang="it-IT" sz="1600" i="1" dirty="0"/>
              <a:t> </a:t>
            </a:r>
            <a:r>
              <a:rPr lang="it-IT" sz="1600" i="1" dirty="0" err="1"/>
              <a:t>sequencing</a:t>
            </a:r>
            <a:r>
              <a:rPr lang="it-IT" sz="1600" i="1" dirty="0"/>
              <a:t> </a:t>
            </a:r>
            <a:r>
              <a:rPr lang="it-IT" sz="1600" i="1" dirty="0" err="1"/>
              <a:t>provides</a:t>
            </a:r>
            <a:r>
              <a:rPr lang="it-IT" sz="1600" i="1" dirty="0"/>
              <a:t> new insights </a:t>
            </a:r>
            <a:r>
              <a:rPr lang="it-IT" sz="1600" i="1" dirty="0" err="1"/>
              <a:t>into</a:t>
            </a:r>
            <a:r>
              <a:rPr lang="it-IT" sz="1600" i="1" dirty="0"/>
              <a:t> the </a:t>
            </a:r>
            <a:r>
              <a:rPr lang="it-IT" sz="1600" i="1" dirty="0" err="1"/>
              <a:t>phylogeography</a:t>
            </a:r>
            <a:r>
              <a:rPr lang="it-IT" sz="1600" i="1" dirty="0"/>
              <a:t> of </a:t>
            </a:r>
            <a:r>
              <a:rPr lang="it-IT" sz="1600" i="1" dirty="0" err="1"/>
              <a:t>loggerhead</a:t>
            </a:r>
            <a:r>
              <a:rPr lang="it-IT" sz="1600" i="1" dirty="0"/>
              <a:t> </a:t>
            </a:r>
            <a:r>
              <a:rPr lang="it-IT" sz="1600" i="1" dirty="0" err="1"/>
              <a:t>sea</a:t>
            </a:r>
            <a:r>
              <a:rPr lang="it-IT" sz="1600" i="1" dirty="0"/>
              <a:t> </a:t>
            </a:r>
            <a:r>
              <a:rPr lang="it-IT" sz="1600" i="1" dirty="0" err="1"/>
              <a:t>turtles</a:t>
            </a:r>
            <a:r>
              <a:rPr lang="it-IT" sz="1600" i="1" dirty="0"/>
              <a:t> (Caretta </a:t>
            </a:r>
            <a:r>
              <a:rPr lang="it-IT" sz="1600" i="1" dirty="0" err="1"/>
              <a:t>caretta</a:t>
            </a:r>
            <a:r>
              <a:rPr lang="it-IT" sz="1600" i="1" dirty="0"/>
              <a:t>) in the </a:t>
            </a:r>
            <a:r>
              <a:rPr lang="it-IT" sz="1600" i="1" dirty="0" err="1"/>
              <a:t>Mediterranean</a:t>
            </a:r>
            <a:endParaRPr lang="it-IT" sz="1600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0351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149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livia tolve</dc:creator>
  <cp:lastModifiedBy>livia tolve</cp:lastModifiedBy>
  <cp:revision>10</cp:revision>
  <dcterms:created xsi:type="dcterms:W3CDTF">2023-06-05T11:15:16Z</dcterms:created>
  <dcterms:modified xsi:type="dcterms:W3CDTF">2023-06-06T07:45:57Z</dcterms:modified>
</cp:coreProperties>
</file>