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61" r:id="rId2"/>
    <p:sldId id="262" r:id="rId3"/>
    <p:sldId id="264" r:id="rId4"/>
    <p:sldId id="263" r:id="rId5"/>
    <p:sldId id="266" r:id="rId6"/>
    <p:sldId id="265" r:id="rId7"/>
    <p:sldId id="267" r:id="rId8"/>
    <p:sldId id="270" r:id="rId9"/>
    <p:sldId id="268" r:id="rId10"/>
    <p:sldId id="269" r:id="rId11"/>
  </p:sldIdLst>
  <p:sldSz cx="12192000" cy="6858000"/>
  <p:notesSz cx="6858000" cy="9144000"/>
  <p:embeddedFontLst>
    <p:embeddedFont>
      <p:font typeface="Arial Unicode MS" panose="020B0604020202020204" charset="-128"/>
      <p:regular r:id="rId13"/>
    </p:embeddedFont>
    <p:embeddedFont>
      <p:font typeface="Forte" panose="03060902040502070203" pitchFamily="66" charset="0"/>
      <p:regular r:id="rId14"/>
    </p:embeddedFont>
    <p:embeddedFont>
      <p:font typeface="Mistral" panose="03090702030407020403" pitchFamily="66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OmBtk5DbvnkierGKxpb4ZbKw0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EA8"/>
    <a:srgbClr val="D7B01A"/>
    <a:srgbClr val="057954"/>
    <a:srgbClr val="0FAB7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683A6-998C-473A-9E0E-9448FF57B2E1}" v="26" dt="2025-05-09T03:51:21.543"/>
    <p1510:client id="{B732D59D-3580-4E97-960A-CF656E514E63}" v="7" dt="2025-05-09T12:34:48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ek Mostafa" userId="b42d993b2fda2ec1" providerId="LiveId" clId="{07D683A6-998C-473A-9E0E-9448FF57B2E1}"/>
    <pc:docChg chg="undo custSel modSld">
      <pc:chgData name="Tarek Mostafa" userId="b42d993b2fda2ec1" providerId="LiveId" clId="{07D683A6-998C-473A-9E0E-9448FF57B2E1}" dt="2025-05-09T03:52:00.177" v="539" actId="20577"/>
      <pc:docMkLst>
        <pc:docMk/>
      </pc:docMkLst>
      <pc:sldChg chg="addSp delSp modSp mod">
        <pc:chgData name="Tarek Mostafa" userId="b42d993b2fda2ec1" providerId="LiveId" clId="{07D683A6-998C-473A-9E0E-9448FF57B2E1}" dt="2025-05-09T03:51:32.423" v="538" actId="1076"/>
        <pc:sldMkLst>
          <pc:docMk/>
          <pc:sldMk cId="3863278221" sldId="268"/>
        </pc:sldMkLst>
        <pc:spChg chg="add mod">
          <ac:chgData name="Tarek Mostafa" userId="b42d993b2fda2ec1" providerId="LiveId" clId="{07D683A6-998C-473A-9E0E-9448FF57B2E1}" dt="2025-05-09T03:51:26.538" v="537" actId="1076"/>
          <ac:spMkLst>
            <pc:docMk/>
            <pc:sldMk cId="3863278221" sldId="268"/>
            <ac:spMk id="2" creationId="{36D86925-0C8A-4BC5-3179-B605E76699B8}"/>
          </ac:spMkLst>
        </pc:spChg>
        <pc:spChg chg="add del mod">
          <ac:chgData name="Tarek Mostafa" userId="b42d993b2fda2ec1" providerId="LiveId" clId="{07D683A6-998C-473A-9E0E-9448FF57B2E1}" dt="2025-05-09T03:27:20.366" v="267" actId="478"/>
          <ac:spMkLst>
            <pc:docMk/>
            <pc:sldMk cId="3863278221" sldId="268"/>
            <ac:spMk id="3" creationId="{8A7D68FF-9951-F462-6030-83DFA1214577}"/>
          </ac:spMkLst>
        </pc:spChg>
        <pc:spChg chg="add del mod">
          <ac:chgData name="Tarek Mostafa" userId="b42d993b2fda2ec1" providerId="LiveId" clId="{07D683A6-998C-473A-9E0E-9448FF57B2E1}" dt="2025-05-09T03:31:44.498" v="301"/>
          <ac:spMkLst>
            <pc:docMk/>
            <pc:sldMk cId="3863278221" sldId="268"/>
            <ac:spMk id="4" creationId="{CA61EC41-682D-0BF0-EFDC-FEB48A39797C}"/>
          </ac:spMkLst>
        </pc:spChg>
        <pc:spChg chg="add mod">
          <ac:chgData name="Tarek Mostafa" userId="b42d993b2fda2ec1" providerId="LiveId" clId="{07D683A6-998C-473A-9E0E-9448FF57B2E1}" dt="2025-05-09T03:51:21.543" v="536" actId="1076"/>
          <ac:spMkLst>
            <pc:docMk/>
            <pc:sldMk cId="3863278221" sldId="268"/>
            <ac:spMk id="5" creationId="{78581848-4425-CB8B-CAF3-85BBE0DE5B52}"/>
          </ac:spMkLst>
        </pc:spChg>
        <pc:spChg chg="add mod">
          <ac:chgData name="Tarek Mostafa" userId="b42d993b2fda2ec1" providerId="LiveId" clId="{07D683A6-998C-473A-9E0E-9448FF57B2E1}" dt="2025-05-09T03:51:32.423" v="538" actId="1076"/>
          <ac:spMkLst>
            <pc:docMk/>
            <pc:sldMk cId="3863278221" sldId="268"/>
            <ac:spMk id="6" creationId="{4EB9B916-15C5-C313-7441-90606A7753B2}"/>
          </ac:spMkLst>
        </pc:spChg>
      </pc:sldChg>
      <pc:sldChg chg="addSp modSp mod">
        <pc:chgData name="Tarek Mostafa" userId="b42d993b2fda2ec1" providerId="LiveId" clId="{07D683A6-998C-473A-9E0E-9448FF57B2E1}" dt="2025-05-09T03:52:00.177" v="539" actId="20577"/>
        <pc:sldMkLst>
          <pc:docMk/>
          <pc:sldMk cId="2862984645" sldId="269"/>
        </pc:sldMkLst>
        <pc:spChg chg="add mod">
          <ac:chgData name="Tarek Mostafa" userId="b42d993b2fda2ec1" providerId="LiveId" clId="{07D683A6-998C-473A-9E0E-9448FF57B2E1}" dt="2025-05-09T03:52:00.177" v="539" actId="20577"/>
          <ac:spMkLst>
            <pc:docMk/>
            <pc:sldMk cId="2862984645" sldId="269"/>
            <ac:spMk id="2" creationId="{AA97F79B-D85A-B31C-5BC6-145D66FF7C62}"/>
          </ac:spMkLst>
        </pc:spChg>
        <pc:spChg chg="add mod">
          <ac:chgData name="Tarek Mostafa" userId="b42d993b2fda2ec1" providerId="LiveId" clId="{07D683A6-998C-473A-9E0E-9448FF57B2E1}" dt="2025-05-09T03:48:34.210" v="525" actId="1076"/>
          <ac:spMkLst>
            <pc:docMk/>
            <pc:sldMk cId="2862984645" sldId="269"/>
            <ac:spMk id="3" creationId="{10A3C0C4-88AE-22CB-7980-E5B86BFD4883}"/>
          </ac:spMkLst>
        </pc:spChg>
        <pc:spChg chg="add mod">
          <ac:chgData name="Tarek Mostafa" userId="b42d993b2fda2ec1" providerId="LiveId" clId="{07D683A6-998C-473A-9E0E-9448FF57B2E1}" dt="2025-05-09T03:48:30.527" v="524" actId="1076"/>
          <ac:spMkLst>
            <pc:docMk/>
            <pc:sldMk cId="2862984645" sldId="269"/>
            <ac:spMk id="4" creationId="{4D474CB7-1BE1-43F7-7D78-E0CE60FB48A0}"/>
          </ac:spMkLst>
        </pc:spChg>
      </pc:sldChg>
      <pc:sldChg chg="addSp delSp modSp mod">
        <pc:chgData name="Tarek Mostafa" userId="b42d993b2fda2ec1" providerId="LiveId" clId="{07D683A6-998C-473A-9E0E-9448FF57B2E1}" dt="2025-05-09T03:04:57.483" v="239" actId="1076"/>
        <pc:sldMkLst>
          <pc:docMk/>
          <pc:sldMk cId="4171893824" sldId="270"/>
        </pc:sldMkLst>
        <pc:spChg chg="add mod">
          <ac:chgData name="Tarek Mostafa" userId="b42d993b2fda2ec1" providerId="LiveId" clId="{07D683A6-998C-473A-9E0E-9448FF57B2E1}" dt="2025-05-09T03:03:16.293" v="214" actId="1076"/>
          <ac:spMkLst>
            <pc:docMk/>
            <pc:sldMk cId="4171893824" sldId="270"/>
            <ac:spMk id="5" creationId="{B70C0D17-7FD5-691A-C437-4523F9897557}"/>
          </ac:spMkLst>
        </pc:spChg>
        <pc:spChg chg="mod">
          <ac:chgData name="Tarek Mostafa" userId="b42d993b2fda2ec1" providerId="LiveId" clId="{07D683A6-998C-473A-9E0E-9448FF57B2E1}" dt="2025-05-09T03:04:30.703" v="233" actId="1076"/>
          <ac:spMkLst>
            <pc:docMk/>
            <pc:sldMk cId="4171893824" sldId="270"/>
            <ac:spMk id="224" creationId="{4BCB1516-DB63-4630-3E19-3F5EF98839DD}"/>
          </ac:spMkLst>
        </pc:spChg>
        <pc:graphicFrameChg chg="mod modGraphic">
          <ac:chgData name="Tarek Mostafa" userId="b42d993b2fda2ec1" providerId="LiveId" clId="{07D683A6-998C-473A-9E0E-9448FF57B2E1}" dt="2025-05-09T03:04:49.600" v="237" actId="1076"/>
          <ac:graphicFrameMkLst>
            <pc:docMk/>
            <pc:sldMk cId="4171893824" sldId="270"/>
            <ac:graphicFrameMk id="4" creationId="{623C9417-55FE-3A0D-0CE9-D72F2396F08F}"/>
          </ac:graphicFrameMkLst>
        </pc:graphicFrameChg>
        <pc:picChg chg="add del mod">
          <ac:chgData name="Tarek Mostafa" userId="b42d993b2fda2ec1" providerId="LiveId" clId="{07D683A6-998C-473A-9E0E-9448FF57B2E1}" dt="2025-05-09T03:03:49.023" v="223" actId="478"/>
          <ac:picMkLst>
            <pc:docMk/>
            <pc:sldMk cId="4171893824" sldId="270"/>
            <ac:picMk id="7" creationId="{784EEC4C-85CC-B3EE-6D2A-534910D6D8D0}"/>
          </ac:picMkLst>
        </pc:picChg>
        <pc:picChg chg="add del mod">
          <ac:chgData name="Tarek Mostafa" userId="b42d993b2fda2ec1" providerId="LiveId" clId="{07D683A6-998C-473A-9E0E-9448FF57B2E1}" dt="2025-05-09T03:03:46.636" v="222" actId="478"/>
          <ac:picMkLst>
            <pc:docMk/>
            <pc:sldMk cId="4171893824" sldId="270"/>
            <ac:picMk id="9" creationId="{023088C8-8E22-AA91-123D-D9162B9B11A7}"/>
          </ac:picMkLst>
        </pc:picChg>
        <pc:picChg chg="add mod">
          <ac:chgData name="Tarek Mostafa" userId="b42d993b2fda2ec1" providerId="LiveId" clId="{07D683A6-998C-473A-9E0E-9448FF57B2E1}" dt="2025-05-09T03:04:57.483" v="239" actId="1076"/>
          <ac:picMkLst>
            <pc:docMk/>
            <pc:sldMk cId="4171893824" sldId="270"/>
            <ac:picMk id="11" creationId="{E56A4F07-F724-88B3-9B9A-0DFF53AB5AA1}"/>
          </ac:picMkLst>
        </pc:picChg>
      </pc:sldChg>
    </pc:docChg>
  </pc:docChgLst>
  <pc:docChgLst>
    <pc:chgData name="Tarek Mostafa" userId="b42d993b2fda2ec1" providerId="LiveId" clId="{B732D59D-3580-4E97-960A-CF656E514E63}"/>
    <pc:docChg chg="undo custSel modSld">
      <pc:chgData name="Tarek Mostafa" userId="b42d993b2fda2ec1" providerId="LiveId" clId="{B732D59D-3580-4E97-960A-CF656E514E63}" dt="2025-05-09T12:36:37.951" v="99" actId="1076"/>
      <pc:docMkLst>
        <pc:docMk/>
      </pc:docMkLst>
      <pc:sldChg chg="modSp mod">
        <pc:chgData name="Tarek Mostafa" userId="b42d993b2fda2ec1" providerId="LiveId" clId="{B732D59D-3580-4E97-960A-CF656E514E63}" dt="2025-05-09T11:48:20.386" v="4" actId="113"/>
        <pc:sldMkLst>
          <pc:docMk/>
          <pc:sldMk cId="0" sldId="267"/>
        </pc:sldMkLst>
        <pc:spChg chg="mod">
          <ac:chgData name="Tarek Mostafa" userId="b42d993b2fda2ec1" providerId="LiveId" clId="{B732D59D-3580-4E97-960A-CF656E514E63}" dt="2025-05-09T11:48:20.386" v="4" actId="113"/>
          <ac:spMkLst>
            <pc:docMk/>
            <pc:sldMk cId="0" sldId="267"/>
            <ac:spMk id="7" creationId="{2CBFBE36-4C43-B03F-57D8-46962353CA80}"/>
          </ac:spMkLst>
        </pc:spChg>
      </pc:sldChg>
      <pc:sldChg chg="modSp mod">
        <pc:chgData name="Tarek Mostafa" userId="b42d993b2fda2ec1" providerId="LiveId" clId="{B732D59D-3580-4E97-960A-CF656E514E63}" dt="2025-05-09T11:48:09.240" v="3" actId="1076"/>
        <pc:sldMkLst>
          <pc:docMk/>
          <pc:sldMk cId="3863278221" sldId="268"/>
        </pc:sldMkLst>
        <pc:spChg chg="mod">
          <ac:chgData name="Tarek Mostafa" userId="b42d993b2fda2ec1" providerId="LiveId" clId="{B732D59D-3580-4E97-960A-CF656E514E63}" dt="2025-05-09T11:48:03.686" v="2" actId="1076"/>
          <ac:spMkLst>
            <pc:docMk/>
            <pc:sldMk cId="3863278221" sldId="268"/>
            <ac:spMk id="2" creationId="{36D86925-0C8A-4BC5-3179-B605E76699B8}"/>
          </ac:spMkLst>
        </pc:spChg>
        <pc:spChg chg="mod">
          <ac:chgData name="Tarek Mostafa" userId="b42d993b2fda2ec1" providerId="LiveId" clId="{B732D59D-3580-4E97-960A-CF656E514E63}" dt="2025-05-09T11:47:59.700" v="1" actId="1076"/>
          <ac:spMkLst>
            <pc:docMk/>
            <pc:sldMk cId="3863278221" sldId="268"/>
            <ac:spMk id="5" creationId="{78581848-4425-CB8B-CAF3-85BBE0DE5B52}"/>
          </ac:spMkLst>
        </pc:spChg>
        <pc:spChg chg="mod">
          <ac:chgData name="Tarek Mostafa" userId="b42d993b2fda2ec1" providerId="LiveId" clId="{B732D59D-3580-4E97-960A-CF656E514E63}" dt="2025-05-09T11:48:09.240" v="3" actId="1076"/>
          <ac:spMkLst>
            <pc:docMk/>
            <pc:sldMk cId="3863278221" sldId="268"/>
            <ac:spMk id="6" creationId="{4EB9B916-15C5-C313-7441-90606A7753B2}"/>
          </ac:spMkLst>
        </pc:spChg>
      </pc:sldChg>
      <pc:sldChg chg="addSp delSp modSp mod">
        <pc:chgData name="Tarek Mostafa" userId="b42d993b2fda2ec1" providerId="LiveId" clId="{B732D59D-3580-4E97-960A-CF656E514E63}" dt="2025-05-09T12:36:37.951" v="99" actId="1076"/>
        <pc:sldMkLst>
          <pc:docMk/>
          <pc:sldMk cId="2862984645" sldId="269"/>
        </pc:sldMkLst>
        <pc:spChg chg="add del mod">
          <ac:chgData name="Tarek Mostafa" userId="b42d993b2fda2ec1" providerId="LiveId" clId="{B732D59D-3580-4E97-960A-CF656E514E63}" dt="2025-05-09T12:36:37.951" v="99" actId="1076"/>
          <ac:spMkLst>
            <pc:docMk/>
            <pc:sldMk cId="2862984645" sldId="269"/>
            <ac:spMk id="3" creationId="{10A3C0C4-88AE-22CB-7980-E5B86BFD4883}"/>
          </ac:spMkLst>
        </pc:spChg>
        <pc:spChg chg="mod">
          <ac:chgData name="Tarek Mostafa" userId="b42d993b2fda2ec1" providerId="LiveId" clId="{B732D59D-3580-4E97-960A-CF656E514E63}" dt="2025-05-09T12:36:16.865" v="94" actId="14100"/>
          <ac:spMkLst>
            <pc:docMk/>
            <pc:sldMk cId="2862984645" sldId="269"/>
            <ac:spMk id="4" creationId="{4D474CB7-1BE1-43F7-7D78-E0CE60FB48A0}"/>
          </ac:spMkLst>
        </pc:spChg>
      </pc:sldChg>
      <pc:sldChg chg="modSp mod">
        <pc:chgData name="Tarek Mostafa" userId="b42d993b2fda2ec1" providerId="LiveId" clId="{B732D59D-3580-4E97-960A-CF656E514E63}" dt="2025-05-09T11:49:34.325" v="6" actId="1076"/>
        <pc:sldMkLst>
          <pc:docMk/>
          <pc:sldMk cId="4171893824" sldId="270"/>
        </pc:sldMkLst>
        <pc:spChg chg="mod">
          <ac:chgData name="Tarek Mostafa" userId="b42d993b2fda2ec1" providerId="LiveId" clId="{B732D59D-3580-4E97-960A-CF656E514E63}" dt="2025-05-09T11:49:34.325" v="6" actId="1076"/>
          <ac:spMkLst>
            <pc:docMk/>
            <pc:sldMk cId="4171893824" sldId="270"/>
            <ac:spMk id="5" creationId="{B70C0D17-7FD5-691A-C437-4523F98975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>
          <a:extLst>
            <a:ext uri="{FF2B5EF4-FFF2-40B4-BE49-F238E27FC236}">
              <a16:creationId xmlns:a16="http://schemas.microsoft.com/office/drawing/2014/main" id="{13169E7B-B2E3-DE32-2BFC-2D865033B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>
            <a:extLst>
              <a:ext uri="{FF2B5EF4-FFF2-40B4-BE49-F238E27FC236}">
                <a16:creationId xmlns:a16="http://schemas.microsoft.com/office/drawing/2014/main" id="{C0ED9F5B-2CCA-8CBE-254B-09C55060D9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2:notes">
            <a:extLst>
              <a:ext uri="{FF2B5EF4-FFF2-40B4-BE49-F238E27FC236}">
                <a16:creationId xmlns:a16="http://schemas.microsoft.com/office/drawing/2014/main" id="{200A5C07-68F1-C3B2-496D-8459E7997A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8646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>
          <a:extLst>
            <a:ext uri="{FF2B5EF4-FFF2-40B4-BE49-F238E27FC236}">
              <a16:creationId xmlns:a16="http://schemas.microsoft.com/office/drawing/2014/main" id="{494D20BD-A9C6-DC2D-AAAC-9C3CBE1E0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>
            <a:extLst>
              <a:ext uri="{FF2B5EF4-FFF2-40B4-BE49-F238E27FC236}">
                <a16:creationId xmlns:a16="http://schemas.microsoft.com/office/drawing/2014/main" id="{0C19E5E0-3831-8276-4347-56964891E3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2:notes">
            <a:extLst>
              <a:ext uri="{FF2B5EF4-FFF2-40B4-BE49-F238E27FC236}">
                <a16:creationId xmlns:a16="http://schemas.microsoft.com/office/drawing/2014/main" id="{2BCF18D4-3357-A7C1-7CFB-BA2896A7D3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9880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>
          <a:extLst>
            <a:ext uri="{FF2B5EF4-FFF2-40B4-BE49-F238E27FC236}">
              <a16:creationId xmlns:a16="http://schemas.microsoft.com/office/drawing/2014/main" id="{63632231-5329-507A-48D9-6C2A7674E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>
            <a:extLst>
              <a:ext uri="{FF2B5EF4-FFF2-40B4-BE49-F238E27FC236}">
                <a16:creationId xmlns:a16="http://schemas.microsoft.com/office/drawing/2014/main" id="{FBD714FD-F6C6-2DCB-4C93-040979C2AD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2:notes">
            <a:extLst>
              <a:ext uri="{FF2B5EF4-FFF2-40B4-BE49-F238E27FC236}">
                <a16:creationId xmlns:a16="http://schemas.microsoft.com/office/drawing/2014/main" id="{02DA5D02-529B-B339-CD15-87C8D63D3D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426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0" name="Google Shape;4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3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8"/>
          <p:cNvSpPr/>
          <p:nvPr/>
        </p:nvSpPr>
        <p:spPr>
          <a:xfrm>
            <a:off x="10933155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pic>
        <p:nvPicPr>
          <p:cNvPr id="13" name="Google Shape;13;p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/>
          <p:nvPr/>
        </p:nvSpPr>
        <p:spPr>
          <a:xfrm>
            <a:off x="10974189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15" name="Google Shape;1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mailto:ashrfmwdalkhwly@gmail.com" TargetMode="External"/><Relationship Id="rId3" Type="http://schemas.openxmlformats.org/officeDocument/2006/relationships/image" Target="../media/image4.png"/><Relationship Id="rId7" Type="http://schemas.openxmlformats.org/officeDocument/2006/relationships/hyperlink" Target="mailto:ashraf.fadlalllah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ntonuoisaymen300@gmail.com" TargetMode="External"/><Relationship Id="rId5" Type="http://schemas.openxmlformats.org/officeDocument/2006/relationships/hyperlink" Target="mailto:yoyosakaya1@gmail.com" TargetMode="External"/><Relationship Id="rId4" Type="http://schemas.openxmlformats.org/officeDocument/2006/relationships/hyperlink" Target="mailto:tarekk.mosttafa@gmail.com" TargetMode="External"/><Relationship Id="rId9" Type="http://schemas.openxmlformats.org/officeDocument/2006/relationships/hyperlink" Target="mailto:samahshehata@std.mans.edu.e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>
            <a:spLocks noGrp="1"/>
          </p:cNvSpPr>
          <p:nvPr>
            <p:ph type="ctrTitle"/>
          </p:nvPr>
        </p:nvSpPr>
        <p:spPr>
          <a:xfrm>
            <a:off x="1252638" y="1811343"/>
            <a:ext cx="9283190" cy="113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 sz="6600" b="1" dirty="0">
                <a:solidFill>
                  <a:srgbClr val="336EA8"/>
                </a:solidFill>
              </a:rPr>
              <a:t>Super Store Analysis </a:t>
            </a:r>
            <a:endParaRPr sz="6600" b="1" dirty="0">
              <a:solidFill>
                <a:srgbClr val="336EA8"/>
              </a:solidFill>
            </a:endParaRPr>
          </a:p>
        </p:txBody>
      </p:sp>
      <p:sp>
        <p:nvSpPr>
          <p:cNvPr id="162" name="Google Shape;16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163" name="Google Shape;163;p6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b="1" dirty="0"/>
              <a:t>1</a:t>
            </a:r>
          </a:p>
        </p:txBody>
      </p:sp>
      <p:sp>
        <p:nvSpPr>
          <p:cNvPr id="164" name="Google Shape;16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65" name="Google Shape;165;p6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27CF2F-F357-B26D-3A08-C8B5EBE0FFAD}"/>
              </a:ext>
            </a:extLst>
          </p:cNvPr>
          <p:cNvSpPr txBox="1"/>
          <p:nvPr/>
        </p:nvSpPr>
        <p:spPr>
          <a:xfrm>
            <a:off x="3525670" y="3596574"/>
            <a:ext cx="4737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336EA8"/>
                </a:solidFill>
              </a:rPr>
              <a:t>Presented</a:t>
            </a:r>
            <a:r>
              <a:rPr lang="en-GB" sz="2800" dirty="0">
                <a:solidFill>
                  <a:srgbClr val="336EA8"/>
                </a:solidFill>
              </a:rPr>
              <a:t> </a:t>
            </a:r>
            <a:r>
              <a:rPr lang="en-GB" sz="2800" b="1" dirty="0">
                <a:solidFill>
                  <a:srgbClr val="336EA8"/>
                </a:solidFill>
              </a:rPr>
              <a:t>by</a:t>
            </a:r>
            <a:r>
              <a:rPr lang="en-GB" sz="2800" dirty="0">
                <a:solidFill>
                  <a:srgbClr val="336EA8"/>
                </a:solidFill>
              </a:rPr>
              <a:t>:</a:t>
            </a:r>
            <a:r>
              <a:rPr lang="en-GB" sz="2800" b="1" dirty="0">
                <a:solidFill>
                  <a:srgbClr val="336EA8"/>
                </a:solidFill>
              </a:rPr>
              <a:t> </a:t>
            </a:r>
            <a:r>
              <a:rPr lang="en-GB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istral" panose="03090702030407020403" pitchFamily="66" charset="0"/>
                <a:cs typeface="Dreaming Outloud Pro" panose="020F0502020204030204" pitchFamily="66" charset="0"/>
              </a:rPr>
              <a:t>D</a:t>
            </a: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orte" panose="03060902040502070203" pitchFamily="66" charset="0"/>
              </a:rPr>
              <a:t>ATAVERSE</a:t>
            </a:r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CA6EB-31E8-BD8A-7043-9A69DD80413B}"/>
              </a:ext>
            </a:extLst>
          </p:cNvPr>
          <p:cNvSpPr txBox="1"/>
          <p:nvPr/>
        </p:nvSpPr>
        <p:spPr>
          <a:xfrm>
            <a:off x="4614047" y="5007239"/>
            <a:ext cx="2560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336EA8"/>
                </a:solidFill>
              </a:rPr>
              <a:t>Date:17/5/2025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>
          <a:extLst>
            <a:ext uri="{FF2B5EF4-FFF2-40B4-BE49-F238E27FC236}">
              <a16:creationId xmlns:a16="http://schemas.microsoft.com/office/drawing/2014/main" id="{5399C2AB-F5CD-D734-6259-6A5FC8AEE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>
            <a:extLst>
              <a:ext uri="{FF2B5EF4-FFF2-40B4-BE49-F238E27FC236}">
                <a16:creationId xmlns:a16="http://schemas.microsoft.com/office/drawing/2014/main" id="{FCE1B14F-C510-EB48-3672-A7AFA736E1E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224" name="Google Shape;224;p12">
            <a:extLst>
              <a:ext uri="{FF2B5EF4-FFF2-40B4-BE49-F238E27FC236}">
                <a16:creationId xmlns:a16="http://schemas.microsoft.com/office/drawing/2014/main" id="{75846527-81FC-4235-0855-9B3A68DE10F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10</a:t>
            </a:r>
            <a:endParaRPr b="1" dirty="0"/>
          </a:p>
        </p:txBody>
      </p:sp>
      <p:sp>
        <p:nvSpPr>
          <p:cNvPr id="225" name="Google Shape;225;p12">
            <a:extLst>
              <a:ext uri="{FF2B5EF4-FFF2-40B4-BE49-F238E27FC236}">
                <a16:creationId xmlns:a16="http://schemas.microsoft.com/office/drawing/2014/main" id="{E511EF83-49AE-120A-93B3-9E09F0390A9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26" name="Google Shape;226;p12" title="download.png">
            <a:extLst>
              <a:ext uri="{FF2B5EF4-FFF2-40B4-BE49-F238E27FC236}">
                <a16:creationId xmlns:a16="http://schemas.microsoft.com/office/drawing/2014/main" id="{2C711FF7-CF73-7033-B298-797BB5FDF6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97F79B-D85A-B31C-5BC6-145D66FF7C62}"/>
              </a:ext>
            </a:extLst>
          </p:cNvPr>
          <p:cNvSpPr txBox="1"/>
          <p:nvPr/>
        </p:nvSpPr>
        <p:spPr>
          <a:xfrm>
            <a:off x="2209800" y="1501630"/>
            <a:ext cx="80450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dirty="0"/>
              <a:t>Thank You</a:t>
            </a:r>
          </a:p>
          <a:p>
            <a:pPr algn="ctr"/>
            <a:r>
              <a:rPr lang="en-GB" sz="2000" b="1" i="1" dirty="0">
                <a:solidFill>
                  <a:srgbClr val="336EA8"/>
                </a:solidFill>
              </a:rPr>
              <a:t>If you have any questions?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A3C0C4-88AE-22CB-7980-E5B86BFD4883}"/>
              </a:ext>
            </a:extLst>
          </p:cNvPr>
          <p:cNvSpPr txBox="1"/>
          <p:nvPr/>
        </p:nvSpPr>
        <p:spPr>
          <a:xfrm>
            <a:off x="940371" y="3498103"/>
            <a:ext cx="427306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Tarek Mostafa Mohamed  </a:t>
            </a:r>
          </a:p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tarekk.mosttafa@gmail.com</a:t>
            </a:r>
            <a:endParaRPr lang="en-GB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GB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GB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Mohamed </a:t>
            </a:r>
            <a:r>
              <a:rPr lang="en-GB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youssef</a:t>
            </a:r>
            <a:r>
              <a:rPr lang="en-GB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Mohamed</a:t>
            </a:r>
          </a:p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hlinkClick r:id="rId5"/>
              </a:rPr>
              <a:t>yoyosakaya1@gmail.com</a:t>
            </a:r>
            <a:endParaRPr lang="en-GB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GB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GB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Antonuois</a:t>
            </a:r>
            <a:r>
              <a:rPr lang="en-GB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Ayman Siddiq</a:t>
            </a:r>
          </a:p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hlinkClick r:id="rId6"/>
              </a:rPr>
              <a:t>antonuoisaymen300@gmail.com</a:t>
            </a:r>
            <a:endParaRPr lang="en-GB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74CB7-1BE1-43F7-7D78-E0CE60FB48A0}"/>
              </a:ext>
            </a:extLst>
          </p:cNvPr>
          <p:cNvSpPr txBox="1"/>
          <p:nvPr/>
        </p:nvSpPr>
        <p:spPr>
          <a:xfrm>
            <a:off x="6834194" y="3498103"/>
            <a:ext cx="427306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GB" sz="1800" b="1" dirty="0"/>
              <a:t>Ashraf Fadlallah Saadallah</a:t>
            </a:r>
          </a:p>
          <a:p>
            <a:r>
              <a:rPr lang="en-GB" b="1" dirty="0">
                <a:hlinkClick r:id="rId7"/>
              </a:rPr>
              <a:t>ashraf.fadlalllah@gmail.com</a:t>
            </a:r>
            <a:endParaRPr lang="en-GB" b="1" dirty="0"/>
          </a:p>
          <a:p>
            <a:endParaRPr lang="en-GB" sz="1800" b="1" dirty="0"/>
          </a:p>
          <a:p>
            <a:pPr marL="342900" indent="-342900">
              <a:buFont typeface="+mj-lt"/>
              <a:buAutoNum type="arabicPeriod" startAt="5"/>
            </a:pPr>
            <a:r>
              <a:rPr lang="en-GB" sz="1800" b="1" dirty="0"/>
              <a:t>Ashraf </a:t>
            </a:r>
            <a:r>
              <a:rPr lang="en-GB" sz="1800" b="1" dirty="0" err="1"/>
              <a:t>Mawoad</a:t>
            </a:r>
            <a:r>
              <a:rPr lang="en-GB" sz="1800" b="1" dirty="0"/>
              <a:t> Ramadan</a:t>
            </a:r>
          </a:p>
          <a:p>
            <a:r>
              <a:rPr lang="en-GB" b="1" dirty="0">
                <a:hlinkClick r:id="rId8"/>
              </a:rPr>
              <a:t>ashrfmwdalkhwly@gmail.com</a:t>
            </a:r>
            <a:endParaRPr lang="en-GB" b="1" dirty="0"/>
          </a:p>
          <a:p>
            <a:endParaRPr lang="en-GB" sz="1800" b="1" dirty="0"/>
          </a:p>
          <a:p>
            <a:pPr marL="342900" indent="-342900">
              <a:buFont typeface="+mj-lt"/>
              <a:buAutoNum type="arabicPeriod" startAt="6"/>
            </a:pPr>
            <a:r>
              <a:rPr lang="en-GB" sz="1800" b="1" dirty="0"/>
              <a:t>Samah Shehata Abdo Mohamed</a:t>
            </a:r>
          </a:p>
          <a:p>
            <a:r>
              <a:rPr lang="en-GB" b="1" dirty="0">
                <a:hlinkClick r:id="rId9"/>
              </a:rPr>
              <a:t>samahshehata@std.mans.edu.eg</a:t>
            </a:r>
            <a:endParaRPr lang="en-GB" b="1" dirty="0"/>
          </a:p>
          <a:p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286298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>
            <a:spLocks noGrp="1"/>
          </p:cNvSpPr>
          <p:nvPr>
            <p:ph type="title"/>
          </p:nvPr>
        </p:nvSpPr>
        <p:spPr>
          <a:xfrm>
            <a:off x="5012143" y="865886"/>
            <a:ext cx="6559550" cy="198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GB" sz="2200" b="1" dirty="0">
                <a:solidFill>
                  <a:srgbClr val="336EA8"/>
                </a:solidFill>
              </a:rPr>
              <a:t>Problem Being Solved</a:t>
            </a:r>
            <a:br>
              <a:rPr lang="en-GB" sz="2400" b="1" dirty="0"/>
            </a:br>
            <a:r>
              <a:rPr lang="en-GB" sz="1600" dirty="0"/>
              <a:t>Large retail stores often collect thousands of sales records, but without a proper system for visualizing and </a:t>
            </a:r>
            <a:r>
              <a:rPr lang="en-GB" sz="1600" dirty="0" err="1"/>
              <a:t>analyzing</a:t>
            </a:r>
            <a:r>
              <a:rPr lang="en-GB" sz="1600" dirty="0"/>
              <a:t> them, it's hard to gain insights into customer </a:t>
            </a:r>
            <a:r>
              <a:rPr lang="en-GB" sz="1600" dirty="0" err="1"/>
              <a:t>behavior</a:t>
            </a:r>
            <a:r>
              <a:rPr lang="en-GB" sz="1600" dirty="0"/>
              <a:t>, product performance, or regional trends</a:t>
            </a:r>
            <a:br>
              <a:rPr lang="en-GB" sz="2400" dirty="0"/>
            </a:br>
            <a:endParaRPr sz="2400" dirty="0"/>
          </a:p>
        </p:txBody>
      </p:sp>
      <p:sp>
        <p:nvSpPr>
          <p:cNvPr id="171" name="Google Shape;17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172" name="Google Shape;172;p7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b="1" dirty="0"/>
              <a:t>2</a:t>
            </a:r>
            <a:endParaRPr b="1" dirty="0"/>
          </a:p>
        </p:txBody>
      </p:sp>
      <p:sp>
        <p:nvSpPr>
          <p:cNvPr id="173" name="Google Shape;17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74" name="Google Shape;17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763" y="1677910"/>
            <a:ext cx="3913971" cy="31458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76200" cap="sq" cmpd="sng">
            <a:solidFill>
              <a:srgbClr val="336EA8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28000" endPos="28000" dist="5000" dir="5400000" sy="-100000" algn="bl" rotWithShape="0"/>
          </a:effectLst>
        </p:spPr>
      </p:pic>
      <p:pic>
        <p:nvPicPr>
          <p:cNvPr id="175" name="Google Shape;175;p7" title="downloa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A911529-A0C5-A734-70D0-537514A6B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07" y="1745209"/>
            <a:ext cx="3841835" cy="3011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2D40E0-DDC5-BE3E-959F-2E00B43A3578}"/>
              </a:ext>
            </a:extLst>
          </p:cNvPr>
          <p:cNvSpPr txBox="1"/>
          <p:nvPr/>
        </p:nvSpPr>
        <p:spPr>
          <a:xfrm>
            <a:off x="5012143" y="2399073"/>
            <a:ext cx="68782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200" b="1" dirty="0">
                <a:solidFill>
                  <a:srgbClr val="336EA8"/>
                </a:solidFill>
              </a:rPr>
              <a:t>Proposed Solution</a:t>
            </a:r>
          </a:p>
          <a:p>
            <a:r>
              <a:rPr lang="en-GB" sz="1600" dirty="0"/>
              <a:t>We developed an interactive Power BI dashboard using DAX, based on 9,800 sales records across multiple U.S. cities and product categories. The dashboard provides real-time insights into sales performance, customer segments, top-performing products, and regional trend.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44726-1B61-9035-6652-A8859CC1F15F}"/>
              </a:ext>
            </a:extLst>
          </p:cNvPr>
          <p:cNvSpPr txBox="1"/>
          <p:nvPr/>
        </p:nvSpPr>
        <p:spPr>
          <a:xfrm>
            <a:off x="5012143" y="3994158"/>
            <a:ext cx="63282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200" b="1" dirty="0">
                <a:solidFill>
                  <a:srgbClr val="336EA8"/>
                </a:solidFill>
              </a:rPr>
              <a:t>Unique Value Proposition</a:t>
            </a:r>
          </a:p>
          <a:p>
            <a:r>
              <a:rPr lang="en-GB" sz="1600" dirty="0"/>
              <a:t>Our dashboard transforms raw transactional data into clear, actionable visuals, empowering decision-makers to quickly understand what drives success and needs attention. It saves time, reduces manual reporting, and enables data-driven decisions.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95;p9">
            <a:extLst>
              <a:ext uri="{FF2B5EF4-FFF2-40B4-BE49-F238E27FC236}">
                <a16:creationId xmlns:a16="http://schemas.microsoft.com/office/drawing/2014/main" id="{09F55E6C-257D-49EB-C2C3-029F6D8C92B4}"/>
              </a:ext>
            </a:extLst>
          </p:cNvPr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6254" y="4491173"/>
            <a:ext cx="3074387" cy="1675809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ECECEC"/>
          </a:solidFill>
          <a:ln w="88900" cap="sq" cmpd="sng">
            <a:solidFill>
              <a:srgbClr val="336EA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  <p:pic>
        <p:nvPicPr>
          <p:cNvPr id="16" name="Google Shape;195;p9">
            <a:extLst>
              <a:ext uri="{FF2B5EF4-FFF2-40B4-BE49-F238E27FC236}">
                <a16:creationId xmlns:a16="http://schemas.microsoft.com/office/drawing/2014/main" id="{4ABDC2EB-B7D8-1A53-8968-7AD8AB7A1B5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887" y="2555050"/>
            <a:ext cx="3074387" cy="1675809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ECECEC"/>
          </a:solidFill>
          <a:ln w="88900" cap="sq" cmpd="sng">
            <a:solidFill>
              <a:srgbClr val="336EA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  <p:pic>
        <p:nvPicPr>
          <p:cNvPr id="18" name="Google Shape;195;p9">
            <a:extLst>
              <a:ext uri="{FF2B5EF4-FFF2-40B4-BE49-F238E27FC236}">
                <a16:creationId xmlns:a16="http://schemas.microsoft.com/office/drawing/2014/main" id="{9B25994C-DB0C-626D-EDE0-F7286E69095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8661" y="620957"/>
            <a:ext cx="3074387" cy="1675809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ECECEC"/>
          </a:solidFill>
          <a:ln w="88900" cap="sq" cmpd="sng">
            <a:solidFill>
              <a:srgbClr val="336EA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  <p:sp>
        <p:nvSpPr>
          <p:cNvPr id="192" name="Google Shape;192;p9"/>
          <p:cNvSpPr txBox="1">
            <a:spLocks noGrp="1"/>
          </p:cNvSpPr>
          <p:nvPr>
            <p:ph type="dt" idx="10"/>
          </p:nvPr>
        </p:nvSpPr>
        <p:spPr>
          <a:xfrm>
            <a:off x="84702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193" name="Google Shape;193;p9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3</a:t>
            </a:r>
          </a:p>
        </p:txBody>
      </p:sp>
      <p:sp>
        <p:nvSpPr>
          <p:cNvPr id="194" name="Google Shape;19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96" name="Google Shape;196;p9" title="downloa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59873B-3F1D-B224-CC31-00D90186F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887" y="2565988"/>
            <a:ext cx="3074387" cy="1638165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C33C76F-D187-6E43-B118-00B4BF3A6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6254" y="4517879"/>
            <a:ext cx="3074387" cy="16106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831969-494D-56B0-796B-70555FAF6A72}"/>
              </a:ext>
            </a:extLst>
          </p:cNvPr>
          <p:cNvSpPr txBox="1"/>
          <p:nvPr/>
        </p:nvSpPr>
        <p:spPr>
          <a:xfrm>
            <a:off x="5298249" y="729428"/>
            <a:ext cx="6336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800" b="1" dirty="0">
                <a:solidFill>
                  <a:srgbClr val="336EA8"/>
                </a:solidFill>
              </a:rPr>
              <a:t>Dashboard Overview</a:t>
            </a:r>
            <a:endParaRPr lang="en-GB" b="1" dirty="0">
              <a:solidFill>
                <a:srgbClr val="336EA8"/>
              </a:solidFill>
            </a:endParaRPr>
          </a:p>
          <a:p>
            <a:pPr>
              <a:buNone/>
            </a:pPr>
            <a:r>
              <a:rPr lang="en-GB" dirty="0"/>
              <a:t>The Power BI dashboard is designed to help retail managers explore key metrics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Total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Sales by Region and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Top-Selling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Customer Segments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Category-wise performance</a:t>
            </a:r>
          </a:p>
          <a:p>
            <a:r>
              <a:rPr lang="en-GB" dirty="0"/>
              <a:t>Users can apply filters (e.g., by region, category, or date) to explore specific areas of interest.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1A726A-1BA1-1908-05C6-97CB3ACCC68E}"/>
              </a:ext>
            </a:extLst>
          </p:cNvPr>
          <p:cNvSpPr txBox="1"/>
          <p:nvPr/>
        </p:nvSpPr>
        <p:spPr>
          <a:xfrm>
            <a:off x="5948227" y="3028699"/>
            <a:ext cx="486331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800" b="1" dirty="0">
                <a:solidFill>
                  <a:srgbClr val="336EA8"/>
                </a:solidFill>
              </a:rPr>
              <a:t>User Journey</a:t>
            </a:r>
            <a:endParaRPr lang="en-GB" b="1" dirty="0">
              <a:solidFill>
                <a:srgbClr val="336EA8"/>
              </a:solidFill>
            </a:endParaRPr>
          </a:p>
          <a:p>
            <a:pPr>
              <a:buFont typeface="+mj-lt"/>
              <a:buAutoNum type="arabicPeriod"/>
            </a:pPr>
            <a:r>
              <a:rPr lang="en-GB" b="1" dirty="0"/>
              <a:t>Start</a:t>
            </a:r>
            <a:r>
              <a:rPr lang="en-GB" dirty="0"/>
              <a:t> at the homepage (KPI summary).</a:t>
            </a:r>
          </a:p>
          <a:p>
            <a:pPr>
              <a:buFont typeface="+mj-lt"/>
              <a:buAutoNum type="arabicPeriod"/>
            </a:pPr>
            <a:r>
              <a:rPr lang="en-GB" dirty="0"/>
              <a:t>Navigate to </a:t>
            </a:r>
            <a:r>
              <a:rPr lang="en-GB" b="1" dirty="0"/>
              <a:t>Sales by Region</a:t>
            </a:r>
            <a:r>
              <a:rPr lang="en-GB" dirty="0"/>
              <a:t> to compare performance across states.</a:t>
            </a:r>
          </a:p>
          <a:p>
            <a:pPr>
              <a:buFont typeface="+mj-lt"/>
              <a:buAutoNum type="arabicPeriod"/>
            </a:pPr>
            <a:r>
              <a:rPr lang="en-GB" dirty="0"/>
              <a:t>Dive into </a:t>
            </a:r>
            <a:r>
              <a:rPr lang="en-GB" b="1" dirty="0"/>
              <a:t>Product Categories</a:t>
            </a:r>
            <a:r>
              <a:rPr lang="en-GB" dirty="0"/>
              <a:t> to identify top and low performers.</a:t>
            </a:r>
          </a:p>
          <a:p>
            <a:pPr>
              <a:buFont typeface="+mj-lt"/>
              <a:buAutoNum type="arabicPeriod"/>
            </a:pPr>
            <a:r>
              <a:rPr lang="en-GB" dirty="0"/>
              <a:t>Use filters to focus on specific time ranges or customer segments.</a:t>
            </a:r>
          </a:p>
        </p:txBody>
      </p:sp>
      <p:pic>
        <p:nvPicPr>
          <p:cNvPr id="23" name="Picture 22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F2C2BBB6-02E1-5165-84B2-A832E0D879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2571" y="648058"/>
            <a:ext cx="3054718" cy="16372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8F87224-D232-6317-8A9B-E78693D3D667}"/>
              </a:ext>
            </a:extLst>
          </p:cNvPr>
          <p:cNvSpPr txBox="1"/>
          <p:nvPr/>
        </p:nvSpPr>
        <p:spPr>
          <a:xfrm>
            <a:off x="5939401" y="4971355"/>
            <a:ext cx="54055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b="1" dirty="0">
                <a:solidFill>
                  <a:srgbClr val="336EA8"/>
                </a:solidFill>
              </a:rPr>
              <a:t>Tools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Power BI</a:t>
            </a:r>
            <a:r>
              <a:rPr lang="en-GB" dirty="0"/>
              <a:t> for data visualization.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DAX</a:t>
            </a:r>
            <a:r>
              <a:rPr lang="en-GB" dirty="0"/>
              <a:t> (Data Analysis Expressions) for dynamic and complex business logic.</a:t>
            </a:r>
            <a:endParaRPr lang="ar-EG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Power Query </a:t>
            </a:r>
            <a:r>
              <a:rPr lang="en-GB" dirty="0"/>
              <a:t>for Data Cleaning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>
            <a:spLocks noGrp="1"/>
          </p:cNvSpPr>
          <p:nvPr>
            <p:ph type="title"/>
          </p:nvPr>
        </p:nvSpPr>
        <p:spPr>
          <a:xfrm>
            <a:off x="3977560" y="1442475"/>
            <a:ext cx="6477000" cy="1227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sz="2400" b="1" dirty="0">
                <a:solidFill>
                  <a:srgbClr val="336EA8"/>
                </a:solidFill>
              </a:rPr>
              <a:t>Target Users</a:t>
            </a:r>
            <a:br>
              <a:rPr lang="en-GB" sz="2800" b="1" dirty="0"/>
            </a:br>
            <a:r>
              <a:rPr lang="en-GB" sz="1600" b="1" dirty="0"/>
              <a:t>Store Managers</a:t>
            </a:r>
            <a:r>
              <a:rPr lang="en-GB" sz="1600" dirty="0"/>
              <a:t>: Need quick insights into overall sales and performance.</a:t>
            </a:r>
            <a:br>
              <a:rPr lang="en-GB" sz="1600" dirty="0"/>
            </a:br>
            <a:r>
              <a:rPr lang="en-GB" sz="1600" b="1" dirty="0"/>
              <a:t>Sales Teams</a:t>
            </a:r>
            <a:r>
              <a:rPr lang="en-GB" sz="1600" dirty="0"/>
              <a:t>: Want to track best-selling products and customer trends.</a:t>
            </a:r>
            <a:br>
              <a:rPr lang="en-GB" sz="1600" dirty="0"/>
            </a:br>
            <a:r>
              <a:rPr lang="en-GB" sz="1600" b="1" dirty="0"/>
              <a:t>Executives</a:t>
            </a:r>
            <a:r>
              <a:rPr lang="en-GB" sz="1600" dirty="0"/>
              <a:t>: Require summaries and KPIs for decision-making.</a:t>
            </a:r>
            <a:endParaRPr sz="1600" dirty="0"/>
          </a:p>
        </p:txBody>
      </p:sp>
      <p:sp>
        <p:nvSpPr>
          <p:cNvPr id="181" name="Google Shape;18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182" name="Google Shape;182;p8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4</a:t>
            </a:r>
          </a:p>
        </p:txBody>
      </p:sp>
      <p:sp>
        <p:nvSpPr>
          <p:cNvPr id="183" name="Google Shape;18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84" name="Google Shape;184;p8"/>
          <p:cNvPicPr preferRelativeResize="0">
            <a:picLocks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30415" y1="24330" x2="21659" y2="40625"/>
                        <a14:backgroundMark x1="21659" y1="40625" x2="40783" y2="37277"/>
                        <a14:backgroundMark x1="40783" y1="37277" x2="36406" y2="54241"/>
                        <a14:backgroundMark x1="36406" y1="54241" x2="49078" y2="42634"/>
                        <a14:backgroundMark x1="28571" y1="56696" x2="51843" y2="23661"/>
                        <a14:backgroundMark x1="54608" y1="31920" x2="50691" y2="63393"/>
                        <a14:backgroundMark x1="52074" y1="68080" x2="62442" y2="52455"/>
                        <a14:backgroundMark x1="62442" y1="52455" x2="47696" y2="36161"/>
                        <a14:backgroundMark x1="47696" y1="36161" x2="43088" y2="54241"/>
                        <a14:backgroundMark x1="43088" y1="54241" x2="24654" y2="60938"/>
                        <a14:backgroundMark x1="24654" y1="60938" x2="52765" y2="73214"/>
                        <a14:backgroundMark x1="52765" y1="73214" x2="46083" y2="38616"/>
                        <a14:backgroundMark x1="46083" y1="38616" x2="23733" y2="32366"/>
                        <a14:backgroundMark x1="23733" y1="32366" x2="46774" y2="43527"/>
                        <a14:backgroundMark x1="46774" y1="43527" x2="56452" y2="21429"/>
                        <a14:backgroundMark x1="56452" y1="21429" x2="66359" y2="43750"/>
                        <a14:backgroundMark x1="66359" y1="43750" x2="87097" y2="42634"/>
                        <a14:backgroundMark x1="87097" y1="42634" x2="67972" y2="67857"/>
                        <a14:backgroundMark x1="67972" y1="67857" x2="57604" y2="40402"/>
                        <a14:backgroundMark x1="57604" y1="40402" x2="27880" y2="40402"/>
                        <a14:backgroundMark x1="27880" y1="40402" x2="45161" y2="47098"/>
                        <a14:backgroundMark x1="45161" y1="47098" x2="29493" y2="57143"/>
                        <a14:backgroundMark x1="29493" y1="57143" x2="47926" y2="59598"/>
                        <a14:backgroundMark x1="47926" y1="59598" x2="39401" y2="77009"/>
                        <a14:backgroundMark x1="39401" y1="77009" x2="45392" y2="60045"/>
                        <a14:backgroundMark x1="45392" y1="60045" x2="18203" y2="60714"/>
                        <a14:backgroundMark x1="18203" y1="60714" x2="21429" y2="45759"/>
                        <a14:backgroundMark x1="40092" y1="62500" x2="48387" y2="52009"/>
                        <a14:backgroundMark x1="35945" y1="33705" x2="40783" y2="40625"/>
                        <a14:backgroundMark x1="33410" y1="23884" x2="42396" y2="37723"/>
                        <a14:backgroundMark x1="38710" y1="27009" x2="17051" y2="41071"/>
                        <a14:backgroundMark x1="17051" y1="41071" x2="32949" y2="24554"/>
                        <a14:backgroundMark x1="32949" y1="24554" x2="32488" y2="25000"/>
                        <a14:backgroundMark x1="50691" y1="25000" x2="43779" y2="28348"/>
                        <a14:backgroundMark x1="31336" y1="20982" x2="32028" y2="22321"/>
                        <a14:backgroundMark x1="32028" y1="22545" x2="28341" y2="20313"/>
                        <a14:backgroundMark x1="31106" y1="19643" x2="33180" y2="25223"/>
                        <a14:backgroundMark x1="59677" y1="48661" x2="65899" y2="47991"/>
                        <a14:backgroundMark x1="58295" y1="37723" x2="43088" y2="51116"/>
                        <a14:backgroundMark x1="43088" y1="51116" x2="18894" y2="48884"/>
                        <a14:backgroundMark x1="18894" y1="48884" x2="45853" y2="34152"/>
                        <a14:backgroundMark x1="45853" y1="34152" x2="38249" y2="26563"/>
                        <a14:backgroundMark x1="34101" y1="20313" x2="32719" y2="21652"/>
                        <a14:backgroundMark x1="43779" y1="31027" x2="41705" y2="25223"/>
                        <a14:backgroundMark x1="38018" y1="40625" x2="39631" y2="36607"/>
                        <a14:backgroundMark x1="50000" y1="43973" x2="41705" y2="32366"/>
                        <a14:backgroundMark x1="47696" y1="23214" x2="45853" y2="29911"/>
                        <a14:backgroundMark x1="54839" y1="44643" x2="69355" y2="50446"/>
                        <a14:backgroundMark x1="71198" y1="47321" x2="71198" y2="47321"/>
                      </a14:backgroundRemoval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16517" y="2462953"/>
            <a:ext cx="2564884" cy="2569326"/>
          </a:xfrm>
          <a:prstGeom prst="ellipse">
            <a:avLst/>
          </a:prstGeom>
          <a:noFill/>
          <a:ln w="63500" cap="rnd" cmpd="sng">
            <a:solidFill>
              <a:srgbClr val="336EA8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sp>
        <p:nvSpPr>
          <p:cNvPr id="185" name="Google Shape;185;p8"/>
          <p:cNvSpPr/>
          <p:nvPr/>
        </p:nvSpPr>
        <p:spPr>
          <a:xfrm rot="5400000">
            <a:off x="-965997" y="4069881"/>
            <a:ext cx="1942680" cy="1469097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94B9D6"/>
          </a:solidFill>
          <a:ln w="12700" cap="flat" cmpd="sng">
            <a:solidFill>
              <a:srgbClr val="94B9D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8" title="downloa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group of people with a black background&#10;&#10;AI-generated content may be incorrect.">
            <a:extLst>
              <a:ext uri="{FF2B5EF4-FFF2-40B4-BE49-F238E27FC236}">
                <a16:creationId xmlns:a16="http://schemas.microsoft.com/office/drawing/2014/main" id="{28EE27CB-C5B0-F7AF-9A52-6E07E5A66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359" y="2512016"/>
            <a:ext cx="2471199" cy="2471199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DC9F03-4B9D-F952-67A3-706B38618092}"/>
              </a:ext>
            </a:extLst>
          </p:cNvPr>
          <p:cNvSpPr txBox="1"/>
          <p:nvPr/>
        </p:nvSpPr>
        <p:spPr>
          <a:xfrm>
            <a:off x="4015480" y="2788223"/>
            <a:ext cx="52972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000" b="1" dirty="0">
                <a:solidFill>
                  <a:srgbClr val="336EA8"/>
                </a:solidFill>
              </a:rPr>
              <a:t>Key Features</a:t>
            </a:r>
            <a:endParaRPr lang="en-GB" b="1" dirty="0">
              <a:solidFill>
                <a:srgbClr val="336EA8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sz="1600" dirty="0"/>
              <a:t>Interactive KPI cards (Total Sales, Profit, Orders)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 Regional sales breakdown (State, City, Region)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 Product/category-level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 Time-based filters (daily, monthly, yearly)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 Customer segmentation insights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4B344-24A1-A2ED-5C64-5C78B1F44EDF}"/>
              </a:ext>
            </a:extLst>
          </p:cNvPr>
          <p:cNvSpPr txBox="1"/>
          <p:nvPr/>
        </p:nvSpPr>
        <p:spPr>
          <a:xfrm>
            <a:off x="3977560" y="4756952"/>
            <a:ext cx="53730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000" b="1" dirty="0">
                <a:solidFill>
                  <a:srgbClr val="336EA8"/>
                </a:solidFill>
              </a:rPr>
              <a:t>How It Solves Their 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Helps managers </a:t>
            </a:r>
            <a:r>
              <a:rPr lang="en-GB" b="1" dirty="0"/>
              <a:t>monitor performance instantly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Enables sales teams to </a:t>
            </a:r>
            <a:r>
              <a:rPr lang="en-GB" b="1" dirty="0"/>
              <a:t>focus on high-performing areas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Gives executives a </a:t>
            </a:r>
            <a:r>
              <a:rPr lang="en-GB" b="1" dirty="0"/>
              <a:t>clear picture</a:t>
            </a:r>
            <a:r>
              <a:rPr lang="en-GB" dirty="0"/>
              <a:t> of what’s working and what’s not, in one place.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>
            <a:spLocks noGrp="1"/>
          </p:cNvSpPr>
          <p:nvPr>
            <p:ph type="body" idx="1"/>
          </p:nvPr>
        </p:nvSpPr>
        <p:spPr>
          <a:xfrm>
            <a:off x="838199" y="1397109"/>
            <a:ext cx="4947745" cy="1910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>
              <a:buNone/>
            </a:pPr>
            <a:r>
              <a:rPr lang="en-GB" b="1" dirty="0">
                <a:solidFill>
                  <a:srgbClr val="336EA8"/>
                </a:solidFill>
              </a:rPr>
              <a:t>Data Source &amp; Type</a:t>
            </a:r>
          </a:p>
          <a:p>
            <a:pPr>
              <a:buNone/>
            </a:pPr>
            <a:endParaRPr lang="en-GB" b="1" dirty="0">
              <a:solidFill>
                <a:srgbClr val="D7B01A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dataset is in CSV format containing 9,800 rows and 18 columns.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 includes data on orders, customers, products, regions, and sales.</a:t>
            </a:r>
          </a:p>
        </p:txBody>
      </p:sp>
      <p:sp>
        <p:nvSpPr>
          <p:cNvPr id="215" name="Google Shape;21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216" name="Google Shape;216;p11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5</a:t>
            </a:r>
          </a:p>
        </p:txBody>
      </p:sp>
      <p:sp>
        <p:nvSpPr>
          <p:cNvPr id="217" name="Google Shape;21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218" name="Google Shape;218;p11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19DA5796-9C4F-2F6A-96CB-16680D547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672996"/>
            <a:ext cx="4947745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36EA8"/>
                </a:solidFill>
                <a:effectLst/>
                <a:latin typeface="Arial" panose="020B0604020202020204" pitchFamily="34" charset="0"/>
              </a:rPr>
              <a:t>Key Data Fields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D7B01A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336EA8"/>
                </a:solidFill>
                <a:effectLst/>
                <a:latin typeface="Arial" panose="020B0604020202020204" pitchFamily="34" charset="0"/>
              </a:rPr>
              <a:t>Order Details: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 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 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Ship 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336EA8"/>
                </a:solidFill>
                <a:effectLst/>
                <a:latin typeface="Arial" panose="020B0604020202020204" pitchFamily="34" charset="0"/>
              </a:rPr>
              <a:t>Customer Info: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 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 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Segment.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336EA8"/>
                </a:solidFill>
                <a:effectLst/>
                <a:latin typeface="Arial" panose="020B0604020202020204" pitchFamily="34" charset="0"/>
              </a:rPr>
              <a:t>Location: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Region.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336EA8"/>
                </a:solidFill>
                <a:effectLst/>
                <a:latin typeface="Arial" panose="020B0604020202020204" pitchFamily="34" charset="0"/>
              </a:rPr>
              <a:t>Product: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Category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Sub-Category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 Name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FD3D4F-E4D3-9CCA-8625-C955D1AC5D45}"/>
              </a:ext>
            </a:extLst>
          </p:cNvPr>
          <p:cNvSpPr txBox="1"/>
          <p:nvPr/>
        </p:nvSpPr>
        <p:spPr>
          <a:xfrm>
            <a:off x="6860627" y="1397109"/>
            <a:ext cx="449317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800" b="1" dirty="0">
                <a:solidFill>
                  <a:srgbClr val="336EA8"/>
                </a:solidFill>
              </a:rPr>
              <a:t>Data Cleaning &amp; Processing</a:t>
            </a:r>
          </a:p>
          <a:p>
            <a:pPr>
              <a:buNone/>
            </a:pPr>
            <a:endParaRPr lang="en-GB" sz="1800" b="1" dirty="0">
              <a:solidFill>
                <a:srgbClr val="D7B01A"/>
              </a:solidFill>
            </a:endParaRPr>
          </a:p>
          <a:p>
            <a:r>
              <a:rPr lang="en-GB" sz="1600" dirty="0">
                <a:solidFill>
                  <a:srgbClr val="336EA8"/>
                </a:solidFill>
              </a:rPr>
              <a:t> Used Power Query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Remove duplicates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Handle missing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Format date fields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Set correct data types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8E701-54D5-A16B-376F-D00D56C7B5D4}"/>
              </a:ext>
            </a:extLst>
          </p:cNvPr>
          <p:cNvSpPr txBox="1"/>
          <p:nvPr/>
        </p:nvSpPr>
        <p:spPr>
          <a:xfrm>
            <a:off x="6944238" y="3780718"/>
            <a:ext cx="449317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000" b="1" dirty="0">
                <a:solidFill>
                  <a:srgbClr val="336EA8"/>
                </a:solidFill>
              </a:rPr>
              <a:t>Data Flow</a:t>
            </a:r>
          </a:p>
          <a:p>
            <a:pPr>
              <a:buNone/>
            </a:pPr>
            <a:endParaRPr lang="en-GB" sz="2000" b="1" dirty="0">
              <a:solidFill>
                <a:srgbClr val="D7B01A"/>
              </a:solidFill>
            </a:endParaRPr>
          </a:p>
          <a:p>
            <a:pPr>
              <a:buFont typeface="+mj-lt"/>
              <a:buAutoNum type="arabicPeriod"/>
            </a:pPr>
            <a:r>
              <a:rPr lang="en-GB" dirty="0"/>
              <a:t>Import CSV file into Power BI</a:t>
            </a:r>
          </a:p>
          <a:p>
            <a:pPr>
              <a:buFont typeface="+mj-lt"/>
              <a:buAutoNum type="arabicPeriod"/>
            </a:pPr>
            <a:r>
              <a:rPr lang="en-GB" dirty="0"/>
              <a:t>Clean and transform data using Power Query</a:t>
            </a:r>
          </a:p>
          <a:p>
            <a:pPr>
              <a:buFont typeface="+mj-lt"/>
              <a:buAutoNum type="arabicPeriod"/>
            </a:pPr>
            <a:r>
              <a:rPr lang="en-GB" dirty="0"/>
              <a:t>Model the data (flat table, no complex relationships)</a:t>
            </a:r>
          </a:p>
          <a:p>
            <a:pPr>
              <a:buFont typeface="+mj-lt"/>
              <a:buAutoNum type="arabicPeriod"/>
            </a:pPr>
            <a:r>
              <a:rPr lang="en-GB" dirty="0"/>
              <a:t>Create DAX measures for key metrics</a:t>
            </a:r>
          </a:p>
          <a:p>
            <a:pPr>
              <a:buFont typeface="+mj-lt"/>
              <a:buAutoNum type="arabicPeriod"/>
            </a:pPr>
            <a:r>
              <a:rPr lang="en-GB" dirty="0"/>
              <a:t>Build and publish interactive dashboards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body" idx="1"/>
          </p:nvPr>
        </p:nvSpPr>
        <p:spPr>
          <a:xfrm>
            <a:off x="482600" y="1399620"/>
            <a:ext cx="6197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>
              <a:buNone/>
            </a:pPr>
            <a:r>
              <a:rPr lang="en-GB" b="1" dirty="0">
                <a:solidFill>
                  <a:srgbClr val="336EA8"/>
                </a:solidFill>
              </a:rPr>
              <a:t>Tools &amp; Technologies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36EA8"/>
                </a:solidFill>
              </a:rPr>
              <a:t>Power BI </a:t>
            </a:r>
            <a:r>
              <a:rPr lang="en-GB" dirty="0"/>
              <a:t>was used as the main data visualization tool. It allowed us to create an interactive dashboard with visual insights tailored to business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36EA8"/>
                </a:solidFill>
              </a:rPr>
              <a:t>DAX (Data Analysis Expressions) </a:t>
            </a:r>
            <a:r>
              <a:rPr lang="en-GB" dirty="0"/>
              <a:t>was used to build custom calculations and measures such as total sales, profit, and time-based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36EA8"/>
                </a:solidFill>
              </a:rPr>
              <a:t>Power Query </a:t>
            </a:r>
            <a:r>
              <a:rPr lang="en-GB" dirty="0"/>
              <a:t>handled data transformation: cleaning, reshaping, and preparing the dataset for analysis by removing duplicates, formatting columns, and correcting data types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GB" dirty="0"/>
          </a:p>
        </p:txBody>
      </p:sp>
      <p:sp>
        <p:nvSpPr>
          <p:cNvPr id="202" name="Google Shape;20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203" name="Google Shape;203;p10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6</a:t>
            </a:r>
            <a:endParaRPr b="1" dirty="0"/>
          </a:p>
        </p:txBody>
      </p:sp>
      <p:sp>
        <p:nvSpPr>
          <p:cNvPr id="204" name="Google Shape;20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05" name="Google Shape;205;p10"/>
          <p:cNvSpPr/>
          <p:nvPr/>
        </p:nvSpPr>
        <p:spPr>
          <a:xfrm>
            <a:off x="7326052" y="4564954"/>
            <a:ext cx="4196424" cy="827092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Power Query</a:t>
            </a:r>
            <a:endParaRPr sz="48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0"/>
          <p:cNvSpPr/>
          <p:nvPr/>
        </p:nvSpPr>
        <p:spPr>
          <a:xfrm>
            <a:off x="7247224" y="3191016"/>
            <a:ext cx="4196424" cy="827092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DAX</a:t>
            </a:r>
            <a:endParaRPr sz="5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0"/>
          <p:cNvSpPr/>
          <p:nvPr/>
        </p:nvSpPr>
        <p:spPr>
          <a:xfrm>
            <a:off x="7326052" y="1758532"/>
            <a:ext cx="4196424" cy="827092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"/>
          <p:cNvSpPr txBox="1">
            <a:spLocks noGrp="1"/>
          </p:cNvSpPr>
          <p:nvPr>
            <p:ph type="title"/>
          </p:nvPr>
        </p:nvSpPr>
        <p:spPr>
          <a:xfrm>
            <a:off x="7326052" y="1758532"/>
            <a:ext cx="4196424" cy="827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GB" sz="5400" b="1" dirty="0">
                <a:solidFill>
                  <a:schemeClr val="lt1"/>
                </a:solidFill>
              </a:rPr>
              <a:t>Power BI</a:t>
            </a:r>
            <a:endParaRPr sz="5400" b="1" dirty="0">
              <a:solidFill>
                <a:schemeClr val="lt1"/>
              </a:solidFill>
            </a:endParaRPr>
          </a:p>
        </p:txBody>
      </p:sp>
      <p:pic>
        <p:nvPicPr>
          <p:cNvPr id="209" name="Google Shape;209;p10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224" name="Google Shape;224;p12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b="1" dirty="0"/>
              <a:t>7</a:t>
            </a:r>
            <a:endParaRPr b="1" dirty="0"/>
          </a:p>
        </p:txBody>
      </p:sp>
      <p:sp>
        <p:nvSpPr>
          <p:cNvPr id="225" name="Google Shape;22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26" name="Google Shape;226;p12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BFBE36-4C43-B03F-57D8-46962353CA80}"/>
              </a:ext>
            </a:extLst>
          </p:cNvPr>
          <p:cNvSpPr txBox="1"/>
          <p:nvPr/>
        </p:nvSpPr>
        <p:spPr>
          <a:xfrm>
            <a:off x="299544" y="1395248"/>
            <a:ext cx="5796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400" b="1" dirty="0">
                <a:solidFill>
                  <a:srgbClr val="336EA8"/>
                </a:solidFill>
              </a:rPr>
              <a:t>Current Application State</a:t>
            </a:r>
          </a:p>
          <a:p>
            <a:pPr>
              <a:buNone/>
            </a:pPr>
            <a:endParaRPr lang="en-GB" sz="1800" b="1" dirty="0">
              <a:solidFill>
                <a:srgbClr val="D7B01A"/>
              </a:solidFill>
            </a:endParaRPr>
          </a:p>
          <a:p>
            <a:r>
              <a:rPr lang="en-GB" sz="1800" dirty="0"/>
              <a:t>The dashboard is</a:t>
            </a:r>
            <a:r>
              <a:rPr lang="en-GB" sz="1800" b="1" dirty="0">
                <a:solidFill>
                  <a:srgbClr val="336EA8"/>
                </a:solidFill>
              </a:rPr>
              <a:t> fully functional and finalized </a:t>
            </a:r>
            <a:r>
              <a:rPr lang="en-GB" sz="1800" dirty="0"/>
              <a:t>using Power BI. It provides interactive insights and has been reviewed for accuracy and usability.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2E4E32-C905-C4C7-6790-5C152A3ED2D5}"/>
              </a:ext>
            </a:extLst>
          </p:cNvPr>
          <p:cNvSpPr txBox="1"/>
          <p:nvPr/>
        </p:nvSpPr>
        <p:spPr>
          <a:xfrm>
            <a:off x="299544" y="3460300"/>
            <a:ext cx="62037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400" b="1" dirty="0">
                <a:solidFill>
                  <a:srgbClr val="336EA8"/>
                </a:solidFill>
              </a:rPr>
              <a:t>Testing Phases</a:t>
            </a:r>
          </a:p>
          <a:p>
            <a:pPr>
              <a:buNone/>
            </a:pPr>
            <a:endParaRPr lang="en-GB" sz="1800" b="1" dirty="0">
              <a:solidFill>
                <a:srgbClr val="D7B01A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336EA8"/>
                </a:solidFill>
              </a:rPr>
              <a:t>Data Validation: </a:t>
            </a:r>
            <a:r>
              <a:rPr lang="en-GB" sz="1800" dirty="0"/>
              <a:t>Cross-checked totals and trends using Excel to ensure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336EA8"/>
                </a:solidFill>
              </a:rPr>
              <a:t>DAX Testing: </a:t>
            </a:r>
            <a:r>
              <a:rPr lang="en-GB" sz="1800" dirty="0"/>
              <a:t>Verified that all measures (Sales, Profit, Orders) return correct and dynamic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336EA8"/>
                </a:solidFill>
              </a:rPr>
              <a:t>Dashboard Usability: </a:t>
            </a:r>
            <a:r>
              <a:rPr lang="en-GB" sz="1800" dirty="0"/>
              <a:t>Tested navigation, slicers, and filters to ensure smooth user experience.</a:t>
            </a:r>
          </a:p>
        </p:txBody>
      </p:sp>
      <p:pic>
        <p:nvPicPr>
          <p:cNvPr id="14" name="Picture 13" descr="A clipboard with a light bulb and graph&#10;&#10;AI-generated content may be incorrect.">
            <a:extLst>
              <a:ext uri="{FF2B5EF4-FFF2-40B4-BE49-F238E27FC236}">
                <a16:creationId xmlns:a16="http://schemas.microsoft.com/office/drawing/2014/main" id="{4E5318A0-9079-B0EE-96E3-9BDC1E82C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366" y="1677306"/>
            <a:ext cx="3753913" cy="37539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>
          <a:extLst>
            <a:ext uri="{FF2B5EF4-FFF2-40B4-BE49-F238E27FC236}">
              <a16:creationId xmlns:a16="http://schemas.microsoft.com/office/drawing/2014/main" id="{2CD6C9D5-6BE7-747C-4BAD-8B05AE6E9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>
            <a:extLst>
              <a:ext uri="{FF2B5EF4-FFF2-40B4-BE49-F238E27FC236}">
                <a16:creationId xmlns:a16="http://schemas.microsoft.com/office/drawing/2014/main" id="{41D32DD3-175A-893A-EA3B-031D2CDFF55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224" name="Google Shape;224;p12">
            <a:extLst>
              <a:ext uri="{FF2B5EF4-FFF2-40B4-BE49-F238E27FC236}">
                <a16:creationId xmlns:a16="http://schemas.microsoft.com/office/drawing/2014/main" id="{4BCB1516-DB63-4630-3E19-3F5EF98839D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8</a:t>
            </a:r>
            <a:endParaRPr b="1" dirty="0"/>
          </a:p>
        </p:txBody>
      </p:sp>
      <p:sp>
        <p:nvSpPr>
          <p:cNvPr id="225" name="Google Shape;225;p12">
            <a:extLst>
              <a:ext uri="{FF2B5EF4-FFF2-40B4-BE49-F238E27FC236}">
                <a16:creationId xmlns:a16="http://schemas.microsoft.com/office/drawing/2014/main" id="{869B8A8B-AAF9-FF74-4417-5B666126B86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26" name="Google Shape;226;p12" title="download.png">
            <a:extLst>
              <a:ext uri="{FF2B5EF4-FFF2-40B4-BE49-F238E27FC236}">
                <a16:creationId xmlns:a16="http://schemas.microsoft.com/office/drawing/2014/main" id="{6FFEBDB2-2AF6-993B-6396-3BA43C6945D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57C132-7102-49AB-3D0C-3AFBDF772852}"/>
              </a:ext>
            </a:extLst>
          </p:cNvPr>
          <p:cNvSpPr txBox="1"/>
          <p:nvPr/>
        </p:nvSpPr>
        <p:spPr>
          <a:xfrm>
            <a:off x="370489" y="1336119"/>
            <a:ext cx="557311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000" b="1" dirty="0">
                <a:solidFill>
                  <a:srgbClr val="336EA8"/>
                </a:solidFill>
              </a:rPr>
              <a:t>Final Deliverables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Power BI Dashboard File (.</a:t>
            </a:r>
            <a:r>
              <a:rPr lang="en-GB" sz="1600" b="1" dirty="0" err="1"/>
              <a:t>pbix</a:t>
            </a:r>
            <a:r>
              <a:rPr lang="en-GB" sz="1600" b="1" dirty="0"/>
              <a:t>)</a:t>
            </a:r>
            <a:r>
              <a:rPr lang="en-GB" sz="1600" dirty="0"/>
              <a:t> – Complete interactive report with all visualizations and filters.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Project Report (PDF)</a:t>
            </a:r>
            <a:r>
              <a:rPr lang="en-GB" sz="1600" dirty="0"/>
              <a:t> – Includes problem statement, data description, process steps, and screenshots.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Presentation Slides (PPTX)</a:t>
            </a:r>
            <a:r>
              <a:rPr lang="en-GB" sz="1600" dirty="0"/>
              <a:t> – Final project 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CSV Dataset</a:t>
            </a:r>
            <a:r>
              <a:rPr lang="en-GB" sz="1600" dirty="0"/>
              <a:t> – Original dataset used in analysis.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3C9417-55FE-3A0D-0CE9-D72F2396F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555819"/>
              </p:ext>
            </p:extLst>
          </p:nvPr>
        </p:nvGraphicFramePr>
        <p:xfrm>
          <a:off x="1111469" y="3602909"/>
          <a:ext cx="4516822" cy="2579531"/>
        </p:xfrm>
        <a:graphic>
          <a:graphicData uri="http://schemas.openxmlformats.org/drawingml/2006/table">
            <a:tbl>
              <a:tblPr/>
              <a:tblGrid>
                <a:gridCol w="2258411">
                  <a:extLst>
                    <a:ext uri="{9D8B030D-6E8A-4147-A177-3AD203B41FA5}">
                      <a16:colId xmlns:a16="http://schemas.microsoft.com/office/drawing/2014/main" val="2123445497"/>
                    </a:ext>
                  </a:extLst>
                </a:gridCol>
                <a:gridCol w="2258411">
                  <a:extLst>
                    <a:ext uri="{9D8B030D-6E8A-4147-A177-3AD203B41FA5}">
                      <a16:colId xmlns:a16="http://schemas.microsoft.com/office/drawing/2014/main" val="3429625879"/>
                    </a:ext>
                  </a:extLst>
                </a:gridCol>
              </a:tblGrid>
              <a:tr h="422144"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336EA8"/>
                          </a:solidFill>
                        </a:rPr>
                        <a:t>Milestone</a:t>
                      </a:r>
                      <a:endParaRPr lang="en-GB" b="1" dirty="0">
                        <a:solidFill>
                          <a:srgbClr val="336EA8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dirty="0">
                          <a:solidFill>
                            <a:srgbClr val="336EA8"/>
                          </a:solidFill>
                        </a:rPr>
                        <a:t>Date</a:t>
                      </a:r>
                      <a:endParaRPr lang="en-GB" b="1" dirty="0">
                        <a:solidFill>
                          <a:srgbClr val="336EA8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994942"/>
                  </a:ext>
                </a:extLst>
              </a:tr>
              <a:tr h="896988">
                <a:tc>
                  <a:txBody>
                    <a:bodyPr/>
                    <a:lstStyle/>
                    <a:p>
                      <a:r>
                        <a:rPr lang="en-GB" sz="1600" dirty="0"/>
                        <a:t>Data Cleaning</a:t>
                      </a:r>
                    </a:p>
                    <a:p>
                      <a:endParaRPr lang="ar-EG" dirty="0"/>
                    </a:p>
                    <a:p>
                      <a:r>
                        <a:rPr lang="en-GB" sz="1600" dirty="0"/>
                        <a:t>Data </a:t>
                      </a:r>
                      <a:r>
                        <a:rPr lang="en-GB" sz="1600" dirty="0" err="1"/>
                        <a:t>Modeling</a:t>
                      </a:r>
                      <a:endParaRPr lang="en-GB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dirty="0"/>
                        <a:t>19</a:t>
                      </a:r>
                      <a:r>
                        <a:rPr lang="en-GB" sz="1600" dirty="0"/>
                        <a:t>/03/2025</a:t>
                      </a:r>
                    </a:p>
                    <a:p>
                      <a:endParaRPr lang="en-GB" dirty="0"/>
                    </a:p>
                    <a:p>
                      <a:r>
                        <a:rPr lang="en-GB" sz="1600" dirty="0"/>
                        <a:t>9/04/2025</a:t>
                      </a:r>
                      <a:endParaRPr lang="ar-E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77796"/>
                  </a:ext>
                </a:extLst>
              </a:tr>
              <a:tr h="411661">
                <a:tc>
                  <a:txBody>
                    <a:bodyPr/>
                    <a:lstStyle/>
                    <a:p>
                      <a:r>
                        <a:rPr lang="en-GB" sz="1600" dirty="0"/>
                        <a:t>Dashboard Design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28/04/2025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541621"/>
                  </a:ext>
                </a:extLst>
              </a:tr>
              <a:tr h="422144">
                <a:tc>
                  <a:txBody>
                    <a:bodyPr/>
                    <a:lstStyle/>
                    <a:p>
                      <a:r>
                        <a:rPr lang="en-GB" sz="1600" dirty="0"/>
                        <a:t>Testing &amp; Feedback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  <a:r>
                        <a:rPr lang="ar-EG" sz="1600" dirty="0"/>
                        <a:t>2</a:t>
                      </a:r>
                      <a:r>
                        <a:rPr lang="en-GB" sz="1600" dirty="0"/>
                        <a:t>/05/2025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432839"/>
                  </a:ext>
                </a:extLst>
              </a:tr>
              <a:tr h="426594">
                <a:tc>
                  <a:txBody>
                    <a:bodyPr/>
                    <a:lstStyle/>
                    <a:p>
                      <a:r>
                        <a:rPr lang="en-GB" sz="1600" dirty="0"/>
                        <a:t>Final Submission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</a:t>
                      </a:r>
                      <a:r>
                        <a:rPr lang="ar-EG" sz="1600" dirty="0"/>
                        <a:t>8</a:t>
                      </a:r>
                      <a:r>
                        <a:rPr lang="en-GB" sz="1600" dirty="0"/>
                        <a:t>/05/2025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0771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0C0D17-7FD5-691A-C437-4523F9897557}"/>
              </a:ext>
            </a:extLst>
          </p:cNvPr>
          <p:cNvSpPr txBox="1"/>
          <p:nvPr/>
        </p:nvSpPr>
        <p:spPr>
          <a:xfrm rot="16200000">
            <a:off x="815864" y="3774326"/>
            <a:ext cx="468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</a:t>
            </a:r>
            <a:r>
              <a:rPr lang="ar-EG" dirty="0"/>
              <a:t>-</a:t>
            </a:r>
            <a:r>
              <a:rPr lang="en-GB" dirty="0"/>
              <a:t>----------------------------------------</a:t>
            </a:r>
          </a:p>
        </p:txBody>
      </p:sp>
      <p:pic>
        <p:nvPicPr>
          <p:cNvPr id="11" name="Picture 10" descr="Hands shaking hands with a paper and checklist&#10;&#10;AI-generated content may be incorrect.">
            <a:extLst>
              <a:ext uri="{FF2B5EF4-FFF2-40B4-BE49-F238E27FC236}">
                <a16:creationId xmlns:a16="http://schemas.microsoft.com/office/drawing/2014/main" id="{E56A4F07-F724-88B3-9B9A-0DFF53AB5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020" y="1710559"/>
            <a:ext cx="4162096" cy="416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9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>
          <a:extLst>
            <a:ext uri="{FF2B5EF4-FFF2-40B4-BE49-F238E27FC236}">
              <a16:creationId xmlns:a16="http://schemas.microsoft.com/office/drawing/2014/main" id="{582351E2-19FB-C953-A4B1-71A18BD4F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>
            <a:extLst>
              <a:ext uri="{FF2B5EF4-FFF2-40B4-BE49-F238E27FC236}">
                <a16:creationId xmlns:a16="http://schemas.microsoft.com/office/drawing/2014/main" id="{7661243E-599F-C376-B4E1-2EBB0EC0BA9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224" name="Google Shape;224;p12">
            <a:extLst>
              <a:ext uri="{FF2B5EF4-FFF2-40B4-BE49-F238E27FC236}">
                <a16:creationId xmlns:a16="http://schemas.microsoft.com/office/drawing/2014/main" id="{FFAAB050-6CED-4798-615B-FC0C3EA452D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9</a:t>
            </a:r>
            <a:endParaRPr b="1" dirty="0"/>
          </a:p>
        </p:txBody>
      </p:sp>
      <p:sp>
        <p:nvSpPr>
          <p:cNvPr id="225" name="Google Shape;225;p12">
            <a:extLst>
              <a:ext uri="{FF2B5EF4-FFF2-40B4-BE49-F238E27FC236}">
                <a16:creationId xmlns:a16="http://schemas.microsoft.com/office/drawing/2014/main" id="{C68A9D08-D041-713B-A281-78C2A378643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26" name="Google Shape;226;p12" title="download.png">
            <a:extLst>
              <a:ext uri="{FF2B5EF4-FFF2-40B4-BE49-F238E27FC236}">
                <a16:creationId xmlns:a16="http://schemas.microsoft.com/office/drawing/2014/main" id="{54EBBDD7-E0D1-11BC-DD61-587ADA32C5E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D86925-0C8A-4BC5-3179-B605E76699B8}"/>
              </a:ext>
            </a:extLst>
          </p:cNvPr>
          <p:cNvSpPr txBox="1"/>
          <p:nvPr/>
        </p:nvSpPr>
        <p:spPr>
          <a:xfrm>
            <a:off x="271488" y="1243677"/>
            <a:ext cx="493199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b="1" dirty="0">
                <a:solidFill>
                  <a:srgbClr val="336EA8"/>
                </a:solidFill>
                <a:effectLst/>
              </a:rPr>
              <a:t>Content:</a:t>
            </a:r>
          </a:p>
          <a:p>
            <a:r>
              <a:rPr lang="en-GB" dirty="0">
                <a:solidFill>
                  <a:srgbClr val="336EA8"/>
                </a:solidFill>
              </a:rPr>
              <a:t>Team Members and Roles: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Ashraf</a:t>
            </a:r>
            <a:r>
              <a:rPr lang="en-GB" dirty="0"/>
              <a:t> - Data Analyst (Data Cleaning)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Tarek Mostafa</a:t>
            </a:r>
            <a:r>
              <a:rPr lang="en-GB" dirty="0"/>
              <a:t> - Data Analyst (Data Cleaning)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Mohamed Youssef</a:t>
            </a:r>
            <a:r>
              <a:rPr lang="en-GB" dirty="0"/>
              <a:t> - Data Modeler (DAX and </a:t>
            </a:r>
            <a:r>
              <a:rPr lang="en-GB" dirty="0" err="1"/>
              <a:t>Modeling</a:t>
            </a:r>
            <a:r>
              <a:rPr lang="en-GB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 err="1"/>
              <a:t>Antonuois</a:t>
            </a:r>
            <a:r>
              <a:rPr lang="en-GB" b="1" dirty="0"/>
              <a:t> </a:t>
            </a:r>
            <a:r>
              <a:rPr lang="en-GB" b="1" dirty="0" err="1"/>
              <a:t>aymen</a:t>
            </a:r>
            <a:r>
              <a:rPr lang="en-GB" b="1" dirty="0"/>
              <a:t> </a:t>
            </a:r>
            <a:r>
              <a:rPr lang="en-GB" dirty="0"/>
              <a:t>- Data Modeler (DAX and </a:t>
            </a:r>
            <a:r>
              <a:rPr lang="en-GB" dirty="0" err="1"/>
              <a:t>Modeling</a:t>
            </a:r>
            <a:r>
              <a:rPr lang="en-GB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Ashraf </a:t>
            </a:r>
            <a:r>
              <a:rPr lang="en-GB" b="1" dirty="0" err="1"/>
              <a:t>Elkhouly</a:t>
            </a:r>
            <a:r>
              <a:rPr lang="en-GB" dirty="0"/>
              <a:t> - Data Modeler (DAX and </a:t>
            </a:r>
            <a:r>
              <a:rPr lang="en-GB" dirty="0" err="1"/>
              <a:t>Modeling</a:t>
            </a:r>
            <a:r>
              <a:rPr lang="en-GB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Samah Shehata</a:t>
            </a:r>
            <a:r>
              <a:rPr lang="en-GB" dirty="0"/>
              <a:t> - Dashboard Developer (Dashboard Design)</a:t>
            </a:r>
          </a:p>
          <a:p>
            <a:endParaRPr lang="en-GB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8581848-4425-CB8B-CAF3-85BBE0DE5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818" y="2146316"/>
            <a:ext cx="628541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6EA8"/>
                </a:solidFill>
                <a:effectLst/>
                <a:latin typeface="Arial" panose="020B0604020202020204" pitchFamily="34" charset="0"/>
              </a:rPr>
              <a:t>Key Responsibilities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6EA8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Ashraf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preparing raw data to ensure accuracy and consistency for analysis in Power BI.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Tarek Mostafa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Assisting in data cleaning, validating data quality, and preprocessing datasets.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Mohamed Youssef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 DAX formulas and creating data models to support analytical queries in Power BI.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sz="1600" b="1" dirty="0" err="1"/>
              <a:t>Antonuois</a:t>
            </a:r>
            <a:r>
              <a:rPr lang="en-GB" sz="1600" b="1" dirty="0"/>
              <a:t> </a:t>
            </a:r>
            <a:r>
              <a:rPr lang="en-GB" sz="1600" b="1" dirty="0" err="1"/>
              <a:t>aymen</a:t>
            </a:r>
            <a:r>
              <a:rPr lang="en-GB" sz="1600" b="1" dirty="0"/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Building and optimizing data models, ensuring efficient data relationships in Power BI.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Ashraf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Elkhouly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Supporting DAX development and refining data models for enhanced performance.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Samah Shehata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Designing and developing interactive dashboards in Power BI to visualize key insights.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9B916-15C5-C313-7441-90606A7753B2}"/>
              </a:ext>
            </a:extLst>
          </p:cNvPr>
          <p:cNvSpPr txBox="1"/>
          <p:nvPr/>
        </p:nvSpPr>
        <p:spPr>
          <a:xfrm>
            <a:off x="362607" y="4109581"/>
            <a:ext cx="42730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buNone/>
            </a:pPr>
            <a:r>
              <a:rPr lang="en-GB" b="1" dirty="0">
                <a:solidFill>
                  <a:srgbClr val="336EA8"/>
                </a:solidFill>
              </a:rPr>
              <a:t>Collaboration Methods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36EA8"/>
                </a:solidFill>
              </a:rPr>
              <a:t>Communication Tools</a:t>
            </a:r>
            <a:r>
              <a:rPr lang="en-GB" dirty="0">
                <a:solidFill>
                  <a:srgbClr val="D7B01A"/>
                </a:solidFill>
              </a:rPr>
              <a:t>: </a:t>
            </a:r>
            <a:r>
              <a:rPr lang="en-GB" dirty="0"/>
              <a:t>WhatsApp group for daily updates and quick coordination; Google Meet for weekly team meetings.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36EA8"/>
                </a:solidFill>
              </a:rPr>
              <a:t>Project Management: </a:t>
            </a:r>
            <a:r>
              <a:rPr lang="en-GB" dirty="0"/>
              <a:t>Trello for task tracking and Agile methodology with bi-weekly sprints.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36EA8"/>
                </a:solidFill>
              </a:rPr>
              <a:t>Data Storage: </a:t>
            </a:r>
            <a:r>
              <a:rPr lang="en-GB" dirty="0"/>
              <a:t>Shared cloud storage (e.g., OneDrive) for datasets and Power BI files, with version control for dashboards.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327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1086</Words>
  <Application>Microsoft Office PowerPoint</Application>
  <PresentationFormat>Widescreen</PresentationFormat>
  <Paragraphs>162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Forte</vt:lpstr>
      <vt:lpstr>Mistral</vt:lpstr>
      <vt:lpstr>Arial Unicode MS</vt:lpstr>
      <vt:lpstr>Office Theme</vt:lpstr>
      <vt:lpstr>Super Store Analysis </vt:lpstr>
      <vt:lpstr>Problem Being Solved Large retail stores often collect thousands of sales records, but without a proper system for visualizing and analyzing them, it's hard to gain insights into customer behavior, product performance, or regional trends </vt:lpstr>
      <vt:lpstr>PowerPoint Presentation</vt:lpstr>
      <vt:lpstr>Target Users Store Managers: Need quick insights into overall sales and performance. Sales Teams: Want to track best-selling products and customer trends. Executives: Require summaries and KPIs for decision-making.</vt:lpstr>
      <vt:lpstr>PowerPoint Presentation</vt:lpstr>
      <vt:lpstr>Power BI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SAMA</dc:creator>
  <cp:lastModifiedBy>Tarek Mostafa</cp:lastModifiedBy>
  <cp:revision>3</cp:revision>
  <dcterms:created xsi:type="dcterms:W3CDTF">2024-03-14T10:03:54Z</dcterms:created>
  <dcterms:modified xsi:type="dcterms:W3CDTF">2025-05-09T12:36:48Z</dcterms:modified>
</cp:coreProperties>
</file>