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6" r:id="rId2"/>
    <p:sldId id="336" r:id="rId3"/>
    <p:sldId id="320" r:id="rId4"/>
    <p:sldId id="321" r:id="rId5"/>
    <p:sldId id="322" r:id="rId6"/>
    <p:sldId id="323" r:id="rId7"/>
    <p:sldId id="318" r:id="rId8"/>
    <p:sldId id="319" r:id="rId9"/>
    <p:sldId id="324" r:id="rId10"/>
    <p:sldId id="325" r:id="rId11"/>
    <p:sldId id="335" r:id="rId12"/>
    <p:sldId id="326" r:id="rId13"/>
    <p:sldId id="327" r:id="rId14"/>
    <p:sldId id="328" r:id="rId15"/>
    <p:sldId id="329" r:id="rId16"/>
    <p:sldId id="330" r:id="rId17"/>
    <p:sldId id="331" r:id="rId18"/>
    <p:sldId id="332" r:id="rId19"/>
    <p:sldId id="333" r:id="rId20"/>
    <p:sldId id="334"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3" autoAdjust="0"/>
    <p:restoredTop sz="67510" autoAdjust="0"/>
  </p:normalViewPr>
  <p:slideViewPr>
    <p:cSldViewPr snapToGrid="0">
      <p:cViewPr varScale="1">
        <p:scale>
          <a:sx n="86" d="100"/>
          <a:sy n="86" d="100"/>
        </p:scale>
        <p:origin x="552" y="192"/>
      </p:cViewPr>
      <p:guideLst/>
    </p:cSldViewPr>
  </p:slideViewPr>
  <p:outlineViewPr>
    <p:cViewPr>
      <p:scale>
        <a:sx n="50" d="100"/>
        <a:sy n="50" d="100"/>
      </p:scale>
      <p:origin x="0" y="-10260"/>
    </p:cViewPr>
  </p:outlin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5/1/18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martinfowler.com/articles/designDead.html" TargetMode="External"/><Relationship Id="rId3" Type="http://schemas.openxmlformats.org/officeDocument/2006/relationships/hyperlink" Target="http://agilemodeling.com/essays/agileDocumentation.htm" TargetMode="External"/><Relationship Id="rId7" Type="http://schemas.openxmlformats.org/officeDocument/2006/relationships/hyperlink" Target="http://www.ambysoft.com/essays/codingGuidelines.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agilemodeling.com/essays/whiteboardModeling.htm" TargetMode="External"/><Relationship Id="rId5" Type="http://schemas.openxmlformats.org/officeDocument/2006/relationships/hyperlink" Target="http://www.amazon.com/exec/obidos/ASIN/0735618798/ambysoftinc" TargetMode="External"/><Relationship Id="rId4" Type="http://schemas.openxmlformats.org/officeDocument/2006/relationships/hyperlink" Target="http://agilemodeling.com/artifacts/activityDiagram.htm" TargetMode="External"/><Relationship Id="rId9" Type="http://schemas.openxmlformats.org/officeDocument/2006/relationships/hyperlink" Target="http://agilemodeling.com/artifacts/contractModel.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gilemodeling.com/essays/agileDocumentation.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gilemodeling.com/artifacts/changeCase.ht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agilemodeling.com/essays/changeManagement.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ambysoft.com/essays/agileTesting.html#IndependentParallelTestin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drdobbs.com/architecture-and-design/184414685?cid=Ambysof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gilemodeling.com/essays/initialArchitectureModeling.ht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agilemodeling.com/essays/agileArchitecture.htm#ProveIt" TargetMode="External"/><Relationship Id="rId5" Type="http://schemas.openxmlformats.org/officeDocument/2006/relationships/hyperlink" Target="http://agilemodeling.com/essays/barelyGoodEnough.html#SoonerThanYouThink" TargetMode="External"/><Relationship Id="rId4" Type="http://schemas.openxmlformats.org/officeDocument/2006/relationships/hyperlink" Target="http://agilemodeling.com/essays/productOwner.ht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a:t>
            </a:fld>
            <a:endParaRPr lang="en-US"/>
          </a:p>
        </p:txBody>
      </p:sp>
    </p:spTree>
    <p:extLst>
      <p:ext uri="{BB962C8B-B14F-4D97-AF65-F5344CB8AC3E}">
        <p14:creationId xmlns:p14="http://schemas.microsoft.com/office/powerpoint/2010/main" val="1262584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out for instances of Conway’s Law kicking in. Building an architecture (or product, or product line) that mimics your organization is extremely easy to do, and happens to be very natural. You do not want your customers to see the seams (ok, let’s call them </a:t>
            </a:r>
            <a:r>
              <a:rPr lang="en-US" i="1" dirty="0"/>
              <a:t>cracks</a:t>
            </a:r>
            <a:r>
              <a:rPr lang="en-US" i="0" dirty="0"/>
              <a:t> because that’s what they really are) in your organization. There are times and places for breaking a product into components that look like your org. These are rare and this is done only </a:t>
            </a:r>
            <a:r>
              <a:rPr lang="en-US" i="0"/>
              <a:t>in extreme cases.</a:t>
            </a:r>
            <a:endParaRPr lang="en-US"/>
          </a:p>
        </p:txBody>
      </p:sp>
      <p:sp>
        <p:nvSpPr>
          <p:cNvPr id="4" name="Slide Number Placeholder 3"/>
          <p:cNvSpPr>
            <a:spLocks noGrp="1"/>
          </p:cNvSpPr>
          <p:nvPr>
            <p:ph type="sldNum" sz="quarter" idx="10"/>
          </p:nvPr>
        </p:nvSpPr>
        <p:spPr/>
        <p:txBody>
          <a:bodyPr/>
          <a:lstStyle/>
          <a:p>
            <a:fld id="{E58294B0-43FA-4697-A94A-C7D8A3CEE26B}" type="slidenum">
              <a:rPr lang="en-US" smtClean="0"/>
              <a:t>14</a:t>
            </a:fld>
            <a:endParaRPr lang="en-US"/>
          </a:p>
        </p:txBody>
      </p:sp>
    </p:spTree>
    <p:extLst>
      <p:ext uri="{BB962C8B-B14F-4D97-AF65-F5344CB8AC3E}">
        <p14:creationId xmlns:p14="http://schemas.microsoft.com/office/powerpoint/2010/main" val="1438236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vast majority of the models that you create are temporary/working models -- design sketches, low fidelity prototypes, index cards, potential architecture/design alternatives, and so on -- models that have fulfilled their purpose but no longer add value now that they have done so. Models quickly become out of sync with the code, and there is nothing wrong with that. You must then make the decision to synchronize the models if doing so adds value to your project or to simply discard them because the investment to update the models won't be recouped by the value of having done so (there's negative payback). This practice is particularly important for </a:t>
            </a:r>
            <a:r>
              <a:rPr lang="en-US" sz="1200" b="0" i="0" u="none" strike="noStrike" kern="1200" dirty="0">
                <a:solidFill>
                  <a:schemeClr val="tx1"/>
                </a:solidFill>
                <a:effectLst/>
                <a:latin typeface="+mn-lt"/>
                <a:ea typeface="+mn-ea"/>
                <a:cs typeface="+mn-cs"/>
                <a:hlinkClick r:id="rId3"/>
              </a:rPr>
              <a:t>agile documentation.</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artifact has its own specific applications. For example, a </a:t>
            </a:r>
            <a:r>
              <a:rPr lang="en-US" sz="1200" b="0" i="0" u="none" strike="noStrike" kern="1200" dirty="0">
                <a:solidFill>
                  <a:schemeClr val="tx1"/>
                </a:solidFill>
                <a:effectLst/>
                <a:latin typeface="+mn-lt"/>
                <a:ea typeface="+mn-ea"/>
                <a:cs typeface="+mn-cs"/>
                <a:hlinkClick r:id="rId4"/>
              </a:rPr>
              <a:t>UML activity diagram</a:t>
            </a:r>
            <a:r>
              <a:rPr lang="en-US" sz="1200" b="0" i="0" kern="1200" dirty="0">
                <a:solidFill>
                  <a:schemeClr val="tx1"/>
                </a:solidFill>
                <a:effectLst/>
                <a:latin typeface="+mn-lt"/>
                <a:ea typeface="+mn-ea"/>
                <a:cs typeface="+mn-cs"/>
              </a:rPr>
              <a:t> is useful for describing a business process, whereas the static structure of your database is better represented by a physical data or persistence model. Very often a diagram is a better choice than source code -- If a picture is worth a thousand words then a model is often worth 1024 lines of code when applied in the right circumstances (a term borrowed from Karl </a:t>
            </a:r>
            <a:r>
              <a:rPr lang="en-US" sz="1200" b="0" i="0" kern="1200" dirty="0" err="1">
                <a:solidFill>
                  <a:schemeClr val="tx1"/>
                </a:solidFill>
                <a:effectLst/>
                <a:latin typeface="+mn-lt"/>
                <a:ea typeface="+mn-ea"/>
                <a:cs typeface="+mn-cs"/>
              </a:rPr>
              <a:t>Wieger's</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5"/>
              </a:rPr>
              <a:t>Software Requirements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because you can often explore design alternatives more effectively by drawing a couple diagrams on whiteboards with your peers than you can by sitting down and developing code samples. The implication is that you need to know the strengths and weaknesses of each type of artifact so you know when and when not to use them. Note that this can be very difficult because you have </a:t>
            </a:r>
            <a:r>
              <a:rPr lang="en-US" sz="1200" b="0" i="1" kern="1200" dirty="0">
                <a:solidFill>
                  <a:schemeClr val="tx1"/>
                </a:solidFill>
                <a:effectLst/>
                <a:latin typeface="+mn-lt"/>
                <a:ea typeface="+mn-ea"/>
                <a:cs typeface="+mn-cs"/>
              </a:rPr>
              <a:t>Multiple Models</a:t>
            </a:r>
            <a:r>
              <a:rPr lang="en-US" sz="1200" b="0" i="0" kern="1200" dirty="0">
                <a:solidFill>
                  <a:schemeClr val="tx1"/>
                </a:solidFill>
                <a:effectLst/>
                <a:latin typeface="+mn-lt"/>
                <a:ea typeface="+mn-ea"/>
                <a:cs typeface="+mn-cs"/>
              </a:rPr>
              <a:t> available to you.</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potentially need to use multiple models to develop software because each model describes a single aspect of your software. “What models are potentially required to build modern-day business applications?” Considering the complexity of modern day software, you need to have a wide range of techniques in your intellectual modeling toolkit to be effective. An important point is that you don't need to develop all of these models for any given system, but that depending on the exact nature of the software you are developing you will require at least a subset of the models. Different systems, different subsets. Just like every fixit job at home doesn't require you to use every tool available to you in your toolbox, over time the variety of jobs you perform will require you to use each tool at some point. Just like you use some tools more than others, you will use some types of models more than others.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should keep the actual content of your models -- your requirements, your analysis, your architecture, or your design -- as simple as you possibly can while still fulfilling the needs of your project stakeholders. The implication is that you should not add additional aspects to your models unless they are justifiable -- if you do not have a requirement to add system auditing features then don't add that features to your models. Have the courage to trust that you can in fact add this feature when, and if, it is ever asked of you. This is along the lines of XP's practice of Simple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vast majority of models can be drawn on a </a:t>
            </a:r>
            <a:r>
              <a:rPr lang="en-US" sz="1200" b="0" i="0" u="none" strike="noStrike" kern="1200" dirty="0">
                <a:solidFill>
                  <a:schemeClr val="tx1"/>
                </a:solidFill>
                <a:effectLst/>
                <a:latin typeface="+mn-lt"/>
                <a:ea typeface="+mn-ea"/>
                <a:cs typeface="+mn-cs"/>
                <a:hlinkClick r:id="rId6"/>
              </a:rPr>
              <a:t>whiteboard</a:t>
            </a:r>
            <a:r>
              <a:rPr lang="en-US" sz="1200" b="0" i="0" kern="1200" dirty="0">
                <a:solidFill>
                  <a:schemeClr val="tx1"/>
                </a:solidFill>
                <a:effectLst/>
                <a:latin typeface="+mn-lt"/>
                <a:ea typeface="+mn-ea"/>
                <a:cs typeface="+mn-cs"/>
              </a:rPr>
              <a:t>, on paper or even the back of a napkin. Whenever you want to save one of these diagrams you can take a picture of it with a digital camera, or even simply transcribe it onto paper. This works because most diagrams are throwaways; their true value comes from drawing them to think through an issue, and once the issue is resolved the diagram doesn't offer much value. As a result a whiteboard and markers are often your best modeling tool alternative: Use a drawing tool to create diagrams to present to important project stakeholders and occasionally use a modeling tool if and only if they provide value to my programming efforts such as the generation of code. Think of it like this: If you're creating simple models, often models that are throwaways because if you are modeling to understand you likely don't need to keep the model(s) around any more once you do understand the issue, then you likely don't need to apply a complex modeling tool.</a:t>
            </a:r>
          </a:p>
          <a:p>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When you consider the potential diagrams that you could apply (UML diagrams, user interface diagrams, data models, and so on) you quickly realize that the majority of the time you only require a subset of the diagramming notation available to you. A simple model that shows the key features that you are trying to understand, perhaps a class model depicting the primary responsibilities of classes and the relationships between them, often proves to be sufficient. Yes, you could model all the scaffolding code that you will need to write, all the getter and setter operations that your </a:t>
            </a:r>
            <a:r>
              <a:rPr lang="en-US" sz="1200" b="0" i="0" u="none" strike="noStrike" kern="1200" dirty="0">
                <a:solidFill>
                  <a:schemeClr val="tx1"/>
                </a:solidFill>
                <a:effectLst/>
                <a:latin typeface="+mn-lt"/>
                <a:ea typeface="+mn-ea"/>
                <a:cs typeface="+mn-cs"/>
                <a:hlinkClick r:id="rId7"/>
              </a:rPr>
              <a:t>coding standards</a:t>
            </a:r>
            <a:r>
              <a:rPr lang="en-US" sz="1200" b="0" i="0" kern="1200" dirty="0">
                <a:solidFill>
                  <a:schemeClr val="tx1"/>
                </a:solidFill>
                <a:effectLst/>
                <a:latin typeface="+mn-lt"/>
                <a:ea typeface="+mn-ea"/>
                <a:cs typeface="+mn-cs"/>
              </a:rPr>
              <a:t> tell you to use, but what value would that add? Very little.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Effective modelers learn and then appropriately apply common architectural, design and analysis patterns in their models. However, as Martin Fowler points out in </a:t>
            </a:r>
            <a:r>
              <a:rPr lang="en-US" sz="1200" b="0" i="0" u="none" strike="noStrike" kern="1200" dirty="0">
                <a:solidFill>
                  <a:schemeClr val="tx1"/>
                </a:solidFill>
                <a:effectLst/>
                <a:latin typeface="+mn-lt"/>
                <a:ea typeface="+mn-ea"/>
                <a:cs typeface="+mn-cs"/>
                <a:hlinkClick r:id="rId8"/>
              </a:rPr>
              <a:t>Is Design Dead?</a:t>
            </a:r>
            <a:r>
              <a:rPr lang="en-US" sz="1200" b="0" i="0" kern="1200" dirty="0">
                <a:solidFill>
                  <a:schemeClr val="tx1"/>
                </a:solidFill>
                <a:effectLst/>
                <a:latin typeface="+mn-lt"/>
                <a:ea typeface="+mn-ea"/>
                <a:cs typeface="+mn-cs"/>
              </a:rPr>
              <a:t> developers should consider easing into the application of a pattern, to apply it gently. This reflects the value of simplicity. In other words, if you SUSPECT that a pattern applies you should model it in such a way as to implement the minimal amount you need today but that makes it easy to refactor it later when it is clear that applying the full-fledged pattern is in fact the simplest approach possible. In other words, don't over model. For example, you may recognize a good spot in your design to apply the </a:t>
            </a:r>
            <a:r>
              <a:rPr lang="en-US" sz="1200" b="0" i="0" kern="1200" dirty="0" err="1">
                <a:solidFill>
                  <a:schemeClr val="tx1"/>
                </a:solidFill>
                <a:effectLst/>
                <a:latin typeface="+mn-lt"/>
                <a:ea typeface="+mn-ea"/>
                <a:cs typeface="+mn-cs"/>
              </a:rPr>
              <a:t>GoF's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pattern, but at the current moment you only have two algorithms to implement. The simplest approach might be to encapsulate each strategy in its own class and build an operation that chooses them appropriately and passes them the appropriate input. This is a partial implementation of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that leaves you in a position to refactor your design if more algorithms need to be implemented, yet does not require you to build all the scaffolding that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requires -- an approach that enables you to ease into application of the pattern.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Incremental development in which you organize a larger effort into smaller portions that you release over time, hopefully in increments of several weeks or a month or two, increases your agility by enabling you to deliver software into the hands of your users faster.</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9"/>
              </a:rPr>
              <a:t>Contract models</a:t>
            </a:r>
            <a:r>
              <a:rPr lang="en-US" sz="1200" b="0" i="0" kern="1200" dirty="0">
                <a:solidFill>
                  <a:schemeClr val="tx1"/>
                </a:solidFill>
                <a:effectLst/>
                <a:latin typeface="+mn-lt"/>
                <a:ea typeface="+mn-ea"/>
                <a:cs typeface="+mn-cs"/>
              </a:rPr>
              <a:t> are often required when an external group controls an information resource that your system requires, such as a database, legacy application or information service. A contract model is something that both parties should mutually agree to and mutually change over time if required. Examples of contract models include the detailed documentation of an application programming interface (API), a file layout description, an XML DTD or a physical data model describing a shared database. As with a legal contract, a contract model often requires you to invest significant resources to develop and maintain the contract to ensure that it's accurate and sufficiently detailed. Your goal is to minimize the number of contract models for your system to conform to the XP principle of traveling light. Note that you will almost always use an electronic tool to develop a contract model because the model must be maintained over time.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15</a:t>
            </a:fld>
            <a:endParaRPr lang="en-US"/>
          </a:p>
        </p:txBody>
      </p:sp>
    </p:spTree>
    <p:extLst>
      <p:ext uri="{BB962C8B-B14F-4D97-AF65-F5344CB8AC3E}">
        <p14:creationId xmlns:p14="http://schemas.microsoft.com/office/powerpoint/2010/main" val="162043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important stakeholders</a:t>
            </a:r>
            <a:r>
              <a:rPr lang="en-US" baseline="0" dirty="0"/>
              <a:t> in the process.</a:t>
            </a:r>
          </a:p>
          <a:p>
            <a:endParaRPr lang="en-US" baseline="0" dirty="0"/>
          </a:p>
          <a:p>
            <a:r>
              <a:rPr lang="en-US" sz="1200" b="0" i="0" kern="1200" dirty="0">
                <a:solidFill>
                  <a:schemeClr val="tx1"/>
                </a:solidFill>
                <a:effectLst/>
                <a:latin typeface="+mn-lt"/>
                <a:ea typeface="+mn-ea"/>
                <a:cs typeface="+mn-cs"/>
              </a:rPr>
              <a:t>The point is that these enterprise-level considerations provide both challenges and opportunities to development teams. Although it would be wonderful to start with a clean architectural slate every time you build a new system, the reality is that strategy would be very inappropriate in the vast majority of situations.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I've seen several agile project teams over the years that have been abysmal failures because they chose to start fresh, claiming that their architecture emerged over time, that they had the courage to worry about tomorrow's problem tomorrow, that they produced potentially shippable software on a regular basis, and basically parroting any other agile rhetoric which they believed justified their fooling around.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Disciplined teams build systems whose architecture emerges within the organizational environment in which they're working. They have the humility to recognize that they're not in a position to make all of the technical decisions which they would like to, but instead are constrained by the existing infrastructure and vision for it. Furthermore, they produce potentially consumable solutions which work within their organizations ecosystem.</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16</a:t>
            </a:fld>
            <a:endParaRPr lang="en-US"/>
          </a:p>
        </p:txBody>
      </p:sp>
    </p:spTree>
    <p:extLst>
      <p:ext uri="{BB962C8B-B14F-4D97-AF65-F5344CB8AC3E}">
        <p14:creationId xmlns:p14="http://schemas.microsoft.com/office/powerpoint/2010/main" val="1587892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will you want to write architectural </a:t>
            </a:r>
            <a:r>
              <a:rPr lang="en-US" sz="1200" b="0" i="0" u="none" strike="noStrike" kern="1200" dirty="0">
                <a:solidFill>
                  <a:schemeClr val="tx1"/>
                </a:solidFill>
                <a:effectLst/>
                <a:latin typeface="+mn-lt"/>
                <a:ea typeface="+mn-ea"/>
                <a:cs typeface="+mn-cs"/>
                <a:hlinkClick r:id="rId3"/>
              </a:rPr>
              <a:t>documentation</a:t>
            </a:r>
            <a:r>
              <a:rPr lang="en-US" sz="1200" b="0" i="0" kern="1200" dirty="0">
                <a:solidFill>
                  <a:schemeClr val="tx1"/>
                </a:solidFill>
                <a:effectLst/>
                <a:latin typeface="+mn-lt"/>
                <a:ea typeface="+mn-ea"/>
                <a:cs typeface="+mn-cs"/>
              </a:rPr>
              <a:t>? There are two instances where it makes “agile sense”. </a:t>
            </a:r>
            <a:r>
              <a:rPr lang="en-US" sz="1200" b="1" i="0" kern="1200" dirty="0">
                <a:solidFill>
                  <a:schemeClr val="tx1"/>
                </a:solidFill>
                <a:effectLst/>
                <a:latin typeface="+mn-lt"/>
                <a:ea typeface="+mn-ea"/>
                <a:cs typeface="+mn-cs"/>
              </a:rPr>
              <a:t>First</a:t>
            </a:r>
            <a:r>
              <a:rPr lang="en-US" sz="1200" b="0" i="0" kern="1200" dirty="0">
                <a:solidFill>
                  <a:schemeClr val="tx1"/>
                </a:solidFill>
                <a:effectLst/>
                <a:latin typeface="+mn-lt"/>
                <a:ea typeface="+mn-ea"/>
                <a:cs typeface="+mn-cs"/>
              </a:rPr>
              <a:t>, when you have a distributed development team and you cannot find a more effective manner of communication, such as face-to-face conversation, then documentation is an option. </a:t>
            </a:r>
            <a:r>
              <a:rPr lang="en-US" sz="1200" b="1" i="0" kern="1200" dirty="0">
                <a:solidFill>
                  <a:schemeClr val="tx1"/>
                </a:solidFill>
                <a:effectLst/>
                <a:latin typeface="+mn-lt"/>
                <a:ea typeface="+mn-ea"/>
                <a:cs typeface="+mn-cs"/>
              </a:rPr>
              <a:t>Second</a:t>
            </a:r>
            <a:r>
              <a:rPr lang="en-US" sz="1200" b="0" i="0" kern="1200" dirty="0">
                <a:solidFill>
                  <a:schemeClr val="tx1"/>
                </a:solidFill>
                <a:effectLst/>
                <a:latin typeface="+mn-lt"/>
                <a:ea typeface="+mn-ea"/>
                <a:cs typeface="+mn-cs"/>
              </a:rPr>
              <a:t>, at the end of a project when you want to leave behind sufficient documentation so that someone else can understand your approach later on. The reality is that for reasonably complex systems it's incredibly difficult, if not impossible and certainly not desirable, to document everything in your code. Sometimes the best place to describe your architecture is in a brief overview document. This document should focus on explaining the critical aspects of your architecture, likely captured by your navigation diagrams, it might include a summary of key architectural requirements, and an explanation of the critical decisions behind "questionable" aspects of what you did. As always, if you're going to create an architecture document then it should add positive value and should ideally do so in the most effective way possible.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17</a:t>
            </a:fld>
            <a:endParaRPr lang="en-US"/>
          </a:p>
        </p:txBody>
      </p:sp>
    </p:spTree>
    <p:extLst>
      <p:ext uri="{BB962C8B-B14F-4D97-AF65-F5344CB8AC3E}">
        <p14:creationId xmlns:p14="http://schemas.microsoft.com/office/powerpoint/2010/main" val="982090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Change cases</a:t>
            </a:r>
          </a:p>
          <a:p>
            <a:endParaRPr lang="en-US" dirty="0"/>
          </a:p>
          <a:p>
            <a:r>
              <a:rPr lang="en-US" sz="1200" b="0" i="0" kern="1200" dirty="0">
                <a:solidFill>
                  <a:schemeClr val="tx1"/>
                </a:solidFill>
                <a:effectLst/>
                <a:latin typeface="+mn-lt"/>
                <a:ea typeface="+mn-ea"/>
                <a:cs typeface="+mn-cs"/>
              </a:rPr>
              <a:t>An interesting strategy is change case modeling. </a:t>
            </a:r>
            <a:r>
              <a:rPr lang="en-US" sz="1200" b="0" i="0" u="none" strike="noStrike" kern="1200" dirty="0">
                <a:solidFill>
                  <a:schemeClr val="tx1"/>
                </a:solidFill>
                <a:effectLst/>
                <a:latin typeface="+mn-lt"/>
                <a:ea typeface="+mn-ea"/>
                <a:cs typeface="+mn-cs"/>
                <a:hlinkClick r:id="rId3"/>
              </a:rPr>
              <a:t>Change cases</a:t>
            </a:r>
            <a:r>
              <a:rPr lang="en-US" sz="1200" b="0" i="0" kern="1200" dirty="0">
                <a:solidFill>
                  <a:schemeClr val="tx1"/>
                </a:solidFill>
                <a:effectLst/>
                <a:latin typeface="+mn-lt"/>
                <a:ea typeface="+mn-ea"/>
                <a:cs typeface="+mn-cs"/>
              </a:rPr>
              <a:t> are used to describe new </a:t>
            </a:r>
            <a:r>
              <a:rPr lang="en-US" sz="1200" b="1" i="0" kern="1200" dirty="0">
                <a:solidFill>
                  <a:schemeClr val="tx1"/>
                </a:solidFill>
                <a:effectLst/>
                <a:latin typeface="+mn-lt"/>
                <a:ea typeface="+mn-ea"/>
                <a:cs typeface="+mn-cs"/>
              </a:rPr>
              <a:t>potential</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requirements for a system or modifications to existing requirements. Change cases are requirements you may, or may not, need to support in the future but you definitely do not need to support today. Change cases are often the result of brainstorming with your project stakeholders, where questions such as: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can the business change?” </a:t>
            </a:r>
          </a:p>
          <a:p>
            <a:r>
              <a:rPr lang="en-US" sz="1200" b="0" i="0" kern="1200" dirty="0">
                <a:solidFill>
                  <a:schemeClr val="tx1"/>
                </a:solidFill>
                <a:effectLst/>
                <a:latin typeface="+mn-lt"/>
                <a:ea typeface="+mn-ea"/>
                <a:cs typeface="+mn-cs"/>
              </a:rPr>
              <a:t>“What legislation can change?” </a:t>
            </a:r>
          </a:p>
          <a:p>
            <a:r>
              <a:rPr lang="en-US" sz="1200" b="0" i="0" kern="1200" dirty="0">
                <a:solidFill>
                  <a:schemeClr val="tx1"/>
                </a:solidFill>
                <a:effectLst/>
                <a:latin typeface="+mn-lt"/>
                <a:ea typeface="+mn-ea"/>
                <a:cs typeface="+mn-cs"/>
              </a:rPr>
              <a:t>“What is your competition doing?”</a:t>
            </a:r>
          </a:p>
          <a:p>
            <a:r>
              <a:rPr lang="en-US" sz="1200" b="0" i="0" kern="1200" dirty="0">
                <a:solidFill>
                  <a:schemeClr val="tx1"/>
                </a:solidFill>
                <a:effectLst/>
                <a:latin typeface="+mn-lt"/>
                <a:ea typeface="+mn-ea"/>
                <a:cs typeface="+mn-cs"/>
              </a:rPr>
              <a:t>“Who else might use the system and how?”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the technical side developers will often ask fundamental questions such as “What technology can change?” and “What systems will we need to interact with?” that will lead to the identification of change cases.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Change cases should be realistic, for example “We enter the insurance business” for a bank or “We need to support the [INSERT FLASHY NEW TECHNOLOGY] in our system” are reasonable change cases but “Our sales staff is abducted by UFOs” isn't. Furthermore, change cases typically describe requirements that are reasonably divergent from what you are currently working on, requirements that would potentially cause major rework to fulfill. By identifying change cases you are now in a position to intelligently choose between what would otherwise appear to be equal architectural or design decisions. You should only bring relevant change cases into the decision making process when your current requirements are not sufficient to help you to choose between alternatives. Another advantage is you can now explain to your project stakeholders why you chose one approach over another. You have a story to tell. However, I cannot stress enough that change cases should not be used as excuses to gold plate your system. Stay agile and don't overbuild your system. So what do you do when you think you have a change case that you truly believe needs to be implemented now? Simple - discuss it with your project stakeholders. Ask them if the change case is an immediate requirement, and if so act accordingly. If it isn't an immediate requirement then accept the fact and move on. Never forget that it is the project stakeholder's responsibility to </a:t>
            </a:r>
            <a:r>
              <a:rPr lang="en-US" sz="1200" b="0" i="0" u="none" strike="noStrike" kern="1200" dirty="0">
                <a:solidFill>
                  <a:schemeClr val="tx1"/>
                </a:solidFill>
                <a:effectLst/>
                <a:latin typeface="+mn-lt"/>
                <a:ea typeface="+mn-ea"/>
                <a:cs typeface="+mn-cs"/>
                <a:hlinkClick r:id="rId4"/>
              </a:rPr>
              <a:t>prioritize requirements</a:t>
            </a:r>
            <a:r>
              <a:rPr lang="en-US" sz="1200" b="0" i="0" kern="1200" dirty="0">
                <a:solidFill>
                  <a:schemeClr val="tx1"/>
                </a:solidFill>
                <a:effectLst/>
                <a:latin typeface="+mn-lt"/>
                <a:ea typeface="+mn-ea"/>
                <a:cs typeface="+mn-cs"/>
              </a:rPr>
              <a:t>, not yours.</a:t>
            </a:r>
            <a:endParaRPr lang="en-US" b="1" dirty="0"/>
          </a:p>
        </p:txBody>
      </p:sp>
      <p:sp>
        <p:nvSpPr>
          <p:cNvPr id="4" name="Slide Number Placeholder 3"/>
          <p:cNvSpPr>
            <a:spLocks noGrp="1"/>
          </p:cNvSpPr>
          <p:nvPr>
            <p:ph type="sldNum" sz="quarter" idx="10"/>
          </p:nvPr>
        </p:nvSpPr>
        <p:spPr/>
        <p:txBody>
          <a:bodyPr/>
          <a:lstStyle/>
          <a:p>
            <a:fld id="{E58294B0-43FA-4697-A94A-C7D8A3CEE26B}" type="slidenum">
              <a:rPr lang="en-US" smtClean="0"/>
              <a:t>20</a:t>
            </a:fld>
            <a:endParaRPr lang="en-US"/>
          </a:p>
        </p:txBody>
      </p:sp>
    </p:spTree>
    <p:extLst>
      <p:ext uri="{BB962C8B-B14F-4D97-AF65-F5344CB8AC3E}">
        <p14:creationId xmlns:p14="http://schemas.microsoft.com/office/powerpoint/2010/main" val="56392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to teach them to </a:t>
            </a:r>
            <a:r>
              <a:rPr lang="en-US" i="1" dirty="0"/>
              <a:t>design</a:t>
            </a:r>
          </a:p>
          <a:p>
            <a:r>
              <a:rPr lang="en-US" dirty="0"/>
              <a:t>We have to recruit them for their design brilliance</a:t>
            </a:r>
          </a:p>
          <a:p>
            <a:r>
              <a:rPr lang="en-US" dirty="0"/>
              <a:t>We have to be </a:t>
            </a:r>
            <a:r>
              <a:rPr lang="en-US" i="1" dirty="0"/>
              <a:t>deliberate</a:t>
            </a:r>
            <a:r>
              <a:rPr lang="en-US" dirty="0"/>
              <a:t> about how we grow them</a:t>
            </a:r>
          </a:p>
          <a:p>
            <a:r>
              <a:rPr lang="en-US" dirty="0"/>
              <a:t>There are two career tracks, make a point of making a point of it</a:t>
            </a:r>
          </a:p>
          <a:p>
            <a:r>
              <a:rPr lang="en-US" dirty="0"/>
              <a:t>Plan for, and insist upon, formal education opportunities</a:t>
            </a:r>
          </a:p>
          <a:p>
            <a:r>
              <a:rPr lang="en-US" dirty="0"/>
              <a:t>Give them lots of varied things to work on and broaden their horizons</a:t>
            </a:r>
          </a:p>
          <a:p>
            <a:r>
              <a:rPr lang="en-US" dirty="0"/>
              <a:t>Let them out of the box and send them away (give them sabbaticals)</a:t>
            </a:r>
          </a:p>
          <a:p>
            <a:r>
              <a:rPr lang="en-US" dirty="0"/>
              <a:t>Be imaginative about management, designers aren’t cogs</a:t>
            </a:r>
          </a:p>
          <a:p>
            <a:r>
              <a:rPr lang="en-US" dirty="0"/>
              <a:t>Protect them fiercely – from management, from distraction, from managing</a:t>
            </a:r>
          </a:p>
          <a:p>
            <a:r>
              <a:rPr lang="en-US" dirty="0"/>
              <a:t>And, if you’re a designer, grow yourself as a designer: sketch, seek criticism, study history</a:t>
            </a:r>
          </a:p>
          <a:p>
            <a:endParaRPr lang="en-US" dirty="0"/>
          </a:p>
          <a:p>
            <a:r>
              <a:rPr lang="en-US" dirty="0"/>
              <a:t>Ask not “What led such a smart designer to do that?”, but instead ask “Why did he do such a fool thing as that?”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2</a:t>
            </a:fld>
            <a:endParaRPr lang="en-US"/>
          </a:p>
        </p:txBody>
      </p:sp>
    </p:spTree>
    <p:extLst>
      <p:ext uri="{BB962C8B-B14F-4D97-AF65-F5344CB8AC3E}">
        <p14:creationId xmlns:p14="http://schemas.microsoft.com/office/powerpoint/2010/main" val="345316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easy answer, one that works well for small agile teams (which is the vast majority), is that everyone on the team is responsible for architecture.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something is developed by a single person it becomes "their baby" and nobody likes to hear that their baby is ugly - when you find a problem with their architecture they are likely to resist any criticisms of it. When an architecture is developed by the entire team then people are often far more willing to rethink their approach because it's a team issue and not a personal issue.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1124878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Architecture owner is different than the traditional role of architect. In the past the architect would often be the primary creator of the architecture and would be one of the few people who worked on it. They would often develop the architecture and then "present it" to, or more accurately force it upon, the development team.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My thinking on this has evolved over the years and over many agile projects. In my opinion there’s no way to run an at-scale agile product (especially a product line, which we’ll talk about later this quarter) using a committee-driven approach. Certainly, there will be a group of one or more architects (or CTOs, or senior engineers, or something else) who are responsible for communicating and generally owning the architecture. However, you will likely need a single person who has ultimate say for cross-feature, cross-service, and cross-module decisions. The reason is simple – design by committee doesn’t work. As a co-worker of mine says “if everybody owns it, nobody owns it"</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6</a:t>
            </a:fld>
            <a:endParaRPr lang="en-US"/>
          </a:p>
        </p:txBody>
      </p:sp>
    </p:spTree>
    <p:extLst>
      <p:ext uri="{BB962C8B-B14F-4D97-AF65-F5344CB8AC3E}">
        <p14:creationId xmlns:p14="http://schemas.microsoft.com/office/powerpoint/2010/main" val="782210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must recognize the value and importance of people. It's people who build success in IT, not machines, money, tools, technology or processes.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One of your primary tasks as an architect is to communicate with all the stakeholders. Only by communicating will you understand the goals, constraints and requirements. Only by communicating will you persuade others to adopt and maintain the right, high-quality, consistent solution. Focus on your audience. Use appropriate communications for each audience, matched to their skills, goals and needs. </a:t>
            </a:r>
          </a:p>
          <a:p>
            <a:endParaRPr lang="en-US" dirty="0"/>
          </a:p>
          <a:p>
            <a:r>
              <a:rPr lang="en-US" sz="1200" b="0" i="0" kern="1200" dirty="0">
                <a:solidFill>
                  <a:schemeClr val="tx1"/>
                </a:solidFill>
                <a:effectLst/>
                <a:latin typeface="+mn-lt"/>
                <a:ea typeface="+mn-ea"/>
                <a:cs typeface="+mn-cs"/>
              </a:rPr>
              <a:t>Always model for a purpose, either to communicate, or to understand. Don't create models for other people unless you know how, and by whom, they will be used.</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Some agile methods imply that the cost of change is very small. They "embrace change" by waiting until the customer says "Jump!", and then asking "How High?" The Agile Architect knows this knee-jerk approach is wrong. Plan for change. Understand the likely directions of change, by looking forwards using techniques such as "scenario analysis" and "change cases", and looking backwards at previous changes. </a:t>
            </a:r>
          </a:p>
          <a:p>
            <a:pPr fontAlgn="base"/>
            <a:br>
              <a:rPr lang="en-US" dirty="0"/>
            </a:br>
            <a:r>
              <a:rPr lang="en-US" sz="1200" b="0" i="0" kern="1200" dirty="0">
                <a:solidFill>
                  <a:schemeClr val="tx1"/>
                </a:solidFill>
                <a:effectLst/>
                <a:latin typeface="+mn-lt"/>
                <a:ea typeface="+mn-ea"/>
                <a:cs typeface="+mn-cs"/>
              </a:rPr>
              <a:t>Have courage in your decisions. Don't be defensive, but be prepared to sell them. Listen to the arguments, but avoid letting one stakeholder or concern dominate the decision making process.</a:t>
            </a:r>
          </a:p>
          <a:p>
            <a:br>
              <a:rPr lang="en-US" dirty="0"/>
            </a:br>
            <a:r>
              <a:rPr lang="en-US" sz="1200" b="0" i="0" kern="1200" dirty="0">
                <a:solidFill>
                  <a:schemeClr val="tx1"/>
                </a:solidFill>
                <a:effectLst/>
                <a:latin typeface="+mn-lt"/>
                <a:ea typeface="+mn-ea"/>
                <a:cs typeface="+mn-cs"/>
              </a:rPr>
              <a:t>Plan and design for testing. Some agile processes (</a:t>
            </a:r>
            <a:r>
              <a:rPr lang="en-US" sz="1200" b="0" i="0" kern="1200" dirty="0" err="1">
                <a:solidFill>
                  <a:schemeClr val="tx1"/>
                </a:solidFill>
                <a:effectLst/>
                <a:latin typeface="+mn-lt"/>
                <a:ea typeface="+mn-ea"/>
                <a:cs typeface="+mn-cs"/>
              </a:rPr>
              <a:t>eXtreme</a:t>
            </a:r>
            <a:r>
              <a:rPr lang="en-US" sz="1200" b="0" i="0" kern="1200" dirty="0">
                <a:solidFill>
                  <a:schemeClr val="tx1"/>
                </a:solidFill>
                <a:effectLst/>
                <a:latin typeface="+mn-lt"/>
                <a:ea typeface="+mn-ea"/>
                <a:cs typeface="+mn-cs"/>
              </a:rPr>
              <a:t> Programming in particular) put testing first, before coding - this is a good practice to emulate. If you can not write the actual test scripts, you should still verify your understanding of any requirement by defining how it can be tested. Design the architecture to support testing: ensure the system is </a:t>
            </a:r>
            <a:r>
              <a:rPr lang="en-US" sz="1200" b="1" i="1" kern="1200" dirty="0">
                <a:solidFill>
                  <a:schemeClr val="tx1"/>
                </a:solidFill>
                <a:effectLst/>
                <a:latin typeface="+mn-lt"/>
                <a:ea typeface="+mn-ea"/>
                <a:cs typeface="+mn-cs"/>
              </a:rPr>
              <a:t>controllable</a:t>
            </a:r>
            <a:r>
              <a:rPr lang="en-US" sz="1200" b="0" i="0" kern="1200" dirty="0">
                <a:solidFill>
                  <a:schemeClr val="tx1"/>
                </a:solidFill>
                <a:effectLst/>
                <a:latin typeface="+mn-lt"/>
                <a:ea typeface="+mn-ea"/>
                <a:cs typeface="+mn-cs"/>
              </a:rPr>
              <a:t>, so that tests can be performed easily, and </a:t>
            </a:r>
            <a:r>
              <a:rPr lang="en-US" sz="1200" b="1" i="1" kern="1200" dirty="0">
                <a:solidFill>
                  <a:schemeClr val="tx1"/>
                </a:solidFill>
                <a:effectLst/>
                <a:latin typeface="+mn-lt"/>
                <a:ea typeface="+mn-ea"/>
                <a:cs typeface="+mn-cs"/>
              </a:rPr>
              <a:t>observable</a:t>
            </a:r>
            <a:r>
              <a:rPr lang="en-US" sz="1200" b="0" i="0" kern="1200" dirty="0">
                <a:solidFill>
                  <a:schemeClr val="tx1"/>
                </a:solidFill>
                <a:effectLst/>
                <a:latin typeface="+mn-lt"/>
                <a:ea typeface="+mn-ea"/>
                <a:cs typeface="+mn-cs"/>
              </a:rPr>
              <a:t>, so you can verify the test, or find out what has gone wrong.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Model light (Scott Ambler)</a:t>
            </a:r>
          </a:p>
          <a:p>
            <a:pPr marL="171450" indent="-171450" fontAlgn="base">
              <a:buFont typeface="Arial" charset="0"/>
              <a:buChar char="•"/>
            </a:pPr>
            <a:r>
              <a:rPr lang="en-US" sz="1200" b="0" i="0" kern="1200" dirty="0">
                <a:solidFill>
                  <a:schemeClr val="tx1"/>
                </a:solidFill>
                <a:effectLst/>
                <a:latin typeface="+mn-lt"/>
                <a:ea typeface="+mn-ea"/>
                <a:cs typeface="+mn-cs"/>
              </a:rPr>
              <a:t>Model with a purpose</a:t>
            </a:r>
          </a:p>
          <a:p>
            <a:pPr marL="171450" indent="-171450" fontAlgn="base">
              <a:buFont typeface="Arial" charset="0"/>
              <a:buChar char="•"/>
            </a:pPr>
            <a:r>
              <a:rPr lang="en-US" sz="1200" b="0" i="0" kern="1200" dirty="0">
                <a:solidFill>
                  <a:schemeClr val="tx1"/>
                </a:solidFill>
                <a:effectLst/>
                <a:latin typeface="+mn-lt"/>
                <a:ea typeface="+mn-ea"/>
                <a:cs typeface="+mn-cs"/>
              </a:rPr>
              <a:t>Multiple models</a:t>
            </a:r>
          </a:p>
          <a:p>
            <a:pPr marL="171450" indent="-171450" fontAlgn="base">
              <a:buFont typeface="Arial" charset="0"/>
              <a:buChar char="•"/>
            </a:pPr>
            <a:r>
              <a:rPr lang="en-US" sz="1200" b="0" i="0" kern="1200" dirty="0">
                <a:solidFill>
                  <a:schemeClr val="tx1"/>
                </a:solidFill>
                <a:effectLst/>
                <a:latin typeface="+mn-lt"/>
                <a:ea typeface="+mn-ea"/>
                <a:cs typeface="+mn-cs"/>
              </a:rPr>
              <a:t>Know your models</a:t>
            </a:r>
          </a:p>
          <a:p>
            <a:pPr marL="171450" indent="-171450" fontAlgn="base">
              <a:buFont typeface="Arial" charset="0"/>
              <a:buChar char="•"/>
            </a:pPr>
            <a:r>
              <a:rPr lang="en-US" sz="1200" b="0" i="0" kern="1200" dirty="0">
                <a:solidFill>
                  <a:schemeClr val="tx1"/>
                </a:solidFill>
                <a:effectLst/>
                <a:latin typeface="+mn-lt"/>
                <a:ea typeface="+mn-ea"/>
                <a:cs typeface="+mn-cs"/>
              </a:rPr>
              <a:t>Know your tools</a:t>
            </a:r>
          </a:p>
          <a:p>
            <a:pPr marL="171450" indent="-171450" fontAlgn="base">
              <a:buFont typeface="Arial" charset="0"/>
              <a:buChar char="•"/>
            </a:pPr>
            <a:r>
              <a:rPr lang="en-US" sz="1200" b="0" i="0" kern="1200" dirty="0">
                <a:solidFill>
                  <a:schemeClr val="tx1"/>
                </a:solidFill>
                <a:effectLst/>
                <a:latin typeface="+mn-lt"/>
                <a:ea typeface="+mn-ea"/>
                <a:cs typeface="+mn-cs"/>
              </a:rPr>
              <a:t>Apply the right artifacts</a:t>
            </a:r>
          </a:p>
          <a:p>
            <a:pPr marL="171450" indent="-171450" fontAlgn="base">
              <a:buFont typeface="Arial" charset="0"/>
              <a:buChar char="•"/>
            </a:pPr>
            <a:r>
              <a:rPr lang="en-US" sz="1200" b="0" i="0" kern="1200" dirty="0">
                <a:solidFill>
                  <a:schemeClr val="tx1"/>
                </a:solidFill>
                <a:effectLst/>
                <a:latin typeface="+mn-lt"/>
                <a:ea typeface="+mn-ea"/>
                <a:cs typeface="+mn-cs"/>
              </a:rPr>
              <a:t>Model in small increments</a:t>
            </a:r>
          </a:p>
          <a:p>
            <a:pPr marL="171450" indent="-171450" fontAlgn="base">
              <a:buFont typeface="Arial" charset="0"/>
              <a:buChar char="•"/>
            </a:pPr>
            <a:r>
              <a:rPr lang="en-US" sz="1200" b="0" i="0" kern="1200" dirty="0">
                <a:solidFill>
                  <a:schemeClr val="tx1"/>
                </a:solidFill>
                <a:effectLst/>
                <a:latin typeface="+mn-lt"/>
                <a:ea typeface="+mn-ea"/>
                <a:cs typeface="+mn-cs"/>
              </a:rPr>
              <a:t>Model with others</a:t>
            </a:r>
          </a:p>
          <a:p>
            <a:pPr marL="171450" indent="-171450" fontAlgn="base">
              <a:buFont typeface="Arial" charset="0"/>
              <a:buChar char="•"/>
            </a:pPr>
            <a:r>
              <a:rPr lang="en-US" sz="1200" b="0" i="0" kern="1200" dirty="0">
                <a:solidFill>
                  <a:schemeClr val="tx1"/>
                </a:solidFill>
                <a:effectLst/>
                <a:latin typeface="+mn-lt"/>
                <a:ea typeface="+mn-ea"/>
                <a:cs typeface="+mn-cs"/>
              </a:rPr>
              <a:t>Use the simplest tools</a:t>
            </a:r>
          </a:p>
          <a:p>
            <a:pPr marL="171450" indent="-171450" fontAlgn="base">
              <a:buFont typeface="Arial" charset="0"/>
              <a:buChar char="•"/>
            </a:pPr>
            <a:r>
              <a:rPr lang="en-US" sz="1200" b="0" i="0" kern="1200" dirty="0">
                <a:solidFill>
                  <a:schemeClr val="tx1"/>
                </a:solidFill>
                <a:effectLst/>
                <a:latin typeface="+mn-lt"/>
                <a:ea typeface="+mn-ea"/>
                <a:cs typeface="+mn-cs"/>
              </a:rPr>
              <a:t>Apply modelling standards</a:t>
            </a:r>
          </a:p>
          <a:p>
            <a:pPr marL="171450" indent="-171450" fontAlgn="base">
              <a:buFont typeface="Arial" charset="0"/>
              <a:buChar char="•"/>
            </a:pPr>
            <a:r>
              <a:rPr lang="en-US" sz="1200" b="0" i="0" kern="1200" dirty="0">
                <a:solidFill>
                  <a:schemeClr val="tx1"/>
                </a:solidFill>
                <a:effectLst/>
                <a:latin typeface="+mn-lt"/>
                <a:ea typeface="+mn-ea"/>
                <a:cs typeface="+mn-cs"/>
              </a:rPr>
              <a:t>Discard temporary models</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7</a:t>
            </a:fld>
            <a:endParaRPr lang="en-US"/>
          </a:p>
        </p:txBody>
      </p:sp>
    </p:spTree>
    <p:extLst>
      <p:ext uri="{BB962C8B-B14F-4D97-AF65-F5344CB8AC3E}">
        <p14:creationId xmlns:p14="http://schemas.microsoft.com/office/powerpoint/2010/main" val="1107153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charset="0"/>
              <a:buChar char="•"/>
            </a:pPr>
            <a:r>
              <a:rPr lang="en-US" sz="1200" b="1" i="0" kern="1200" dirty="0">
                <a:solidFill>
                  <a:schemeClr val="tx1"/>
                </a:solidFill>
                <a:effectLst/>
                <a:latin typeface="+mn-lt"/>
                <a:ea typeface="+mn-ea"/>
                <a:cs typeface="+mn-cs"/>
              </a:rPr>
              <a:t>Understanding the requirements </a:t>
            </a:r>
            <a:r>
              <a:rPr lang="en-US" sz="1200" b="0" i="0" kern="1200" dirty="0">
                <a:solidFill>
                  <a:schemeClr val="tx1"/>
                </a:solidFill>
                <a:effectLst/>
                <a:latin typeface="+mn-lt"/>
                <a:ea typeface="+mn-ea"/>
                <a:cs typeface="+mn-cs"/>
              </a:rPr>
              <a:t>- identifying the stakeholders, helping to analyze the requirements and extracting those of architectural significance</a:t>
            </a:r>
          </a:p>
          <a:p>
            <a:pPr marL="171450" indent="-171450" fontAlgn="base">
              <a:buFont typeface="Arial" charset="0"/>
              <a:buChar char="•"/>
            </a:pPr>
            <a:r>
              <a:rPr lang="en-US" sz="1200" b="1" i="0" kern="1200" dirty="0">
                <a:solidFill>
                  <a:schemeClr val="tx1"/>
                </a:solidFill>
                <a:effectLst/>
                <a:latin typeface="+mn-lt"/>
                <a:ea typeface="+mn-ea"/>
                <a:cs typeface="+mn-cs"/>
              </a:rPr>
              <a:t>Formulating the design </a:t>
            </a:r>
            <a:r>
              <a:rPr lang="en-US" sz="1200" b="0" i="0" kern="1200" dirty="0">
                <a:solidFill>
                  <a:schemeClr val="tx1"/>
                </a:solidFill>
                <a:effectLst/>
                <a:latin typeface="+mn-lt"/>
                <a:ea typeface="+mn-ea"/>
                <a:cs typeface="+mn-cs"/>
              </a:rPr>
              <a:t>- creating a solution structure which will meet the various requirements, balancing the goals and constraints on the solution,</a:t>
            </a:r>
          </a:p>
          <a:p>
            <a:pPr marL="171450" indent="-171450" fontAlgn="base">
              <a:buFont typeface="Arial" charset="0"/>
              <a:buChar char="•"/>
            </a:pPr>
            <a:r>
              <a:rPr lang="en-US" sz="1200" b="1" i="0" kern="1200" dirty="0">
                <a:solidFill>
                  <a:schemeClr val="tx1"/>
                </a:solidFill>
                <a:effectLst/>
                <a:latin typeface="+mn-lt"/>
                <a:ea typeface="+mn-ea"/>
                <a:cs typeface="+mn-cs"/>
              </a:rPr>
              <a:t>Communicating the architecture </a:t>
            </a:r>
            <a:r>
              <a:rPr lang="en-US" sz="1200" b="0" i="0" kern="1200" dirty="0">
                <a:solidFill>
                  <a:schemeClr val="tx1"/>
                </a:solidFill>
                <a:effectLst/>
                <a:latin typeface="+mn-lt"/>
                <a:ea typeface="+mn-ea"/>
                <a:cs typeface="+mn-cs"/>
              </a:rPr>
              <a:t>- making sure that everyone understands the architecture. Different people have different viewpoints, so the architect has to present various views of the system appropriate to different audiences,</a:t>
            </a:r>
          </a:p>
          <a:p>
            <a:pPr marL="171450" indent="-171450" fontAlgn="base">
              <a:buFont typeface="Arial" charset="0"/>
              <a:buChar char="•"/>
            </a:pPr>
            <a:r>
              <a:rPr lang="en-US" sz="1200" b="1" i="0" kern="1200" dirty="0">
                <a:solidFill>
                  <a:schemeClr val="tx1"/>
                </a:solidFill>
                <a:effectLst/>
                <a:latin typeface="+mn-lt"/>
                <a:ea typeface="+mn-ea"/>
                <a:cs typeface="+mn-cs"/>
              </a:rPr>
              <a:t>Supporting the developers </a:t>
            </a:r>
            <a:r>
              <a:rPr lang="en-US" sz="1200" b="0" i="0" kern="1200" dirty="0">
                <a:solidFill>
                  <a:schemeClr val="tx1"/>
                </a:solidFill>
                <a:effectLst/>
                <a:latin typeface="+mn-lt"/>
                <a:ea typeface="+mn-ea"/>
                <a:cs typeface="+mn-cs"/>
              </a:rPr>
              <a:t>– making sure that the developers are able to realize the architecture, by a combination of mentoring and direct involvement,</a:t>
            </a:r>
          </a:p>
          <a:p>
            <a:pPr marL="171450" indent="-171450" fontAlgn="base">
              <a:buFont typeface="Arial" charset="0"/>
              <a:buChar char="•"/>
            </a:pPr>
            <a:r>
              <a:rPr lang="en-US" sz="1200" b="1" i="0" kern="1200" dirty="0">
                <a:solidFill>
                  <a:schemeClr val="tx1"/>
                </a:solidFill>
                <a:effectLst/>
                <a:latin typeface="+mn-lt"/>
                <a:ea typeface="+mn-ea"/>
                <a:cs typeface="+mn-cs"/>
              </a:rPr>
              <a:t>Verifying the implementation </a:t>
            </a:r>
            <a:r>
              <a:rPr lang="en-US" sz="1200" b="0" i="0" kern="1200" dirty="0">
                <a:solidFill>
                  <a:schemeClr val="tx1"/>
                </a:solidFill>
                <a:effectLst/>
                <a:latin typeface="+mn-lt"/>
                <a:ea typeface="+mn-ea"/>
                <a:cs typeface="+mn-cs"/>
              </a:rPr>
              <a:t>– ensuring the delivered system is consistent with the agreed architecture, and will meet the requirements.</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8</a:t>
            </a:fld>
            <a:endParaRPr lang="en-US"/>
          </a:p>
        </p:txBody>
      </p:sp>
    </p:spTree>
    <p:extLst>
      <p:ext uri="{BB962C8B-B14F-4D97-AF65-F5344CB8AC3E}">
        <p14:creationId xmlns:p14="http://schemas.microsoft.com/office/powerpoint/2010/main" val="152770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Architecture-driven approach</a:t>
            </a:r>
            <a:r>
              <a:rPr lang="en-US" dirty="0"/>
              <a:t>. With this strategy you organize your </a:t>
            </a:r>
            <a:r>
              <a:rPr lang="en-US" dirty="0" err="1"/>
              <a:t>subteams</a:t>
            </a:r>
            <a:r>
              <a:rPr lang="en-US" dirty="0"/>
              <a:t> around the subsystems/components called out in your architecture. This strategy works well when your architecture is of high quality (it's loosely coupled and highly cohesive) and the interfaces to the subsystems have been identified before the </a:t>
            </a:r>
            <a:r>
              <a:rPr lang="en-US" dirty="0" err="1"/>
              <a:t>subteams</a:t>
            </a:r>
            <a:r>
              <a:rPr lang="en-US" dirty="0"/>
              <a:t> really get going (the interfaces will evolve over time, but you want to get a good start at them initially). The challenge with this strategy is that it requires your requirements to be captured in a way which reflects the architecture. For example, if your architecture is based on large-scale business domain components then a requirement should strive to focus on a single business domain if possible. If your architecture is based on technical tiers -- such as a 3-tier architecture with user interface (UI), business, and data tiers -- then requirements should focus on a single tier if possible.</a:t>
            </a:r>
          </a:p>
          <a:p>
            <a:endParaRPr lang="en-US" dirty="0"/>
          </a:p>
          <a:p>
            <a:r>
              <a:rPr lang="en-US" b="1" dirty="0"/>
              <a:t>Feature-driven approach</a:t>
            </a:r>
            <a:r>
              <a:rPr lang="en-US" dirty="0"/>
              <a:t>. With this strategy each </a:t>
            </a:r>
            <a:r>
              <a:rPr lang="en-US" dirty="0" err="1"/>
              <a:t>subteam</a:t>
            </a:r>
            <a:r>
              <a:rPr lang="en-US" dirty="0"/>
              <a:t> implements a feature at a time, a feature being a meaningful chunk of functionality to your stakeholders. I would apply this strategy in situations where the architecture exhibits a lot of coupling AND where you have sophisticated development practices in place. The challenge with this approach is that the </a:t>
            </a:r>
            <a:r>
              <a:rPr lang="en-US" dirty="0" err="1"/>
              <a:t>subteams</a:t>
            </a:r>
            <a:r>
              <a:rPr lang="en-US" dirty="0"/>
              <a:t> often need to access a wide range of the source code to implement the feature and thereby run the risk of collisions with other </a:t>
            </a:r>
            <a:r>
              <a:rPr lang="en-US" dirty="0" err="1"/>
              <a:t>subteams</a:t>
            </a:r>
            <a:r>
              <a:rPr lang="en-US" dirty="0"/>
              <a:t>. As a result these teams sophisticated change management, continuous integration, and potentially even </a:t>
            </a:r>
            <a:r>
              <a:rPr lang="en-US" sz="1200" b="0" u="none" strike="noStrike" kern="1200" dirty="0">
                <a:solidFill>
                  <a:schemeClr val="tx1"/>
                </a:solidFill>
                <a:effectLst/>
                <a:latin typeface="+mn-lt"/>
                <a:ea typeface="+mn-ea"/>
                <a:cs typeface="+mn-cs"/>
                <a:hlinkClick r:id="rId3"/>
              </a:rPr>
              <a:t>parallel independent testing</a:t>
            </a:r>
            <a:r>
              <a:rPr lang="en-US" dirty="0"/>
              <a:t> strategies in place (to name a few).</a:t>
            </a:r>
          </a:p>
          <a:p>
            <a:endParaRPr lang="en-US" dirty="0"/>
          </a:p>
          <a:p>
            <a:r>
              <a:rPr lang="en-US" b="1" dirty="0"/>
              <a:t>Open source approach</a:t>
            </a:r>
            <a:r>
              <a:rPr lang="en-US" dirty="0"/>
              <a:t>. With this strategy one or more subsystems/components are developed in an open source manner, even if it is for a single organization (this is called </a:t>
            </a:r>
            <a:r>
              <a:rPr lang="en-US" sz="1200" b="0" u="none" strike="noStrike" kern="1200" dirty="0">
                <a:solidFill>
                  <a:schemeClr val="tx1"/>
                </a:solidFill>
                <a:effectLst/>
                <a:latin typeface="+mn-lt"/>
                <a:ea typeface="+mn-ea"/>
                <a:cs typeface="+mn-cs"/>
                <a:hlinkClick r:id="rId4"/>
              </a:rPr>
              <a:t>internal open source</a:t>
            </a:r>
            <a:r>
              <a:rPr lang="en-US" dirty="0"/>
              <a:t>). This strategy is typically used for subsystems/components which are extensively reused by many teams, for example a security framework, and which must evolve quickly to meet the changing needs of the other systems accessing/using them. This strategy requires you to adopt tools and processes which support open source approaches.</a:t>
            </a:r>
          </a:p>
          <a:p>
            <a:endParaRPr lang="en-US" dirty="0"/>
          </a:p>
          <a:p>
            <a:r>
              <a:rPr lang="en-US" b="1" dirty="0"/>
              <a:t>Combinations thereof</a:t>
            </a:r>
            <a:r>
              <a:rPr lang="en-US" dirty="0"/>
              <a:t>. Most agile teams at scale will combine the previous three strategies as appropriate.</a:t>
            </a:r>
          </a:p>
        </p:txBody>
      </p:sp>
      <p:sp>
        <p:nvSpPr>
          <p:cNvPr id="4" name="Slide Number Placeholder 3"/>
          <p:cNvSpPr>
            <a:spLocks noGrp="1"/>
          </p:cNvSpPr>
          <p:nvPr>
            <p:ph type="sldNum" sz="quarter" idx="10"/>
          </p:nvPr>
        </p:nvSpPr>
        <p:spPr/>
        <p:txBody>
          <a:bodyPr/>
          <a:lstStyle/>
          <a:p>
            <a:fld id="{E58294B0-43FA-4697-A94A-C7D8A3CEE26B}" type="slidenum">
              <a:rPr lang="en-US" smtClean="0"/>
              <a:t>10</a:t>
            </a:fld>
            <a:endParaRPr lang="en-US"/>
          </a:p>
        </p:txBody>
      </p:sp>
    </p:spTree>
    <p:extLst>
      <p:ext uri="{BB962C8B-B14F-4D97-AF65-F5344CB8AC3E}">
        <p14:creationId xmlns:p14="http://schemas.microsoft.com/office/powerpoint/2010/main" val="1554536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Envision the initial architecture</a:t>
            </a:r>
            <a:r>
              <a:rPr lang="en-US" sz="1200" b="0" i="0" kern="1200" dirty="0">
                <a:solidFill>
                  <a:schemeClr val="tx1"/>
                </a:solidFill>
                <a:effectLst/>
                <a:latin typeface="+mn-lt"/>
                <a:ea typeface="+mn-ea"/>
                <a:cs typeface="+mn-cs"/>
              </a:rPr>
              <a:t>. Minimally the architecture owner team is responsible for initial </a:t>
            </a:r>
            <a:r>
              <a:rPr lang="en-US" sz="1200" b="0" i="0" u="none" strike="noStrike" kern="1200" dirty="0">
                <a:solidFill>
                  <a:schemeClr val="tx1"/>
                </a:solidFill>
                <a:effectLst/>
                <a:latin typeface="+mn-lt"/>
                <a:ea typeface="+mn-ea"/>
                <a:cs typeface="+mn-cs"/>
                <a:hlinkClick r:id="rId3"/>
              </a:rPr>
              <a:t>architecture envisioning</a:t>
            </a:r>
            <a:r>
              <a:rPr lang="en-US" sz="1200" b="0" i="0" kern="1200" dirty="0">
                <a:solidFill>
                  <a:schemeClr val="tx1"/>
                </a:solidFill>
                <a:effectLst/>
                <a:latin typeface="+mn-lt"/>
                <a:ea typeface="+mn-ea"/>
                <a:cs typeface="+mn-cs"/>
              </a:rPr>
              <a:t> and then bringing it to the sub teams for feedback and subsequent evolution. In the case of a large project there are often other agile team members involved with this initial modeling effort, including the </a:t>
            </a:r>
            <a:r>
              <a:rPr lang="en-US" sz="1200" b="0" i="0" u="none" strike="noStrike" kern="1200" dirty="0">
                <a:solidFill>
                  <a:schemeClr val="tx1"/>
                </a:solidFill>
                <a:effectLst/>
                <a:latin typeface="+mn-lt"/>
                <a:ea typeface="+mn-ea"/>
                <a:cs typeface="+mn-cs"/>
                <a:hlinkClick r:id="rId4"/>
              </a:rPr>
              <a:t>product owner</a:t>
            </a:r>
            <a:r>
              <a:rPr lang="en-US" sz="1200" b="0" i="0" kern="1200" dirty="0">
                <a:solidFill>
                  <a:schemeClr val="tx1"/>
                </a:solidFill>
                <a:effectLst/>
                <a:latin typeface="+mn-lt"/>
                <a:ea typeface="+mn-ea"/>
                <a:cs typeface="+mn-cs"/>
              </a:rPr>
              <a:t> and even key project stakeholders. The architecture envisioning efforts </a:t>
            </a:r>
            <a:r>
              <a:rPr lang="en-US" sz="1200" b="0" i="0" u="none" strike="noStrike" kern="1200" dirty="0">
                <a:solidFill>
                  <a:schemeClr val="tx1"/>
                </a:solidFill>
                <a:effectLst/>
                <a:latin typeface="+mn-lt"/>
                <a:ea typeface="+mn-ea"/>
                <a:cs typeface="+mn-cs"/>
                <a:hlinkClick r:id="rId5"/>
              </a:rPr>
              <a:t>can go on for several days</a:t>
            </a:r>
            <a:r>
              <a:rPr lang="en-US" sz="1200" b="0" i="0" kern="1200" dirty="0">
                <a:solidFill>
                  <a:schemeClr val="tx1"/>
                </a:solidFill>
                <a:effectLst/>
                <a:latin typeface="+mn-lt"/>
                <a:ea typeface="+mn-ea"/>
                <a:cs typeface="+mn-cs"/>
              </a:rPr>
              <a:t> and in the case of very large or complex project several weeks. For enterprise architecture efforts the enterprise architecture team will often include project-level application/solution architects in their initial modeling efforts and often executive stakeholders.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Working with the development teams</a:t>
            </a:r>
            <a:r>
              <a:rPr lang="en-US" sz="1200" b="0" i="0" kern="1200" dirty="0">
                <a:solidFill>
                  <a:schemeClr val="tx1"/>
                </a:solidFill>
                <a:effectLst/>
                <a:latin typeface="+mn-lt"/>
                <a:ea typeface="+mn-ea"/>
                <a:cs typeface="+mn-cs"/>
              </a:rPr>
              <a:t>. On large projects, the members of the architecture owner team will take active roles on the various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on the project, communicating the architecture to the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and working with them to prove portions of the architecture via </a:t>
            </a:r>
            <a:r>
              <a:rPr lang="en-US" sz="1200" b="0" i="0" u="none" strike="noStrike" kern="1200" dirty="0">
                <a:solidFill>
                  <a:schemeClr val="tx1"/>
                </a:solidFill>
                <a:effectLst/>
                <a:latin typeface="+mn-lt"/>
                <a:ea typeface="+mn-ea"/>
                <a:cs typeface="+mn-cs"/>
                <a:hlinkClick r:id="rId6"/>
              </a:rPr>
              <a:t>concrete experiments</a:t>
            </a:r>
            <a:r>
              <a:rPr lang="en-US" sz="1200" b="0" i="0" kern="1200" dirty="0">
                <a:solidFill>
                  <a:schemeClr val="tx1"/>
                </a:solidFill>
                <a:effectLst/>
                <a:latin typeface="+mn-lt"/>
                <a:ea typeface="+mn-ea"/>
                <a:cs typeface="+mn-cs"/>
              </a:rPr>
              <a:t>. For enterprise architecture efforts, the enterprise architects will minimally act as consultants whose expertise is the corporate architecture, but better yet they will be active members of the critical project teams taking on the role of architecture owner on those teams. Due to the collaborative nature of agile development it isn't sufficient for architecture owners to simply do initial architecture envisioning, and perhaps "support" project teams by reviewing their work occasionally, but instead they must "roll up their sleeves" and become active members of the project teams. This will help them to avoid creating "ivory tower architectures" which sound good on paper yet prove impractical in the real world. It also helps to increase the chance that the project team(s) will actually leverage the architecture.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Communicating the architecture to architectural stakeholders</a:t>
            </a:r>
            <a:r>
              <a:rPr lang="en-US" sz="1200" b="0" i="0" kern="1200" dirty="0">
                <a:solidFill>
                  <a:schemeClr val="tx1"/>
                </a:solidFill>
                <a:effectLst/>
                <a:latin typeface="+mn-lt"/>
                <a:ea typeface="+mn-ea"/>
                <a:cs typeface="+mn-cs"/>
              </a:rPr>
              <a:t>. For project teams the architectural stakeholders include the </a:t>
            </a:r>
            <a:r>
              <a:rPr lang="en-US" sz="1200" b="0" i="0" u="none" strike="noStrike" kern="1200" dirty="0">
                <a:solidFill>
                  <a:schemeClr val="tx1"/>
                </a:solidFill>
                <a:effectLst/>
                <a:latin typeface="+mn-lt"/>
                <a:ea typeface="+mn-ea"/>
                <a:cs typeface="+mn-cs"/>
                <a:hlinkClick r:id="rId4"/>
              </a:rPr>
              <a:t>product owner</a:t>
            </a:r>
            <a:r>
              <a:rPr lang="en-US" sz="1200" b="0" i="0" kern="1200" dirty="0">
                <a:solidFill>
                  <a:schemeClr val="tx1"/>
                </a:solidFill>
                <a:effectLst/>
                <a:latin typeface="+mn-lt"/>
                <a:ea typeface="+mn-ea"/>
                <a:cs typeface="+mn-cs"/>
              </a:rPr>
              <a:t>(s) working with the agile delivery team(s), key project stakeholders, and of course the rest of the development team. These people need to understand the architecture vision, the trade-offs that have been made, and the current status of where you are implementing the architecture.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Updating architectural work products</a:t>
            </a:r>
            <a:r>
              <a:rPr lang="en-US" sz="1200" b="0" i="0" kern="1200" dirty="0">
                <a:solidFill>
                  <a:schemeClr val="tx1"/>
                </a:solidFill>
                <a:effectLst/>
                <a:latin typeface="+mn-lt"/>
                <a:ea typeface="+mn-ea"/>
                <a:cs typeface="+mn-cs"/>
              </a:rPr>
              <a:t>. The architecture owner team will find that they need to get together occasionally to evolve the architecture as the project progresses, negotiating changes to the architecture and updating their architectural model(s), if any, as appropriate. These meetings will be frequent at the beginning of a project and will be needed less and less as the architecture solidifies. It will be common for members of the development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who may not be members of the core architecture team, to attend some meetings to present information, perhaps they were involved with some technical prototyping and have findings to share with the architects. The best meetings are short, often no more than an hour in length, and are often held standing up around a whiteboard - everyone should come prepared to the meetings, willing to present and discuss their issues as well as to work together as a team to quickly come to resolutions.</a:t>
            </a:r>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132597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sources of requirements</a:t>
            </a:r>
          </a:p>
          <a:p>
            <a:pPr marL="171450" indent="-171450">
              <a:buFont typeface="Arial" charset="0"/>
              <a:buChar char="•"/>
            </a:pPr>
            <a:r>
              <a:rPr lang="en-US" baseline="0" dirty="0"/>
              <a:t>Users and their direct management</a:t>
            </a:r>
          </a:p>
          <a:p>
            <a:pPr marL="171450" indent="-171450">
              <a:buFont typeface="Arial" charset="0"/>
              <a:buChar char="•"/>
            </a:pPr>
            <a:r>
              <a:rPr lang="en-US" baseline="0" dirty="0"/>
              <a:t>Operations staff</a:t>
            </a:r>
          </a:p>
          <a:p>
            <a:pPr marL="171450" indent="-171450">
              <a:buFont typeface="Arial" charset="0"/>
              <a:buChar char="•"/>
            </a:pPr>
            <a:r>
              <a:rPr lang="en-US" baseline="0" dirty="0"/>
              <a:t>Sometimes senior management (internal-facing enterprise software)</a:t>
            </a:r>
          </a:p>
          <a:p>
            <a:pPr marL="0" indent="0">
              <a:buFont typeface="Arial" charset="0"/>
              <a:buNone/>
            </a:pPr>
            <a:endParaRPr lang="en-US" dirty="0"/>
          </a:p>
          <a:p>
            <a:pPr marL="0" indent="0">
              <a:buFont typeface="Arial" charset="0"/>
              <a:buNone/>
            </a:pPr>
            <a:r>
              <a:rPr lang="en-US" dirty="0"/>
              <a:t>Don’t ignore existing documentation</a:t>
            </a:r>
            <a:r>
              <a:rPr lang="en-US" baseline="0" dirty="0"/>
              <a:t> such as network and infrastructure diagrams, in-place security models, corporate standards, and so on. Yes, they may be out of date (most documentation typically is) but at least look them over and use what you can. Sometimes having that history can save you countless hours later.</a:t>
            </a:r>
          </a:p>
          <a:p>
            <a:pPr marL="0" indent="0">
              <a:buFont typeface="Arial" charset="0"/>
              <a:buNone/>
            </a:pPr>
            <a:endParaRPr lang="en-US" baseline="0" dirty="0"/>
          </a:p>
          <a:p>
            <a:pPr marL="0" indent="0">
              <a:buFont typeface="Arial" charset="0"/>
              <a:buNone/>
            </a:pPr>
            <a:r>
              <a:rPr lang="en-US" baseline="0" dirty="0"/>
              <a:t>Most software exists within the context of many teams – operations, management, user groups, the press, finance, human resources, other development teams. If you ignore these teams you will fail. It’s that simple.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139640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5/1/18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5/1/18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5/1/18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5/1/18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houghtworks.com/talks/agile-architecture-rethink-2014" TargetMode="External"/><Relationship Id="rId2" Type="http://schemas.openxmlformats.org/officeDocument/2006/relationships/hyperlink" Target="http://www.scaledagileframework.com/Agile-Architecture/" TargetMode="External"/><Relationship Id="rId1" Type="http://schemas.openxmlformats.org/officeDocument/2006/relationships/slideLayout" Target="../slideLayouts/slideLayout2.xml"/><Relationship Id="rId4" Type="http://schemas.openxmlformats.org/officeDocument/2006/relationships/hyperlink" Target="http://www.agilearchitect.org/agile/principle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5240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 II</a:t>
            </a:r>
          </a:p>
        </p:txBody>
      </p:sp>
    </p:spTree>
    <p:extLst>
      <p:ext uri="{BB962C8B-B14F-4D97-AF65-F5344CB8AC3E}">
        <p14:creationId xmlns:p14="http://schemas.microsoft.com/office/powerpoint/2010/main" val="235744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scaling agile teams</a:t>
            </a:r>
          </a:p>
        </p:txBody>
      </p:sp>
      <p:sp>
        <p:nvSpPr>
          <p:cNvPr id="3" name="Content Placeholder 2"/>
          <p:cNvSpPr>
            <a:spLocks noGrp="1"/>
          </p:cNvSpPr>
          <p:nvPr>
            <p:ph idx="1"/>
          </p:nvPr>
        </p:nvSpPr>
        <p:spPr/>
        <p:txBody>
          <a:bodyPr/>
          <a:lstStyle/>
          <a:p>
            <a:pPr marL="0" indent="0">
              <a:buNone/>
            </a:pPr>
            <a:r>
              <a:rPr lang="en-US" dirty="0"/>
              <a:t>Architecture-driven approach</a:t>
            </a:r>
          </a:p>
          <a:p>
            <a:pPr marL="0" indent="0">
              <a:buNone/>
            </a:pPr>
            <a:r>
              <a:rPr lang="en-US" dirty="0"/>
              <a:t>Feature-driven approach</a:t>
            </a:r>
          </a:p>
          <a:p>
            <a:pPr marL="0" indent="0">
              <a:buNone/>
            </a:pPr>
            <a:r>
              <a:rPr lang="en-US" dirty="0"/>
              <a:t>Open source approach</a:t>
            </a:r>
          </a:p>
          <a:p>
            <a:pPr marL="0" indent="0">
              <a:buNone/>
            </a:pPr>
            <a:r>
              <a:rPr lang="en-US" dirty="0"/>
              <a:t>Or, some combination of the above</a:t>
            </a:r>
          </a:p>
        </p:txBody>
      </p:sp>
    </p:spTree>
    <p:extLst>
      <p:ext uri="{BB962C8B-B14F-4D97-AF65-F5344CB8AC3E}">
        <p14:creationId xmlns:p14="http://schemas.microsoft.com/office/powerpoint/2010/main" val="116496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C67C-C0B5-334E-87CD-97E15D68E641}"/>
              </a:ext>
            </a:extLst>
          </p:cNvPr>
          <p:cNvSpPr>
            <a:spLocks noGrp="1"/>
          </p:cNvSpPr>
          <p:nvPr>
            <p:ph type="title"/>
          </p:nvPr>
        </p:nvSpPr>
        <p:spPr/>
        <p:txBody>
          <a:bodyPr/>
          <a:lstStyle/>
          <a:p>
            <a:r>
              <a:rPr lang="en-US" dirty="0"/>
              <a:t>Agile Architecture How-to</a:t>
            </a:r>
          </a:p>
        </p:txBody>
      </p:sp>
      <p:sp>
        <p:nvSpPr>
          <p:cNvPr id="3" name="Text Placeholder 2">
            <a:extLst>
              <a:ext uri="{FF2B5EF4-FFF2-40B4-BE49-F238E27FC236}">
                <a16:creationId xmlns:a16="http://schemas.microsoft.com/office/drawing/2014/main" id="{B29E9CC8-AA73-7140-A81B-9736186E44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455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process</a:t>
            </a:r>
          </a:p>
        </p:txBody>
      </p:sp>
      <p:pic>
        <p:nvPicPr>
          <p:cNvPr id="4" name="Picture 3"/>
          <p:cNvPicPr>
            <a:picLocks noChangeAspect="1"/>
          </p:cNvPicPr>
          <p:nvPr/>
        </p:nvPicPr>
        <p:blipFill>
          <a:blip r:embed="rId3">
            <a:duotone>
              <a:prstClr val="black"/>
              <a:schemeClr val="accent2">
                <a:tint val="45000"/>
                <a:satMod val="400000"/>
              </a:schemeClr>
            </a:duotone>
          </a:blip>
          <a:stretch>
            <a:fillRect/>
          </a:stretch>
        </p:blipFill>
        <p:spPr>
          <a:xfrm>
            <a:off x="1817000" y="1259964"/>
            <a:ext cx="8558000" cy="5230390"/>
          </a:xfrm>
          <a:prstGeom prst="rect">
            <a:avLst/>
          </a:prstGeom>
        </p:spPr>
      </p:pic>
    </p:spTree>
    <p:extLst>
      <p:ext uri="{BB962C8B-B14F-4D97-AF65-F5344CB8AC3E}">
        <p14:creationId xmlns:p14="http://schemas.microsoft.com/office/powerpoint/2010/main" val="196224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Requirements-driven architecture</a:t>
            </a:r>
          </a:p>
        </p:txBody>
      </p:sp>
      <p:sp>
        <p:nvSpPr>
          <p:cNvPr id="3" name="Content Placeholder 2"/>
          <p:cNvSpPr>
            <a:spLocks noGrp="1"/>
          </p:cNvSpPr>
          <p:nvPr>
            <p:ph idx="1"/>
          </p:nvPr>
        </p:nvSpPr>
        <p:spPr/>
        <p:txBody>
          <a:bodyPr/>
          <a:lstStyle/>
          <a:p>
            <a:pPr marL="0" indent="0">
              <a:buNone/>
            </a:pPr>
            <a:r>
              <a:rPr lang="en-US" dirty="0"/>
              <a:t>If your architecture isn’t based on requirements, you’re hacking</a:t>
            </a:r>
          </a:p>
          <a:p>
            <a:pPr marL="0" indent="0">
              <a:buNone/>
            </a:pPr>
            <a:r>
              <a:rPr lang="en-US" dirty="0"/>
              <a:t>Requirements come from stakeholders</a:t>
            </a:r>
          </a:p>
          <a:p>
            <a:pPr marL="0" indent="0">
              <a:buNone/>
            </a:pPr>
            <a:r>
              <a:rPr lang="en-US" dirty="0"/>
              <a:t>Base architecture on</a:t>
            </a:r>
          </a:p>
          <a:p>
            <a:pPr marL="457200" lvl="1" indent="0">
              <a:buNone/>
            </a:pPr>
            <a:r>
              <a:rPr lang="en-US" dirty="0"/>
              <a:t>Technical requirements, constraints, change cases</a:t>
            </a:r>
          </a:p>
          <a:p>
            <a:pPr marL="457200" lvl="1" indent="0">
              <a:buNone/>
            </a:pPr>
            <a:r>
              <a:rPr lang="en-US" dirty="0"/>
              <a:t>Essential use cases / user stories, business rules</a:t>
            </a:r>
          </a:p>
          <a:p>
            <a:pPr marL="0" indent="0">
              <a:buNone/>
            </a:pPr>
            <a:r>
              <a:rPr lang="en-US" dirty="0"/>
              <a:t>DO NOT ignore existing artifacts</a:t>
            </a:r>
          </a:p>
          <a:p>
            <a:pPr marL="0" indent="0">
              <a:buNone/>
            </a:pPr>
            <a:endParaRPr lang="en-US" dirty="0"/>
          </a:p>
          <a:p>
            <a:pPr marL="0" indent="0">
              <a:buNone/>
            </a:pPr>
            <a:r>
              <a:rPr lang="en-US" dirty="0"/>
              <a:t>Architectural modeling occurs early, not first</a:t>
            </a:r>
          </a:p>
          <a:p>
            <a:pPr marL="0" indent="0">
              <a:buNone/>
            </a:pPr>
            <a:r>
              <a:rPr lang="en-US" dirty="0"/>
              <a:t>Always invest time understanding the requirements first</a:t>
            </a:r>
          </a:p>
        </p:txBody>
      </p:sp>
    </p:spTree>
    <p:extLst>
      <p:ext uri="{BB962C8B-B14F-4D97-AF65-F5344CB8AC3E}">
        <p14:creationId xmlns:p14="http://schemas.microsoft.com/office/powerpoint/2010/main" val="98467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your architecture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Primary goal: a common vision or understanding</a:t>
            </a:r>
          </a:p>
          <a:p>
            <a:pPr marL="0" indent="0">
              <a:buNone/>
            </a:pPr>
            <a:r>
              <a:rPr lang="en-US" dirty="0"/>
              <a:t>Experience says that 99.999% of all teams need to do this</a:t>
            </a:r>
          </a:p>
          <a:p>
            <a:pPr marL="0" indent="0">
              <a:buNone/>
            </a:pPr>
            <a:r>
              <a:rPr lang="en-US" dirty="0"/>
              <a:t>You will likely sketch models of your system</a:t>
            </a:r>
          </a:p>
          <a:p>
            <a:pPr marL="457200" lvl="1" indent="0">
              <a:buNone/>
            </a:pPr>
            <a:r>
              <a:rPr lang="en-US" dirty="0"/>
              <a:t>You can throw these away later</a:t>
            </a:r>
          </a:p>
          <a:p>
            <a:pPr marL="457200" lvl="1" indent="0">
              <a:buNone/>
            </a:pPr>
            <a:r>
              <a:rPr lang="en-US" dirty="0"/>
              <a:t>There’s nothing wrong with drawing models</a:t>
            </a:r>
          </a:p>
          <a:p>
            <a:pPr marL="0" indent="0">
              <a:buNone/>
            </a:pPr>
            <a:r>
              <a:rPr lang="en-US" dirty="0"/>
              <a:t>Some of the models</a:t>
            </a:r>
          </a:p>
          <a:p>
            <a:pPr marL="457200" lvl="1" indent="0">
              <a:buNone/>
            </a:pPr>
            <a:r>
              <a:rPr lang="en-US" dirty="0"/>
              <a:t>Start with a roadmap</a:t>
            </a:r>
          </a:p>
          <a:p>
            <a:pPr marL="457200" lvl="1" indent="0">
              <a:buNone/>
            </a:pPr>
            <a:r>
              <a:rPr lang="en-US" dirty="0"/>
              <a:t>No one set of views is applicable for every project</a:t>
            </a:r>
          </a:p>
          <a:p>
            <a:pPr marL="457200" lvl="1" indent="0">
              <a:buNone/>
            </a:pPr>
            <a:r>
              <a:rPr lang="en-US" dirty="0"/>
              <a:t>Let your project guide your models</a:t>
            </a:r>
          </a:p>
          <a:p>
            <a:pPr marL="0" indent="0">
              <a:buNone/>
            </a:pPr>
            <a:r>
              <a:rPr lang="en-US" dirty="0"/>
              <a:t>DO NOT model your organization</a:t>
            </a:r>
          </a:p>
          <a:p>
            <a:pPr marL="0" indent="0">
              <a:buNone/>
            </a:pPr>
            <a:r>
              <a:rPr lang="en-US" dirty="0"/>
              <a:t>DO NOT let your organization dictate the models you create</a:t>
            </a:r>
          </a:p>
        </p:txBody>
      </p:sp>
    </p:spTree>
    <p:extLst>
      <p:ext uri="{BB962C8B-B14F-4D97-AF65-F5344CB8AC3E}">
        <p14:creationId xmlns:p14="http://schemas.microsoft.com/office/powerpoint/2010/main" val="188462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modeling principles</a:t>
            </a:r>
          </a:p>
        </p:txBody>
      </p:sp>
      <p:sp>
        <p:nvSpPr>
          <p:cNvPr id="3" name="Content Placeholder 2"/>
          <p:cNvSpPr>
            <a:spLocks noGrp="1"/>
          </p:cNvSpPr>
          <p:nvPr>
            <p:ph idx="1"/>
          </p:nvPr>
        </p:nvSpPr>
        <p:spPr/>
        <p:txBody>
          <a:bodyPr>
            <a:normAutofit lnSpcReduction="10000"/>
          </a:bodyPr>
          <a:lstStyle/>
          <a:p>
            <a:pPr marL="0" indent="0">
              <a:buNone/>
            </a:pPr>
            <a:r>
              <a:rPr lang="en-US" dirty="0"/>
              <a:t>Discard temporary models</a:t>
            </a:r>
          </a:p>
          <a:p>
            <a:pPr marL="0" indent="0">
              <a:buNone/>
            </a:pPr>
            <a:r>
              <a:rPr lang="en-US" dirty="0"/>
              <a:t>Apply the right artifacts</a:t>
            </a:r>
          </a:p>
          <a:p>
            <a:pPr marL="0" indent="0">
              <a:buNone/>
            </a:pPr>
            <a:r>
              <a:rPr lang="en-US" dirty="0"/>
              <a:t>Create multiple models</a:t>
            </a:r>
          </a:p>
          <a:p>
            <a:pPr marL="0" indent="0">
              <a:buNone/>
            </a:pPr>
            <a:r>
              <a:rPr lang="en-US" dirty="0"/>
              <a:t>Create simple content</a:t>
            </a:r>
          </a:p>
          <a:p>
            <a:pPr marL="0" indent="0">
              <a:buNone/>
            </a:pPr>
            <a:r>
              <a:rPr lang="en-US" dirty="0"/>
              <a:t>Use the simplest tools</a:t>
            </a:r>
          </a:p>
          <a:p>
            <a:pPr marL="0" indent="0">
              <a:buNone/>
            </a:pPr>
            <a:r>
              <a:rPr lang="en-US" dirty="0"/>
              <a:t>Depict models simply</a:t>
            </a:r>
          </a:p>
          <a:p>
            <a:pPr marL="0" indent="0">
              <a:buNone/>
            </a:pPr>
            <a:r>
              <a:rPr lang="en-US" dirty="0"/>
              <a:t>Apply patterns gently</a:t>
            </a:r>
          </a:p>
          <a:p>
            <a:pPr marL="0" indent="0">
              <a:buNone/>
            </a:pPr>
            <a:r>
              <a:rPr lang="en-US" dirty="0"/>
              <a:t>Model in small increments</a:t>
            </a:r>
          </a:p>
          <a:p>
            <a:pPr marL="0" indent="0">
              <a:buNone/>
            </a:pPr>
            <a:r>
              <a:rPr lang="en-US" dirty="0"/>
              <a:t>Formalize contract models</a:t>
            </a:r>
          </a:p>
        </p:txBody>
      </p:sp>
    </p:spTree>
    <p:extLst>
      <p:ext uri="{BB962C8B-B14F-4D97-AF65-F5344CB8AC3E}">
        <p14:creationId xmlns:p14="http://schemas.microsoft.com/office/powerpoint/2010/main" val="158052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the enterprise</a:t>
            </a:r>
          </a:p>
        </p:txBody>
      </p:sp>
      <p:sp>
        <p:nvSpPr>
          <p:cNvPr id="3" name="Content Placeholder 2"/>
          <p:cNvSpPr>
            <a:spLocks noGrp="1"/>
          </p:cNvSpPr>
          <p:nvPr>
            <p:ph idx="1"/>
          </p:nvPr>
        </p:nvSpPr>
        <p:spPr/>
        <p:txBody>
          <a:bodyPr/>
          <a:lstStyle/>
          <a:p>
            <a:pPr marL="0" indent="0">
              <a:buNone/>
            </a:pPr>
            <a:r>
              <a:rPr lang="en-US" dirty="0"/>
              <a:t>A “to be” vision for their technical infrastructure</a:t>
            </a:r>
          </a:p>
          <a:p>
            <a:pPr marL="0" indent="0">
              <a:buNone/>
            </a:pPr>
            <a:r>
              <a:rPr lang="en-US" dirty="0"/>
              <a:t>Enterprise-level standards and guidelines</a:t>
            </a:r>
          </a:p>
          <a:p>
            <a:pPr marL="0" indent="0">
              <a:buNone/>
            </a:pPr>
            <a:r>
              <a:rPr lang="en-US" dirty="0"/>
              <a:t>A strategic reuse strategy for reducing costs</a:t>
            </a:r>
          </a:p>
          <a:p>
            <a:pPr marL="0" indent="0">
              <a:buNone/>
            </a:pPr>
            <a:r>
              <a:rPr lang="en-US" i="1" dirty="0"/>
              <a:t>Enterprise Architecture</a:t>
            </a:r>
            <a:r>
              <a:rPr lang="en-US" dirty="0"/>
              <a:t>, </a:t>
            </a:r>
            <a:r>
              <a:rPr lang="en-US" i="1" dirty="0"/>
              <a:t>Strategic Reuse</a:t>
            </a:r>
            <a:r>
              <a:rPr lang="en-US" dirty="0"/>
              <a:t>, etc. groups</a:t>
            </a:r>
          </a:p>
          <a:p>
            <a:pPr marL="0" indent="0">
              <a:buNone/>
            </a:pPr>
            <a:r>
              <a:rPr lang="en-US" dirty="0"/>
              <a:t>Operations and support organizations</a:t>
            </a:r>
          </a:p>
        </p:txBody>
      </p:sp>
    </p:spTree>
    <p:extLst>
      <p:ext uri="{BB962C8B-B14F-4D97-AF65-F5344CB8AC3E}">
        <p14:creationId xmlns:p14="http://schemas.microsoft.com/office/powerpoint/2010/main" val="204683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Travel light</a:t>
            </a:r>
          </a:p>
        </p:txBody>
      </p:sp>
      <p:sp>
        <p:nvSpPr>
          <p:cNvPr id="3" name="Content Placeholder 2"/>
          <p:cNvSpPr>
            <a:spLocks noGrp="1"/>
          </p:cNvSpPr>
          <p:nvPr>
            <p:ph idx="1"/>
          </p:nvPr>
        </p:nvSpPr>
        <p:spPr/>
        <p:txBody>
          <a:bodyPr/>
          <a:lstStyle/>
          <a:p>
            <a:pPr marL="0" indent="0">
              <a:buNone/>
            </a:pPr>
            <a:r>
              <a:rPr lang="en-US" dirty="0"/>
              <a:t>Be as agile as possible</a:t>
            </a:r>
          </a:p>
          <a:p>
            <a:pPr marL="0" indent="0">
              <a:buNone/>
            </a:pPr>
            <a:r>
              <a:rPr lang="en-US" dirty="0"/>
              <a:t>Don’t create a 50 page document when 5 pages will do</a:t>
            </a:r>
          </a:p>
          <a:p>
            <a:pPr marL="0" indent="0">
              <a:buNone/>
            </a:pPr>
            <a:r>
              <a:rPr lang="en-US" dirty="0"/>
              <a:t>Don’t create a 5 page document when a picture will do</a:t>
            </a:r>
          </a:p>
          <a:p>
            <a:pPr marL="0" indent="0">
              <a:buNone/>
            </a:pPr>
            <a:r>
              <a:rPr lang="en-US" dirty="0"/>
              <a:t>Don’t create a picture when a metaphor works</a:t>
            </a:r>
          </a:p>
          <a:p>
            <a:pPr marL="0" indent="0">
              <a:buNone/>
            </a:pPr>
            <a:r>
              <a:rPr lang="en-US" dirty="0"/>
              <a:t>Err on the side of too little, you can always add more</a:t>
            </a:r>
          </a:p>
          <a:p>
            <a:pPr marL="0" indent="0">
              <a:buNone/>
            </a:pPr>
            <a:r>
              <a:rPr lang="en-US" dirty="0"/>
              <a:t>You don’t ship your architecture documentation</a:t>
            </a:r>
          </a:p>
        </p:txBody>
      </p:sp>
    </p:spTree>
    <p:extLst>
      <p:ext uri="{BB962C8B-B14F-4D97-AF65-F5344CB8AC3E}">
        <p14:creationId xmlns:p14="http://schemas.microsoft.com/office/powerpoint/2010/main" val="1897490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your architecture</a:t>
            </a:r>
          </a:p>
        </p:txBody>
      </p:sp>
      <p:sp>
        <p:nvSpPr>
          <p:cNvPr id="3" name="Content Placeholder 2"/>
          <p:cNvSpPr>
            <a:spLocks noGrp="1"/>
          </p:cNvSpPr>
          <p:nvPr>
            <p:ph idx="1"/>
          </p:nvPr>
        </p:nvSpPr>
        <p:spPr/>
        <p:txBody>
          <a:bodyPr/>
          <a:lstStyle/>
          <a:p>
            <a:pPr marL="0" indent="0">
              <a:buNone/>
            </a:pPr>
            <a:r>
              <a:rPr lang="en-US" dirty="0"/>
              <a:t>Remember, your model is just an abstraction</a:t>
            </a:r>
          </a:p>
          <a:p>
            <a:pPr marL="0" indent="0">
              <a:buNone/>
            </a:pPr>
            <a:r>
              <a:rPr lang="en-US" dirty="0"/>
              <a:t>Prove that it works through implementation</a:t>
            </a:r>
          </a:p>
          <a:p>
            <a:pPr marL="0" indent="0">
              <a:buNone/>
            </a:pPr>
            <a:r>
              <a:rPr lang="en-US" dirty="0"/>
              <a:t>If it’s new spend the time to investigate it</a:t>
            </a:r>
          </a:p>
          <a:p>
            <a:pPr marL="0" indent="0">
              <a:buNone/>
            </a:pPr>
            <a:r>
              <a:rPr lang="en-US" dirty="0"/>
              <a:t>If it’s new remember to ask for permission to use it</a:t>
            </a:r>
          </a:p>
          <a:p>
            <a:pPr marL="0" indent="0">
              <a:buNone/>
            </a:pPr>
            <a:endParaRPr lang="en-US" dirty="0"/>
          </a:p>
          <a:p>
            <a:pPr marL="0" indent="0">
              <a:buNone/>
            </a:pPr>
            <a:r>
              <a:rPr lang="en-US" dirty="0"/>
              <a:t>Set out to find, and address, the risk factors early</a:t>
            </a:r>
          </a:p>
          <a:p>
            <a:pPr marL="0" indent="0">
              <a:buNone/>
            </a:pPr>
            <a:r>
              <a:rPr lang="en-US" dirty="0"/>
              <a:t>Work with the product owner to prioritize risk investigations</a:t>
            </a:r>
          </a:p>
        </p:txBody>
      </p:sp>
    </p:spTree>
    <p:extLst>
      <p:ext uri="{BB962C8B-B14F-4D97-AF65-F5344CB8AC3E}">
        <p14:creationId xmlns:p14="http://schemas.microsoft.com/office/powerpoint/2010/main" val="125637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Communicate your architecture</a:t>
            </a:r>
          </a:p>
        </p:txBody>
      </p:sp>
      <p:sp>
        <p:nvSpPr>
          <p:cNvPr id="3" name="Content Placeholder 2"/>
          <p:cNvSpPr>
            <a:spLocks noGrp="1"/>
          </p:cNvSpPr>
          <p:nvPr>
            <p:ph idx="1"/>
          </p:nvPr>
        </p:nvSpPr>
        <p:spPr/>
        <p:txBody>
          <a:bodyPr/>
          <a:lstStyle/>
          <a:p>
            <a:pPr marL="0" indent="0">
              <a:buNone/>
            </a:pPr>
            <a:r>
              <a:rPr lang="en-US" dirty="0"/>
              <a:t>Display your models publicly</a:t>
            </a:r>
          </a:p>
          <a:p>
            <a:pPr marL="0" indent="0">
              <a:buNone/>
            </a:pPr>
            <a:r>
              <a:rPr lang="en-US" dirty="0"/>
              <a:t>Practice open and honest communication</a:t>
            </a:r>
          </a:p>
          <a:p>
            <a:pPr marL="0" indent="0">
              <a:buNone/>
            </a:pPr>
            <a:r>
              <a:rPr lang="en-US" dirty="0"/>
              <a:t>Remember collective ownership</a:t>
            </a:r>
          </a:p>
          <a:p>
            <a:pPr marL="0" indent="0">
              <a:buNone/>
            </a:pPr>
            <a:r>
              <a:rPr lang="en-US" dirty="0"/>
              <a:t>Understand the target audience</a:t>
            </a:r>
          </a:p>
          <a:p>
            <a:pPr marL="457200" lvl="1" indent="0">
              <a:buNone/>
            </a:pPr>
            <a:r>
              <a:rPr lang="en-US" dirty="0"/>
              <a:t>Developers and other stakeholders may have different needs</a:t>
            </a:r>
          </a:p>
          <a:p>
            <a:pPr marL="0" indent="0">
              <a:buNone/>
            </a:pPr>
            <a:r>
              <a:rPr lang="en-US" dirty="0"/>
              <a:t>Model with a purpose</a:t>
            </a:r>
          </a:p>
          <a:p>
            <a:pPr marL="0" indent="0">
              <a:buNone/>
            </a:pPr>
            <a:r>
              <a:rPr lang="en-US" dirty="0"/>
              <a:t>Be prepared to communicate your architecture in a presentation</a:t>
            </a:r>
          </a:p>
        </p:txBody>
      </p:sp>
    </p:spTree>
    <p:extLst>
      <p:ext uri="{BB962C8B-B14F-4D97-AF65-F5344CB8AC3E}">
        <p14:creationId xmlns:p14="http://schemas.microsoft.com/office/powerpoint/2010/main" val="21058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1BAD-D17F-8A4E-A223-21E7D06664D0}"/>
              </a:ext>
            </a:extLst>
          </p:cNvPr>
          <p:cNvSpPr>
            <a:spLocks noGrp="1"/>
          </p:cNvSpPr>
          <p:nvPr>
            <p:ph type="title"/>
          </p:nvPr>
        </p:nvSpPr>
        <p:spPr/>
        <p:txBody>
          <a:bodyPr/>
          <a:lstStyle/>
          <a:p>
            <a:r>
              <a:rPr lang="en-US" dirty="0"/>
              <a:t>Brooks – Chapters 19 and 20</a:t>
            </a:r>
          </a:p>
        </p:txBody>
      </p:sp>
      <p:sp>
        <p:nvSpPr>
          <p:cNvPr id="3" name="Content Placeholder 2">
            <a:extLst>
              <a:ext uri="{FF2B5EF4-FFF2-40B4-BE49-F238E27FC236}">
                <a16:creationId xmlns:a16="http://schemas.microsoft.com/office/drawing/2014/main" id="{6C5104CF-F009-C049-B7D3-5A77C17DDAAA}"/>
              </a:ext>
            </a:extLst>
          </p:cNvPr>
          <p:cNvSpPr>
            <a:spLocks noGrp="1"/>
          </p:cNvSpPr>
          <p:nvPr>
            <p:ph idx="1"/>
          </p:nvPr>
        </p:nvSpPr>
        <p:spPr/>
        <p:txBody>
          <a:bodyPr>
            <a:normAutofit fontScale="92500" lnSpcReduction="10000"/>
          </a:bodyPr>
          <a:lstStyle/>
          <a:p>
            <a:pPr marL="0" indent="0">
              <a:buNone/>
            </a:pPr>
            <a:r>
              <a:rPr lang="en-US" dirty="0"/>
              <a:t>What does Brooks mean that -</a:t>
            </a:r>
          </a:p>
          <a:p>
            <a:pPr marL="457200" lvl="1" indent="0">
              <a:buNone/>
            </a:pPr>
            <a:r>
              <a:rPr lang="en-US" dirty="0"/>
              <a:t>Great designs come from great designers</a:t>
            </a:r>
          </a:p>
          <a:p>
            <a:pPr marL="457200" lvl="1" indent="0">
              <a:buNone/>
            </a:pPr>
            <a:r>
              <a:rPr lang="en-US" dirty="0"/>
              <a:t>What about the conflict between stability and instability</a:t>
            </a:r>
          </a:p>
          <a:p>
            <a:pPr marL="457200" lvl="1" indent="0">
              <a:buNone/>
            </a:pPr>
            <a:r>
              <a:rPr lang="en-US" dirty="0"/>
              <a:t>To </a:t>
            </a:r>
            <a:r>
              <a:rPr lang="en-US" i="1" dirty="0"/>
              <a:t>process</a:t>
            </a:r>
            <a:r>
              <a:rPr lang="en-US" dirty="0"/>
              <a:t> or </a:t>
            </a:r>
            <a:r>
              <a:rPr lang="en-US" i="1" dirty="0"/>
              <a:t>not to process</a:t>
            </a:r>
            <a:r>
              <a:rPr lang="en-US" dirty="0"/>
              <a:t>, that’s a question</a:t>
            </a:r>
          </a:p>
          <a:p>
            <a:pPr marL="0" indent="0">
              <a:buNone/>
            </a:pPr>
            <a:endParaRPr lang="en-US" dirty="0"/>
          </a:p>
          <a:p>
            <a:pPr marL="0" indent="0">
              <a:buNone/>
            </a:pPr>
            <a:r>
              <a:rPr lang="en-US" dirty="0"/>
              <a:t>Where do we get great designers</a:t>
            </a:r>
          </a:p>
          <a:p>
            <a:pPr marL="457200" lvl="1" indent="0">
              <a:buNone/>
            </a:pPr>
            <a:r>
              <a:rPr lang="en-US" dirty="0"/>
              <a:t>We train them, and feed them, and let them thrive</a:t>
            </a:r>
          </a:p>
          <a:p>
            <a:pPr marL="457200" lvl="1" indent="0">
              <a:buNone/>
            </a:pPr>
            <a:r>
              <a:rPr lang="en-US" dirty="0"/>
              <a:t>We have to hire for brilliance, or do we?</a:t>
            </a:r>
          </a:p>
          <a:p>
            <a:pPr marL="457200" lvl="1" indent="0">
              <a:buNone/>
            </a:pPr>
            <a:r>
              <a:rPr lang="en-US" dirty="0"/>
              <a:t>Do they just spring forth from nature, or is it nurture?</a:t>
            </a:r>
          </a:p>
          <a:p>
            <a:pPr marL="0" indent="0">
              <a:buNone/>
            </a:pPr>
            <a:endParaRPr lang="en-US" dirty="0"/>
          </a:p>
          <a:p>
            <a:pPr marL="0" indent="0">
              <a:buNone/>
            </a:pPr>
            <a:r>
              <a:rPr lang="en-US" dirty="0"/>
              <a:t>Did we just talk about designers or developers</a:t>
            </a:r>
          </a:p>
        </p:txBody>
      </p:sp>
    </p:spTree>
    <p:extLst>
      <p:ext uri="{BB962C8B-B14F-4D97-AF65-F5344CB8AC3E}">
        <p14:creationId xmlns:p14="http://schemas.microsoft.com/office/powerpoint/2010/main" val="4229916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the future</a:t>
            </a:r>
          </a:p>
        </p:txBody>
      </p:sp>
      <p:sp>
        <p:nvSpPr>
          <p:cNvPr id="3" name="Content Placeholder 2"/>
          <p:cNvSpPr>
            <a:spLocks noGrp="1"/>
          </p:cNvSpPr>
          <p:nvPr>
            <p:ph idx="1"/>
          </p:nvPr>
        </p:nvSpPr>
        <p:spPr/>
        <p:txBody>
          <a:bodyPr/>
          <a:lstStyle/>
          <a:p>
            <a:pPr marL="0" indent="0">
              <a:buNone/>
            </a:pPr>
            <a:r>
              <a:rPr lang="en-US" dirty="0"/>
              <a:t>Overbuilding leads to serious trade-offs</a:t>
            </a:r>
          </a:p>
          <a:p>
            <a:pPr marL="457200" lvl="1" indent="0">
              <a:buNone/>
            </a:pPr>
            <a:r>
              <a:rPr lang="en-US" dirty="0"/>
              <a:t>It’s hard to estimate the actual value</a:t>
            </a:r>
          </a:p>
          <a:p>
            <a:pPr marL="457200" lvl="1" indent="0">
              <a:buNone/>
            </a:pPr>
            <a:r>
              <a:rPr lang="en-US" dirty="0"/>
              <a:t>You’re guessing</a:t>
            </a:r>
          </a:p>
          <a:p>
            <a:pPr marL="457200" lvl="1" indent="0">
              <a:buNone/>
            </a:pPr>
            <a:r>
              <a:rPr lang="en-US" dirty="0"/>
              <a:t>You’re increasing your maintenance burden</a:t>
            </a:r>
          </a:p>
          <a:p>
            <a:pPr marL="457200" lvl="1" indent="0">
              <a:buNone/>
            </a:pPr>
            <a:r>
              <a:rPr lang="en-US" dirty="0"/>
              <a:t>It isn’t clear to what extent it needs to be tested</a:t>
            </a:r>
          </a:p>
          <a:p>
            <a:pPr marL="457200" lvl="1" indent="0">
              <a:buNone/>
            </a:pPr>
            <a:endParaRPr lang="en-US" dirty="0"/>
          </a:p>
          <a:p>
            <a:pPr marL="0" indent="0">
              <a:buNone/>
            </a:pPr>
            <a:r>
              <a:rPr lang="en-US" dirty="0"/>
              <a:t>Be smart about it</a:t>
            </a:r>
          </a:p>
          <a:p>
            <a:pPr marL="457200" lvl="1" indent="0">
              <a:buNone/>
            </a:pPr>
            <a:r>
              <a:rPr lang="en-US" dirty="0"/>
              <a:t>Do some initial architecture envisioning, and document it</a:t>
            </a:r>
          </a:p>
          <a:p>
            <a:pPr marL="457200" lvl="1" indent="0">
              <a:buNone/>
            </a:pPr>
            <a:r>
              <a:rPr lang="en-US" dirty="0"/>
              <a:t>Defer commitment to the last possible moment, and no later</a:t>
            </a:r>
          </a:p>
        </p:txBody>
      </p:sp>
    </p:spTree>
    <p:extLst>
      <p:ext uri="{BB962C8B-B14F-4D97-AF65-F5344CB8AC3E}">
        <p14:creationId xmlns:p14="http://schemas.microsoft.com/office/powerpoint/2010/main" val="89861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class reading (on final)</a:t>
            </a:r>
          </a:p>
        </p:txBody>
      </p:sp>
      <p:sp>
        <p:nvSpPr>
          <p:cNvPr id="3" name="Content Placeholder 2"/>
          <p:cNvSpPr>
            <a:spLocks noGrp="1"/>
          </p:cNvSpPr>
          <p:nvPr>
            <p:ph idx="1"/>
          </p:nvPr>
        </p:nvSpPr>
        <p:spPr/>
        <p:txBody>
          <a:bodyPr/>
          <a:lstStyle/>
          <a:p>
            <a:pPr marL="0" indent="0">
              <a:buNone/>
            </a:pPr>
            <a:r>
              <a:rPr lang="en-US" dirty="0">
                <a:hlinkClick r:id="rId2"/>
              </a:rPr>
              <a:t>http://www.scaledagileframework.com/Agile-Architecture/</a:t>
            </a:r>
            <a:endParaRPr lang="en-US" dirty="0"/>
          </a:p>
          <a:p>
            <a:pPr marL="0" indent="0">
              <a:buNone/>
            </a:pPr>
            <a:r>
              <a:rPr lang="en-US" dirty="0">
                <a:hlinkClick r:id="rId3"/>
              </a:rPr>
              <a:t>https://www.thoughtworks.com/talks/agile-architecture-rethink-2014</a:t>
            </a:r>
            <a:endParaRPr lang="en-US" dirty="0"/>
          </a:p>
          <a:p>
            <a:pPr marL="0" indent="0">
              <a:buNone/>
            </a:pPr>
            <a:r>
              <a:rPr lang="en-US" dirty="0">
                <a:hlinkClick r:id="rId4"/>
              </a:rPr>
              <a:t>http://www.agilearchitect.org/agile/principles.htm</a:t>
            </a:r>
            <a:endParaRPr lang="en-US" dirty="0"/>
          </a:p>
          <a:p>
            <a:pPr marL="0" indent="0">
              <a:buNone/>
            </a:pPr>
            <a:endParaRPr lang="en-US" dirty="0"/>
          </a:p>
          <a:p>
            <a:pPr marL="0" indent="0">
              <a:buNone/>
            </a:pPr>
            <a:r>
              <a:rPr lang="en-US" dirty="0"/>
              <a:t>For next week</a:t>
            </a:r>
          </a:p>
          <a:p>
            <a:pPr marL="0" indent="0">
              <a:buNone/>
            </a:pPr>
            <a:r>
              <a:rPr lang="en-US" b="1" dirty="0"/>
              <a:t>Chapter 6 </a:t>
            </a:r>
            <a:r>
              <a:rPr lang="en-US" dirty="0"/>
              <a:t>– Collaboration in Design</a:t>
            </a:r>
          </a:p>
          <a:p>
            <a:pPr marL="0" indent="0">
              <a:buNone/>
            </a:pPr>
            <a:r>
              <a:rPr lang="en-US" b="1" dirty="0"/>
              <a:t>Chapter 7 </a:t>
            </a:r>
            <a:r>
              <a:rPr lang="en-US" dirty="0"/>
              <a:t>– Telecollaboration </a:t>
            </a:r>
          </a:p>
        </p:txBody>
      </p:sp>
    </p:spTree>
    <p:extLst>
      <p:ext uri="{BB962C8B-B14F-4D97-AF65-F5344CB8AC3E}">
        <p14:creationId xmlns:p14="http://schemas.microsoft.com/office/powerpoint/2010/main" val="191452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agile architecture</a:t>
            </a:r>
          </a:p>
        </p:txBody>
      </p:sp>
      <p:sp>
        <p:nvSpPr>
          <p:cNvPr id="3" name="Content Placeholder 2"/>
          <p:cNvSpPr>
            <a:spLocks noGrp="1"/>
          </p:cNvSpPr>
          <p:nvPr>
            <p:ph idx="1"/>
          </p:nvPr>
        </p:nvSpPr>
        <p:spPr/>
        <p:txBody>
          <a:bodyPr/>
          <a:lstStyle/>
          <a:p>
            <a:pPr marL="0" indent="0">
              <a:buNone/>
            </a:pPr>
            <a:r>
              <a:rPr lang="en-US" dirty="0"/>
              <a:t>There is nothing special about architecture</a:t>
            </a:r>
          </a:p>
          <a:p>
            <a:pPr marL="0" indent="0">
              <a:buNone/>
            </a:pPr>
            <a:r>
              <a:rPr lang="en-US" dirty="0"/>
              <a:t>Be aware of ivory tower architectures</a:t>
            </a:r>
          </a:p>
          <a:p>
            <a:pPr marL="0" indent="0">
              <a:buNone/>
            </a:pPr>
            <a:r>
              <a:rPr lang="en-US" dirty="0"/>
              <a:t>Every system has an architecture</a:t>
            </a:r>
          </a:p>
          <a:p>
            <a:pPr marL="0" indent="0">
              <a:buNone/>
            </a:pPr>
            <a:r>
              <a:rPr lang="en-US" dirty="0"/>
              <a:t>Architecture scales agile</a:t>
            </a:r>
          </a:p>
        </p:txBody>
      </p:sp>
    </p:spTree>
    <p:extLst>
      <p:ext uri="{BB962C8B-B14F-4D97-AF65-F5344CB8AC3E}">
        <p14:creationId xmlns:p14="http://schemas.microsoft.com/office/powerpoint/2010/main" val="106705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throughout the lifecycle</a:t>
            </a:r>
          </a:p>
        </p:txBody>
      </p:sp>
      <p:sp>
        <p:nvSpPr>
          <p:cNvPr id="3" name="Content Placeholder 2"/>
          <p:cNvSpPr>
            <a:spLocks noGrp="1"/>
          </p:cNvSpPr>
          <p:nvPr>
            <p:ph sz="half" idx="1"/>
          </p:nvPr>
        </p:nvSpPr>
        <p:spPr/>
        <p:txBody>
          <a:bodyPr>
            <a:normAutofit/>
          </a:bodyPr>
          <a:lstStyle/>
          <a:p>
            <a:pPr marL="0" indent="0">
              <a:buNone/>
            </a:pPr>
            <a:r>
              <a:rPr lang="en-US" sz="2400" dirty="0"/>
              <a:t>Architecture happens all the time</a:t>
            </a:r>
          </a:p>
          <a:p>
            <a:pPr marL="0" indent="0">
              <a:buNone/>
            </a:pPr>
            <a:r>
              <a:rPr lang="en-US" sz="2400" dirty="0"/>
              <a:t>It’s ok, really it is</a:t>
            </a:r>
          </a:p>
          <a:p>
            <a:pPr marL="0" indent="0">
              <a:buNone/>
            </a:pPr>
            <a:r>
              <a:rPr lang="en-US" sz="2400" dirty="0"/>
              <a:t>You can start with an “iteration 0”</a:t>
            </a:r>
          </a:p>
          <a:p>
            <a:pPr marL="457200" lvl="1" indent="0">
              <a:buNone/>
            </a:pPr>
            <a:r>
              <a:rPr lang="en-US" sz="2000" dirty="0"/>
              <a:t>Identify the high-level scope</a:t>
            </a:r>
          </a:p>
          <a:p>
            <a:pPr marL="457200" lvl="1" indent="0">
              <a:buNone/>
            </a:pPr>
            <a:r>
              <a:rPr lang="en-US" sz="2000" dirty="0"/>
              <a:t>Identify the initial requirements stack</a:t>
            </a:r>
          </a:p>
          <a:p>
            <a:pPr marL="457200" lvl="1" indent="0">
              <a:buNone/>
            </a:pPr>
            <a:r>
              <a:rPr lang="en-US" sz="2000" dirty="0"/>
              <a:t>Identify an architectural vision</a:t>
            </a:r>
          </a:p>
        </p:txBody>
      </p:sp>
      <p:sp>
        <p:nvSpPr>
          <p:cNvPr id="4" name="Content Placeholder 3"/>
          <p:cNvSpPr>
            <a:spLocks noGrp="1"/>
          </p:cNvSpPr>
          <p:nvPr>
            <p:ph sz="half" idx="2"/>
          </p:nvPr>
        </p:nvSpPr>
        <p:spPr/>
        <p:txBody>
          <a:bodyPr>
            <a:normAutofit/>
          </a:bodyPr>
          <a:lstStyle/>
          <a:p>
            <a:pPr marL="0" indent="0">
              <a:buNone/>
            </a:pPr>
            <a:r>
              <a:rPr lang="en-US" sz="2400" dirty="0"/>
              <a:t>Then move into further iterations</a:t>
            </a:r>
          </a:p>
          <a:p>
            <a:pPr marL="457200" lvl="1" indent="0">
              <a:buNone/>
            </a:pPr>
            <a:r>
              <a:rPr lang="en-US" sz="2000" dirty="0"/>
              <a:t>Modeling is part of the planning effort</a:t>
            </a:r>
          </a:p>
          <a:p>
            <a:pPr marL="457200" lvl="1" indent="0">
              <a:buNone/>
            </a:pPr>
            <a:r>
              <a:rPr lang="en-US" sz="2000" dirty="0"/>
              <a:t>You need to model for good estimates</a:t>
            </a:r>
          </a:p>
          <a:p>
            <a:pPr marL="457200" lvl="1" indent="0">
              <a:buNone/>
            </a:pPr>
            <a:r>
              <a:rPr lang="en-US" sz="2000" dirty="0"/>
              <a:t>You need to plan the work</a:t>
            </a:r>
          </a:p>
          <a:p>
            <a:pPr marL="457200" lvl="1" indent="0">
              <a:buNone/>
            </a:pPr>
            <a:endParaRPr lang="en-US" sz="2000" dirty="0"/>
          </a:p>
          <a:p>
            <a:pPr marL="457200" lvl="1" indent="0">
              <a:buNone/>
            </a:pPr>
            <a:r>
              <a:rPr lang="en-US" sz="2000" dirty="0"/>
              <a:t>JIT through the issues</a:t>
            </a:r>
          </a:p>
          <a:p>
            <a:pPr marL="457200" lvl="1" indent="0">
              <a:buNone/>
            </a:pPr>
            <a:r>
              <a:rPr lang="en-US" sz="2000" dirty="0"/>
              <a:t>Keep stakeholders involved</a:t>
            </a:r>
          </a:p>
          <a:p>
            <a:pPr marL="457200" lvl="1" indent="0">
              <a:buNone/>
            </a:pPr>
            <a:r>
              <a:rPr lang="en-US" sz="2000" dirty="0"/>
              <a:t>Watch for evolving requirements</a:t>
            </a:r>
          </a:p>
          <a:p>
            <a:pPr marL="457200" lvl="1" indent="0">
              <a:buNone/>
            </a:pPr>
            <a:r>
              <a:rPr lang="en-US" sz="2000" dirty="0"/>
              <a:t>Just enough modeling</a:t>
            </a:r>
          </a:p>
          <a:p>
            <a:pPr marL="457200" lvl="1" indent="0">
              <a:buNone/>
            </a:pPr>
            <a:endParaRPr lang="en-US" sz="2000" dirty="0"/>
          </a:p>
          <a:p>
            <a:pPr marL="457200" lvl="1" indent="0">
              <a:buNone/>
            </a:pPr>
            <a:r>
              <a:rPr lang="en-US" sz="2000" dirty="0"/>
              <a:t>Test-first working software</a:t>
            </a:r>
          </a:p>
          <a:p>
            <a:pPr marL="457200" lvl="1" indent="0">
              <a:buNone/>
            </a:pPr>
            <a:r>
              <a:rPr lang="en-US" sz="2000" dirty="0"/>
              <a:t>Use executable specifications</a:t>
            </a:r>
          </a:p>
        </p:txBody>
      </p:sp>
    </p:spTree>
    <p:extLst>
      <p:ext uri="{BB962C8B-B14F-4D97-AF65-F5344CB8AC3E}">
        <p14:creationId xmlns:p14="http://schemas.microsoft.com/office/powerpoint/2010/main" val="270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Who is responsible for the architecture</a:t>
            </a:r>
          </a:p>
        </p:txBody>
      </p:sp>
      <p:sp>
        <p:nvSpPr>
          <p:cNvPr id="6" name="Content Placeholder 5"/>
          <p:cNvSpPr>
            <a:spLocks noGrp="1"/>
          </p:cNvSpPr>
          <p:nvPr>
            <p:ph idx="1"/>
          </p:nvPr>
        </p:nvSpPr>
        <p:spPr/>
        <p:txBody>
          <a:bodyPr/>
          <a:lstStyle/>
          <a:p>
            <a:pPr marL="0" indent="0">
              <a:buNone/>
            </a:pPr>
            <a:r>
              <a:rPr lang="en-US" dirty="0"/>
              <a:t>This question is more complex than you think</a:t>
            </a:r>
          </a:p>
          <a:p>
            <a:pPr marL="0" indent="0">
              <a:buNone/>
            </a:pPr>
            <a:r>
              <a:rPr lang="en-US" dirty="0"/>
              <a:t>Easy answer – everyone</a:t>
            </a:r>
          </a:p>
          <a:p>
            <a:pPr marL="0" indent="0">
              <a:buNone/>
            </a:pPr>
            <a:r>
              <a:rPr lang="en-US" dirty="0"/>
              <a:t>This works great on smaller teams</a:t>
            </a:r>
          </a:p>
          <a:p>
            <a:pPr marL="0" indent="0">
              <a:buNone/>
            </a:pPr>
            <a:endParaRPr lang="en-US" dirty="0"/>
          </a:p>
          <a:p>
            <a:pPr marL="0" indent="0">
              <a:buNone/>
            </a:pPr>
            <a:r>
              <a:rPr lang="en-US" dirty="0"/>
              <a:t>But, there are two problems</a:t>
            </a:r>
          </a:p>
          <a:p>
            <a:pPr marL="457200" lvl="1" indent="0">
              <a:buNone/>
            </a:pPr>
            <a:r>
              <a:rPr lang="en-US" dirty="0"/>
              <a:t>Sometimes, people don’t agree</a:t>
            </a:r>
          </a:p>
          <a:p>
            <a:pPr marL="457200" lvl="1" indent="0">
              <a:buNone/>
            </a:pPr>
            <a:r>
              <a:rPr lang="en-US" dirty="0"/>
              <a:t>It doesn’t scale (team size, geography, time, etc.)</a:t>
            </a:r>
          </a:p>
        </p:txBody>
      </p:sp>
    </p:spTree>
    <p:extLst>
      <p:ext uri="{BB962C8B-B14F-4D97-AF65-F5344CB8AC3E}">
        <p14:creationId xmlns:p14="http://schemas.microsoft.com/office/powerpoint/2010/main" val="35216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an architecture owner</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Often the more technically experienced person</a:t>
            </a:r>
          </a:p>
          <a:p>
            <a:pPr marL="0" indent="0">
              <a:buNone/>
            </a:pPr>
            <a:r>
              <a:rPr lang="en-US" dirty="0"/>
              <a:t>More of a facilitator, not a dictator</a:t>
            </a:r>
          </a:p>
          <a:p>
            <a:pPr marL="0" indent="0">
              <a:buNone/>
            </a:pPr>
            <a:endParaRPr lang="en-US" dirty="0"/>
          </a:p>
          <a:p>
            <a:pPr marL="0" indent="0">
              <a:buNone/>
            </a:pPr>
            <a:r>
              <a:rPr lang="en-US" dirty="0"/>
              <a:t>This isn’t the traditional “software architect”</a:t>
            </a:r>
          </a:p>
          <a:p>
            <a:pPr marL="457200" lvl="1" indent="0">
              <a:buNone/>
            </a:pPr>
            <a:r>
              <a:rPr lang="en-US" dirty="0"/>
              <a:t>More collaborative in nature</a:t>
            </a:r>
          </a:p>
          <a:p>
            <a:pPr marL="457200" lvl="1" indent="0">
              <a:buNone/>
            </a:pPr>
            <a:r>
              <a:rPr lang="en-US" dirty="0"/>
              <a:t>The architect has final authority</a:t>
            </a:r>
          </a:p>
          <a:p>
            <a:pPr marL="0" indent="0">
              <a:buNone/>
            </a:pPr>
            <a:endParaRPr lang="en-US" dirty="0"/>
          </a:p>
          <a:p>
            <a:pPr marL="0" indent="0">
              <a:buNone/>
            </a:pPr>
            <a:r>
              <a:rPr lang="en-US" dirty="0"/>
              <a:t>Should have broader scope than just tech</a:t>
            </a:r>
          </a:p>
          <a:p>
            <a:pPr marL="457200" lvl="1" indent="0">
              <a:buNone/>
            </a:pPr>
            <a:r>
              <a:rPr lang="en-US" dirty="0"/>
              <a:t>Good understanding of the business domain</a:t>
            </a:r>
          </a:p>
          <a:p>
            <a:pPr marL="457200" lvl="1" indent="0">
              <a:buNone/>
            </a:pPr>
            <a:r>
              <a:rPr lang="en-US" dirty="0"/>
              <a:t>Solid communication skills</a:t>
            </a:r>
          </a:p>
          <a:p>
            <a:pPr marL="457200" lvl="1" indent="0">
              <a:buNone/>
            </a:pPr>
            <a:r>
              <a:rPr lang="en-US" dirty="0"/>
              <a:t>Ability to work outside of the technology</a:t>
            </a:r>
          </a:p>
        </p:txBody>
      </p:sp>
    </p:spTree>
    <p:extLst>
      <p:ext uri="{BB962C8B-B14F-4D97-AF65-F5344CB8AC3E}">
        <p14:creationId xmlns:p14="http://schemas.microsoft.com/office/powerpoint/2010/main" val="86205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the agile architect</a:t>
            </a:r>
          </a:p>
        </p:txBody>
      </p:sp>
      <p:sp>
        <p:nvSpPr>
          <p:cNvPr id="3" name="Content Placeholder 2"/>
          <p:cNvSpPr>
            <a:spLocks noGrp="1"/>
          </p:cNvSpPr>
          <p:nvPr>
            <p:ph idx="1"/>
          </p:nvPr>
        </p:nvSpPr>
        <p:spPr/>
        <p:txBody>
          <a:bodyPr/>
          <a:lstStyle/>
          <a:p>
            <a:pPr marL="0" indent="0">
              <a:buNone/>
            </a:pPr>
            <a:r>
              <a:rPr lang="en-US" dirty="0"/>
              <a:t>Value people</a:t>
            </a:r>
          </a:p>
          <a:p>
            <a:pPr marL="0" indent="0">
              <a:buNone/>
            </a:pPr>
            <a:r>
              <a:rPr lang="en-US" dirty="0"/>
              <a:t>Communicate</a:t>
            </a:r>
          </a:p>
          <a:p>
            <a:pPr marL="0" indent="0">
              <a:buNone/>
            </a:pPr>
            <a:r>
              <a:rPr lang="en-US" dirty="0"/>
              <a:t>Less is more</a:t>
            </a:r>
          </a:p>
          <a:p>
            <a:pPr marL="0" indent="0">
              <a:buNone/>
            </a:pPr>
            <a:r>
              <a:rPr lang="en-US" dirty="0"/>
              <a:t>Embrace change – plan it, manage it</a:t>
            </a:r>
          </a:p>
          <a:p>
            <a:pPr marL="0" indent="0">
              <a:buNone/>
            </a:pPr>
            <a:r>
              <a:rPr lang="en-US" dirty="0"/>
              <a:t>Choose the right solution for the enterprise (product, service)</a:t>
            </a:r>
          </a:p>
          <a:p>
            <a:pPr marL="0" indent="0">
              <a:buNone/>
            </a:pPr>
            <a:r>
              <a:rPr lang="en-US" dirty="0"/>
              <a:t>Deliver quality</a:t>
            </a:r>
          </a:p>
          <a:p>
            <a:pPr marL="0" indent="0">
              <a:buNone/>
            </a:pPr>
            <a:r>
              <a:rPr lang="en-US" dirty="0"/>
              <a:t>Model and document in an agile fashion</a:t>
            </a:r>
          </a:p>
        </p:txBody>
      </p:sp>
    </p:spTree>
    <p:extLst>
      <p:ext uri="{BB962C8B-B14F-4D97-AF65-F5344CB8AC3E}">
        <p14:creationId xmlns:p14="http://schemas.microsoft.com/office/powerpoint/2010/main" val="106575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agile architect</a:t>
            </a:r>
          </a:p>
        </p:txBody>
      </p:sp>
      <p:sp>
        <p:nvSpPr>
          <p:cNvPr id="3" name="Content Placeholder 2"/>
          <p:cNvSpPr>
            <a:spLocks noGrp="1"/>
          </p:cNvSpPr>
          <p:nvPr>
            <p:ph idx="1"/>
          </p:nvPr>
        </p:nvSpPr>
        <p:spPr/>
        <p:txBody>
          <a:bodyPr/>
          <a:lstStyle/>
          <a:p>
            <a:pPr marL="0" indent="0">
              <a:buNone/>
            </a:pPr>
            <a:r>
              <a:rPr lang="en-US" dirty="0"/>
              <a:t>Understanding the requirements</a:t>
            </a:r>
          </a:p>
          <a:p>
            <a:pPr marL="0" indent="0">
              <a:buNone/>
            </a:pPr>
            <a:r>
              <a:rPr lang="en-US" dirty="0"/>
              <a:t>Formulating the design</a:t>
            </a:r>
          </a:p>
          <a:p>
            <a:pPr marL="0" indent="0">
              <a:buNone/>
            </a:pPr>
            <a:r>
              <a:rPr lang="en-US" dirty="0"/>
              <a:t>Communicating the architecture</a:t>
            </a:r>
          </a:p>
          <a:p>
            <a:pPr marL="0" indent="0">
              <a:buNone/>
            </a:pPr>
            <a:r>
              <a:rPr lang="en-US" dirty="0"/>
              <a:t>Supporting the developers / team / everyone</a:t>
            </a:r>
          </a:p>
          <a:p>
            <a:pPr marL="0" indent="0">
              <a:buNone/>
            </a:pPr>
            <a:r>
              <a:rPr lang="en-US" dirty="0"/>
              <a:t>Verifying the implementation</a:t>
            </a:r>
          </a:p>
        </p:txBody>
      </p:sp>
    </p:spTree>
    <p:extLst>
      <p:ext uri="{BB962C8B-B14F-4D97-AF65-F5344CB8AC3E}">
        <p14:creationId xmlns:p14="http://schemas.microsoft.com/office/powerpoint/2010/main" val="32994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architecture at scale</a:t>
            </a:r>
          </a:p>
        </p:txBody>
      </p:sp>
      <p:sp>
        <p:nvSpPr>
          <p:cNvPr id="3" name="Content Placeholder 2"/>
          <p:cNvSpPr>
            <a:spLocks noGrp="1"/>
          </p:cNvSpPr>
          <p:nvPr>
            <p:ph idx="1"/>
          </p:nvPr>
        </p:nvSpPr>
        <p:spPr/>
        <p:txBody>
          <a:bodyPr/>
          <a:lstStyle/>
          <a:p>
            <a:pPr marL="0" indent="0">
              <a:buNone/>
            </a:pPr>
            <a:r>
              <a:rPr lang="en-US" dirty="0"/>
              <a:t>What do we mean by scale</a:t>
            </a:r>
          </a:p>
          <a:p>
            <a:pPr marL="457200" lvl="1" indent="0">
              <a:buNone/>
            </a:pPr>
            <a:r>
              <a:rPr lang="en-US" dirty="0"/>
              <a:t>Large agile teams (15+ is a good rule of thumb)</a:t>
            </a:r>
          </a:p>
          <a:p>
            <a:pPr marL="457200" lvl="1" indent="0">
              <a:buNone/>
            </a:pPr>
            <a:r>
              <a:rPr lang="en-US" dirty="0"/>
              <a:t>Smaller part of larger agile project</a:t>
            </a:r>
          </a:p>
          <a:p>
            <a:pPr marL="457200" lvl="1" indent="0">
              <a:buNone/>
            </a:pPr>
            <a:r>
              <a:rPr lang="en-US" dirty="0"/>
              <a:t>Geographically distributed</a:t>
            </a:r>
          </a:p>
          <a:p>
            <a:pPr marL="457200" lvl="1" indent="0">
              <a:buNone/>
            </a:pPr>
            <a:r>
              <a:rPr lang="en-US" dirty="0"/>
              <a:t>Enterprise-wide architectural efforts</a:t>
            </a:r>
          </a:p>
        </p:txBody>
      </p:sp>
    </p:spTree>
    <p:extLst>
      <p:ext uri="{BB962C8B-B14F-4D97-AF65-F5344CB8AC3E}">
        <p14:creationId xmlns:p14="http://schemas.microsoft.com/office/powerpoint/2010/main" val="904516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4490</TotalTime>
  <Words>2406</Words>
  <Application>Microsoft Macintosh PowerPoint</Application>
  <PresentationFormat>Widescreen</PresentationFormat>
  <Paragraphs>283</Paragraphs>
  <Slides>21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SEGR 5240</vt:lpstr>
      <vt:lpstr>Brooks – Chapters 19 and 20</vt:lpstr>
      <vt:lpstr>Towards agile architecture</vt:lpstr>
      <vt:lpstr>Architecture throughout the lifecycle</vt:lpstr>
      <vt:lpstr>Who is responsible for the architecture</vt:lpstr>
      <vt:lpstr>Have an architecture owner</vt:lpstr>
      <vt:lpstr>Principles of the agile architect</vt:lpstr>
      <vt:lpstr>The role of the agile architect</vt:lpstr>
      <vt:lpstr>Agile architecture at scale</vt:lpstr>
      <vt:lpstr>Strategies for scaling agile teams</vt:lpstr>
      <vt:lpstr>Agile Architecture How-to</vt:lpstr>
      <vt:lpstr>One process</vt:lpstr>
      <vt:lpstr>Requirements-driven architecture</vt:lpstr>
      <vt:lpstr>Model your architecture</vt:lpstr>
      <vt:lpstr>Architecture modeling principles</vt:lpstr>
      <vt:lpstr>Remember the enterprise</vt:lpstr>
      <vt:lpstr>Travel light</vt:lpstr>
      <vt:lpstr>Prove your architecture</vt:lpstr>
      <vt:lpstr>Communicate your architecture</vt:lpstr>
      <vt:lpstr>Think about the future</vt:lpstr>
      <vt:lpstr>For class reading (on final)</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123</cp:revision>
  <dcterms:created xsi:type="dcterms:W3CDTF">2014-02-23T16:30:37Z</dcterms:created>
  <dcterms:modified xsi:type="dcterms:W3CDTF">2018-05-01T22:41:02Z</dcterms:modified>
</cp:coreProperties>
</file>