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99" r:id="rId3"/>
    <p:sldId id="261" r:id="rId4"/>
    <p:sldId id="283" r:id="rId5"/>
    <p:sldId id="284" r:id="rId6"/>
    <p:sldId id="285" r:id="rId7"/>
    <p:sldId id="286" r:id="rId8"/>
    <p:sldId id="287" r:id="rId9"/>
    <p:sldId id="297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55920-3686-C44B-A4B9-B9AC175343C2}" v="292" dt="2018-05-09T00:54:5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18" autoAdjust="0"/>
  </p:normalViewPr>
  <p:slideViewPr>
    <p:cSldViewPr snapToGrid="0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CE555920-3686-C44B-A4B9-B9AC175343C2}"/>
    <pc:docChg chg="custSel addSld modSld">
      <pc:chgData name="Michaeljon Miller" userId="c575fe5cddd8b8cf" providerId="LiveId" clId="{CE555920-3686-C44B-A4B9-B9AC175343C2}" dt="2018-05-09T00:54:57.213" v="291" actId="20577"/>
      <pc:docMkLst>
        <pc:docMk/>
      </pc:docMkLst>
      <pc:sldChg chg="modSp add">
        <pc:chgData name="Michaeljon Miller" userId="c575fe5cddd8b8cf" providerId="LiveId" clId="{CE555920-3686-C44B-A4B9-B9AC175343C2}" dt="2018-05-09T00:54:57.213" v="291" actId="20577"/>
        <pc:sldMkLst>
          <pc:docMk/>
          <pc:sldMk cId="2155111398" sldId="299"/>
        </pc:sldMkLst>
        <pc:spChg chg="mod">
          <ac:chgData name="Michaeljon Miller" userId="c575fe5cddd8b8cf" providerId="LiveId" clId="{CE555920-3686-C44B-A4B9-B9AC175343C2}" dt="2018-05-09T00:50:52.936" v="38" actId="20577"/>
          <ac:spMkLst>
            <pc:docMk/>
            <pc:sldMk cId="2155111398" sldId="299"/>
            <ac:spMk id="2" creationId="{1F7E81C6-9FD9-BB41-A35F-52AA67270B51}"/>
          </ac:spMkLst>
        </pc:spChg>
        <pc:spChg chg="mod">
          <ac:chgData name="Michaeljon Miller" userId="c575fe5cddd8b8cf" providerId="LiveId" clId="{CE555920-3686-C44B-A4B9-B9AC175343C2}" dt="2018-05-09T00:54:57.213" v="291" actId="20577"/>
          <ac:spMkLst>
            <pc:docMk/>
            <pc:sldMk cId="2155111398" sldId="299"/>
            <ac:spMk id="3" creationId="{95669D25-DC89-774B-A30E-9562A42DFF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APIs can be among a company's greatest assets</a:t>
            </a:r>
          </a:p>
          <a:p>
            <a:pPr lvl="1"/>
            <a:r>
              <a:rPr lang="en-US" dirty="0"/>
              <a:t>_ Customers invest heavily: buying, writing, learning</a:t>
            </a:r>
          </a:p>
          <a:p>
            <a:pPr lvl="1"/>
            <a:r>
              <a:rPr lang="en-US" dirty="0"/>
              <a:t>_ Cost to stop using an API can be prohibitive</a:t>
            </a:r>
          </a:p>
          <a:p>
            <a:pPr lvl="1"/>
            <a:r>
              <a:rPr lang="en-US" dirty="0"/>
              <a:t>_ Successful public APIs capture customers</a:t>
            </a:r>
          </a:p>
          <a:p>
            <a:r>
              <a:rPr lang="en-US" dirty="0"/>
              <a:t>• Can also be among company's greatest liabilities</a:t>
            </a:r>
          </a:p>
          <a:p>
            <a:pPr lvl="1"/>
            <a:r>
              <a:rPr lang="en-US" dirty="0"/>
              <a:t>_ Bad APIs result in unending stream of support calls</a:t>
            </a:r>
          </a:p>
          <a:p>
            <a:r>
              <a:rPr lang="en-US" dirty="0"/>
              <a:t>• Public APIs are forever - one chance to get it right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If you program, you are an API designer</a:t>
            </a:r>
          </a:p>
          <a:p>
            <a:pPr lvl="1"/>
            <a:r>
              <a:rPr lang="en-US" dirty="0"/>
              <a:t>_ Good code is modular–each module has an API</a:t>
            </a:r>
          </a:p>
          <a:p>
            <a:r>
              <a:rPr lang="en-US" dirty="0"/>
              <a:t>• Useful modules tend to get reused</a:t>
            </a:r>
          </a:p>
          <a:p>
            <a:pPr lvl="1"/>
            <a:r>
              <a:rPr lang="en-US" dirty="0"/>
              <a:t>_ Once module has users, can’t change API at will</a:t>
            </a:r>
          </a:p>
          <a:p>
            <a:pPr lvl="1"/>
            <a:r>
              <a:rPr lang="en-US" dirty="0"/>
              <a:t>_ Good reusable modules are corporate assets</a:t>
            </a:r>
          </a:p>
          <a:p>
            <a:r>
              <a:rPr lang="en-US" dirty="0"/>
              <a:t>• Thinking in terms of APIs improves code quality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Easy to learn</a:t>
            </a:r>
          </a:p>
          <a:p>
            <a:r>
              <a:rPr lang="en-US" dirty="0"/>
              <a:t>• Easy to use, even without documentation</a:t>
            </a:r>
          </a:p>
          <a:p>
            <a:r>
              <a:rPr lang="en-US" dirty="0"/>
              <a:t>• Hard to misuse</a:t>
            </a:r>
          </a:p>
          <a:p>
            <a:r>
              <a:rPr lang="en-US" dirty="0"/>
              <a:t>• Easy to read and maintain code that uses it</a:t>
            </a:r>
          </a:p>
          <a:p>
            <a:r>
              <a:rPr lang="en-US" dirty="0"/>
              <a:t>• Sufficiently powerful to satisfy requirements</a:t>
            </a:r>
          </a:p>
          <a:p>
            <a:r>
              <a:rPr lang="en-US" dirty="0"/>
              <a:t>• Easy to extend</a:t>
            </a:r>
          </a:p>
          <a:p>
            <a:r>
              <a:rPr lang="en-US" dirty="0"/>
              <a:t>• Appropriate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Often you'll get proposed solutions instead</a:t>
            </a:r>
          </a:p>
          <a:p>
            <a:pPr lvl="1"/>
            <a:r>
              <a:rPr lang="en-US" dirty="0"/>
              <a:t>_ Better solutions may exist</a:t>
            </a:r>
          </a:p>
          <a:p>
            <a:r>
              <a:rPr lang="en-US" dirty="0"/>
              <a:t>• Your job is to extract true requirements</a:t>
            </a:r>
          </a:p>
          <a:p>
            <a:pPr lvl="1"/>
            <a:r>
              <a:rPr lang="en-US" dirty="0"/>
              <a:t>_ Should take the form of use-cases</a:t>
            </a:r>
          </a:p>
          <a:p>
            <a:r>
              <a:rPr lang="en-US" dirty="0"/>
              <a:t>• Can be easier and more rewarding to build something more general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At this stage, agility trumps completeness</a:t>
            </a:r>
          </a:p>
          <a:p>
            <a:r>
              <a:rPr lang="en-US" dirty="0"/>
              <a:t>• Bounce spec off as many people as possible</a:t>
            </a:r>
          </a:p>
          <a:p>
            <a:pPr lvl="1"/>
            <a:r>
              <a:rPr lang="en-US" dirty="0"/>
              <a:t>_ Listen to their input and take it seriously</a:t>
            </a:r>
          </a:p>
          <a:p>
            <a:r>
              <a:rPr lang="en-US" dirty="0"/>
              <a:t>• If you keep the spec short, it’s easy to modify</a:t>
            </a:r>
          </a:p>
          <a:p>
            <a:r>
              <a:rPr lang="en-US" dirty="0"/>
              <a:t>• Flesh it out as you gain confidence</a:t>
            </a:r>
          </a:p>
          <a:p>
            <a:pPr lvl="1"/>
            <a:r>
              <a:rPr lang="en-US" dirty="0"/>
              <a:t>_ This necessarily involves coding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Start before you've implemented the API</a:t>
            </a:r>
          </a:p>
          <a:p>
            <a:pPr lvl="1"/>
            <a:r>
              <a:rPr lang="en-US" dirty="0"/>
              <a:t>_ Saves you doing implementation you'll throw away</a:t>
            </a:r>
          </a:p>
          <a:p>
            <a:r>
              <a:rPr lang="en-US" dirty="0"/>
              <a:t>• Start before you've even specified it properly</a:t>
            </a:r>
          </a:p>
          <a:p>
            <a:pPr lvl="1"/>
            <a:r>
              <a:rPr lang="en-US" dirty="0"/>
              <a:t>_ Saves you from writing specs you'll throw away</a:t>
            </a:r>
          </a:p>
          <a:p>
            <a:r>
              <a:rPr lang="en-US" dirty="0"/>
              <a:t>• Continue writing to API as you flesh it out</a:t>
            </a:r>
          </a:p>
          <a:p>
            <a:pPr lvl="1"/>
            <a:r>
              <a:rPr lang="en-US" dirty="0"/>
              <a:t>_ Prevents nasty surprises</a:t>
            </a:r>
          </a:p>
          <a:p>
            <a:pPr lvl="1"/>
            <a:r>
              <a:rPr lang="en-US" dirty="0"/>
              <a:t>_ Code lives on as examples, unit tests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Most API designs are over-constrained</a:t>
            </a:r>
          </a:p>
          <a:p>
            <a:pPr lvl="1"/>
            <a:r>
              <a:rPr lang="en-US" dirty="0"/>
              <a:t>_ You won't be able to please everyone</a:t>
            </a:r>
          </a:p>
          <a:p>
            <a:pPr lvl="1"/>
            <a:r>
              <a:rPr lang="en-US" dirty="0"/>
              <a:t>_ Aim to displease everyone equally</a:t>
            </a:r>
          </a:p>
          <a:p>
            <a:r>
              <a:rPr lang="en-US" dirty="0"/>
              <a:t>• Expect to make mistakes</a:t>
            </a:r>
          </a:p>
          <a:p>
            <a:pPr lvl="1"/>
            <a:r>
              <a:rPr lang="en-US" dirty="0"/>
              <a:t>_ A few years of real-world use will flush them out</a:t>
            </a:r>
          </a:p>
          <a:p>
            <a:pPr lvl="1"/>
            <a:r>
              <a:rPr lang="en-US" dirty="0"/>
              <a:t>_ Expect to evolve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Functionality should be easy to explain</a:t>
            </a:r>
          </a:p>
          <a:p>
            <a:pPr lvl="1"/>
            <a:r>
              <a:rPr lang="en-US" dirty="0"/>
              <a:t>_ If it's hard to name, that's generally a bad sign</a:t>
            </a:r>
          </a:p>
          <a:p>
            <a:pPr lvl="1"/>
            <a:r>
              <a:rPr lang="en-US" dirty="0"/>
              <a:t>_ Good names drive development</a:t>
            </a:r>
          </a:p>
          <a:p>
            <a:pPr lvl="1"/>
            <a:r>
              <a:rPr lang="en-US" dirty="0"/>
              <a:t>_ Be amenable to splitting and merging modules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API should satisfy its requirements</a:t>
            </a:r>
          </a:p>
          <a:p>
            <a:r>
              <a:rPr lang="en-US" dirty="0"/>
              <a:t>• When in doubt leave it out</a:t>
            </a:r>
          </a:p>
          <a:p>
            <a:pPr lvl="1"/>
            <a:r>
              <a:rPr lang="en-US" dirty="0"/>
              <a:t>_ Functionality, classes, methods, parameters, etc.</a:t>
            </a:r>
          </a:p>
          <a:p>
            <a:pPr lvl="1"/>
            <a:r>
              <a:rPr lang="en-US" dirty="0"/>
              <a:t>_ You can always add, but you can never remove</a:t>
            </a:r>
          </a:p>
          <a:p>
            <a:r>
              <a:rPr lang="en-US" dirty="0"/>
              <a:t>• Conceptual weight more important than bulk</a:t>
            </a:r>
          </a:p>
          <a:p>
            <a:r>
              <a:rPr lang="en-US" dirty="0"/>
              <a:t>• Look for a good power-to-weight ratio</a:t>
            </a:r>
          </a:p>
          <a:p>
            <a:endParaRPr lang="en-US" dirty="0"/>
          </a:p>
          <a:p>
            <a:r>
              <a:rPr lang="en-US" dirty="0"/>
              <a:t>• Implementation details</a:t>
            </a:r>
          </a:p>
          <a:p>
            <a:pPr lvl="1"/>
            <a:r>
              <a:rPr lang="en-US" dirty="0"/>
              <a:t>_ Confuse users</a:t>
            </a:r>
          </a:p>
          <a:p>
            <a:pPr lvl="1"/>
            <a:r>
              <a:rPr lang="en-US" dirty="0"/>
              <a:t>_ Inhibit freedom to change implementation</a:t>
            </a:r>
          </a:p>
          <a:p>
            <a:r>
              <a:rPr lang="en-US" dirty="0"/>
              <a:t>• Be aware of what is an implementation detail</a:t>
            </a:r>
          </a:p>
          <a:p>
            <a:pPr lvl="1"/>
            <a:r>
              <a:rPr lang="en-US" dirty="0"/>
              <a:t>_ Do not </a:t>
            </a:r>
            <a:r>
              <a:rPr lang="en-US" dirty="0" err="1"/>
              <a:t>overspecify</a:t>
            </a:r>
            <a:r>
              <a:rPr lang="en-US" dirty="0"/>
              <a:t> the behavior of methods</a:t>
            </a:r>
          </a:p>
          <a:p>
            <a:pPr lvl="1"/>
            <a:r>
              <a:rPr lang="en-US" dirty="0"/>
              <a:t>_ For example: do not specify hash functions</a:t>
            </a:r>
          </a:p>
          <a:p>
            <a:pPr lvl="1"/>
            <a:r>
              <a:rPr lang="en-US" dirty="0"/>
              <a:t>_ All tuning parameters are suspect</a:t>
            </a:r>
          </a:p>
          <a:p>
            <a:r>
              <a:rPr lang="en-US" dirty="0"/>
              <a:t>• Don't let implementation details “leak” into API</a:t>
            </a:r>
          </a:p>
          <a:p>
            <a:pPr lvl="1"/>
            <a:r>
              <a:rPr lang="en-US" dirty="0"/>
              <a:t>_ On-disk and on-the-wire formats, 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Make classes and members as private as possible</a:t>
            </a:r>
          </a:p>
          <a:p>
            <a:r>
              <a:rPr lang="en-US" dirty="0"/>
              <a:t>• Public classes should have no public fields (with the exception of constants)</a:t>
            </a:r>
          </a:p>
          <a:p>
            <a:r>
              <a:rPr lang="en-US" dirty="0"/>
              <a:t>• This maximizes information hiding</a:t>
            </a:r>
          </a:p>
          <a:p>
            <a:r>
              <a:rPr lang="en-US" dirty="0"/>
              <a:t>• Allows modules to be used, understood, built, tested, and debugged independently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Names Should Be Largely Self-Explanatory</a:t>
            </a:r>
          </a:p>
          <a:p>
            <a:pPr lvl="1"/>
            <a:r>
              <a:rPr lang="en-US" dirty="0"/>
              <a:t>_ Avoid cryptic abbreviations</a:t>
            </a:r>
          </a:p>
          <a:p>
            <a:r>
              <a:rPr lang="en-US" dirty="0"/>
              <a:t>• Be consistent–same word means same thing</a:t>
            </a:r>
          </a:p>
          <a:p>
            <a:pPr lvl="1"/>
            <a:r>
              <a:rPr lang="en-US" dirty="0"/>
              <a:t>_ Throughout API, (Across APIs on the platform)</a:t>
            </a:r>
          </a:p>
          <a:p>
            <a:r>
              <a:rPr lang="en-US" dirty="0"/>
              <a:t>• Be regular–strive for symmetry</a:t>
            </a:r>
          </a:p>
          <a:p>
            <a:r>
              <a:rPr lang="en-US" dirty="0"/>
              <a:t>• Code should read like prose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car.speed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&gt; 2 * SPEED_LIMIT)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generateAlert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("Watch out for cops!");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Bad decisions can limit performance</a:t>
            </a:r>
          </a:p>
          <a:p>
            <a:pPr lvl="1"/>
            <a:r>
              <a:rPr lang="en-US" dirty="0"/>
              <a:t>_ Making type mutable</a:t>
            </a:r>
          </a:p>
          <a:p>
            <a:pPr lvl="1"/>
            <a:r>
              <a:rPr lang="en-US" dirty="0"/>
              <a:t>_ Providing constructor instead of static factory</a:t>
            </a:r>
          </a:p>
          <a:p>
            <a:r>
              <a:rPr lang="en-US" dirty="0"/>
              <a:t>_ Using implementation type instead of interface</a:t>
            </a:r>
          </a:p>
          <a:p>
            <a:r>
              <a:rPr lang="en-US" dirty="0"/>
              <a:t>• Do not warp API to gain performance</a:t>
            </a:r>
          </a:p>
          <a:p>
            <a:pPr lvl="1"/>
            <a:r>
              <a:rPr lang="en-US" dirty="0"/>
              <a:t>_ Underlying performance issue will get fixed, but headaches will be with you forever</a:t>
            </a:r>
          </a:p>
          <a:p>
            <a:pPr lvl="1"/>
            <a:r>
              <a:rPr lang="en-US" dirty="0"/>
              <a:t>_ Good design usually coincides with good performance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</a:t>
            </a:r>
          </a:p>
          <a:p>
            <a:r>
              <a:rPr lang="en-US" dirty="0"/>
              <a:t>• </a:t>
            </a:r>
            <a:r>
              <a:rPr lang="en-US" dirty="0" err="1"/>
              <a:t>Component.getSize</a:t>
            </a:r>
            <a:r>
              <a:rPr lang="en-US" dirty="0"/>
              <a:t>() returns Dimension</a:t>
            </a:r>
          </a:p>
          <a:p>
            <a:r>
              <a:rPr lang="en-US" dirty="0"/>
              <a:t>• Dimension is mutable</a:t>
            </a:r>
          </a:p>
          <a:p>
            <a:r>
              <a:rPr lang="en-US" dirty="0"/>
              <a:t>• Each </a:t>
            </a:r>
            <a:r>
              <a:rPr lang="en-US" dirty="0" err="1"/>
              <a:t>getSize</a:t>
            </a:r>
            <a:r>
              <a:rPr lang="en-US" dirty="0"/>
              <a:t> call must allocate Dimension</a:t>
            </a:r>
          </a:p>
          <a:p>
            <a:r>
              <a:rPr lang="en-US" dirty="0"/>
              <a:t>• Causes millions of needless object allocations</a:t>
            </a:r>
          </a:p>
          <a:p>
            <a:r>
              <a:rPr lang="en-US" dirty="0"/>
              <a:t>• Alternative added in 1.2; old client code still slow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Classes should be immutable unless there’s a good reason to do otherwise</a:t>
            </a:r>
          </a:p>
          <a:p>
            <a:pPr lvl="1"/>
            <a:r>
              <a:rPr lang="en-US" dirty="0"/>
              <a:t>_ Advantages: simple, thread-safe, reusable</a:t>
            </a:r>
          </a:p>
          <a:p>
            <a:pPr lvl="1"/>
            <a:r>
              <a:rPr lang="en-US" dirty="0"/>
              <a:t>_ Disadvantage: separate object for each value</a:t>
            </a:r>
          </a:p>
          <a:p>
            <a:r>
              <a:rPr lang="en-US" dirty="0"/>
              <a:t>• If mutable, keep state-space small, well-defined</a:t>
            </a:r>
          </a:p>
          <a:p>
            <a:pPr lvl="1"/>
            <a:r>
              <a:rPr lang="en-US" dirty="0"/>
              <a:t>_ Make clear when it's legal to call which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Subclassing</a:t>
            </a:r>
            <a:r>
              <a:rPr lang="en-US" dirty="0"/>
              <a:t> implies substitutability (</a:t>
            </a:r>
            <a:r>
              <a:rPr lang="en-US" dirty="0" err="1"/>
              <a:t>Liskov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_ Subclass only when is-a relationship exists</a:t>
            </a:r>
          </a:p>
          <a:p>
            <a:pPr lvl="1"/>
            <a:r>
              <a:rPr lang="en-US" dirty="0"/>
              <a:t>_ Otherwise, use composition</a:t>
            </a:r>
          </a:p>
          <a:p>
            <a:r>
              <a:rPr lang="en-US" dirty="0"/>
              <a:t>• Public classes should not subclass other public classes for ease of implementation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Inheritance violates encapsulation (Snyder, ‘86)</a:t>
            </a:r>
          </a:p>
          <a:p>
            <a:pPr lvl="1"/>
            <a:r>
              <a:rPr lang="en-US" dirty="0"/>
              <a:t>_ Subclass sensitive to implementation details of superclass</a:t>
            </a:r>
          </a:p>
          <a:p>
            <a:r>
              <a:rPr lang="en-US" dirty="0"/>
              <a:t>• If you allow </a:t>
            </a:r>
            <a:r>
              <a:rPr lang="en-US" dirty="0" err="1"/>
              <a:t>subclassing</a:t>
            </a:r>
            <a:r>
              <a:rPr lang="en-US" dirty="0"/>
              <a:t>, document self-use</a:t>
            </a:r>
          </a:p>
          <a:p>
            <a:pPr lvl="1"/>
            <a:r>
              <a:rPr lang="en-US" dirty="0"/>
              <a:t>_ How do methods use one another?</a:t>
            </a:r>
          </a:p>
          <a:p>
            <a:r>
              <a:rPr lang="en-US" dirty="0"/>
              <a:t>• Conservative policy: all concrete classes final / sealed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Reduce need for boilerplate code</a:t>
            </a:r>
          </a:p>
          <a:p>
            <a:pPr lvl="1"/>
            <a:r>
              <a:rPr lang="en-US" dirty="0"/>
              <a:t>_ Generally done via cut-and-paste</a:t>
            </a:r>
          </a:p>
          <a:p>
            <a:pPr lvl="1"/>
            <a:r>
              <a:rPr lang="en-US" dirty="0"/>
              <a:t>_ Ugly, annoying, and error-prone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User of API should not be surprised by behavior</a:t>
            </a:r>
          </a:p>
          <a:p>
            <a:pPr lvl="1"/>
            <a:r>
              <a:rPr lang="en-US" dirty="0"/>
              <a:t>_ It's worth extra implementation effort</a:t>
            </a:r>
          </a:p>
          <a:p>
            <a:pPr lvl="1"/>
            <a:r>
              <a:rPr lang="en-US" dirty="0"/>
              <a:t>_ It's even worth reduced performance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Compile time is best - static typing, generics</a:t>
            </a:r>
          </a:p>
          <a:p>
            <a:r>
              <a:rPr lang="en-US" dirty="0"/>
              <a:t>• At runtime, first bad method invocation is best</a:t>
            </a:r>
          </a:p>
          <a:p>
            <a:pPr lvl="1"/>
            <a:r>
              <a:rPr lang="en-US" dirty="0"/>
              <a:t>_ Method should be failure-atomic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Otherwise, clients will parse strings</a:t>
            </a:r>
          </a:p>
          <a:p>
            <a:pPr lvl="1"/>
            <a:r>
              <a:rPr lang="en-US" dirty="0"/>
              <a:t>_ Painful for clients</a:t>
            </a:r>
          </a:p>
          <a:p>
            <a:pPr lvl="1"/>
            <a:r>
              <a:rPr lang="en-US" dirty="0"/>
              <a:t>_ Worse, turns string format into de facto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Avoid ambiguous </a:t>
            </a:r>
            <a:r>
              <a:rPr lang="en-US" dirty="0" err="1"/>
              <a:t>overloadings</a:t>
            </a:r>
            <a:endParaRPr lang="en-US" dirty="0"/>
          </a:p>
          <a:p>
            <a:pPr lvl="1"/>
            <a:r>
              <a:rPr lang="en-US" dirty="0"/>
              <a:t>_ Multiple </a:t>
            </a:r>
            <a:r>
              <a:rPr lang="en-US" dirty="0" err="1"/>
              <a:t>overloadings</a:t>
            </a:r>
            <a:r>
              <a:rPr lang="en-US" dirty="0"/>
              <a:t> applicable to same actuals</a:t>
            </a:r>
          </a:p>
          <a:p>
            <a:pPr lvl="1"/>
            <a:r>
              <a:rPr lang="en-US" dirty="0"/>
              <a:t>_ Conservative: no two with same number of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• Just because you can doesn't mean you should</a:t>
            </a:r>
          </a:p>
          <a:p>
            <a:pPr lvl="1"/>
            <a:r>
              <a:rPr lang="en-US" dirty="0"/>
              <a:t>_ Often better to use a different name</a:t>
            </a:r>
          </a:p>
          <a:p>
            <a:r>
              <a:rPr lang="en-US" dirty="0"/>
              <a:t>• If you must provide ambiguous </a:t>
            </a:r>
            <a:r>
              <a:rPr lang="en-US" dirty="0" err="1"/>
              <a:t>overloadings</a:t>
            </a:r>
            <a:r>
              <a:rPr lang="en-US" dirty="0"/>
              <a:t>, ensure same behavior for same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Favor interface types over classes for input</a:t>
            </a:r>
          </a:p>
          <a:p>
            <a:pPr lvl="1"/>
            <a:r>
              <a:rPr lang="en-US" dirty="0"/>
              <a:t>_ Provides flexibility, performance</a:t>
            </a:r>
          </a:p>
          <a:p>
            <a:r>
              <a:rPr lang="en-US" dirty="0"/>
              <a:t>• Use most specific possible input parameter type</a:t>
            </a:r>
          </a:p>
          <a:p>
            <a:pPr lvl="1"/>
            <a:r>
              <a:rPr lang="en-US" dirty="0"/>
              <a:t>_ Moves error from runtime to compile time</a:t>
            </a:r>
          </a:p>
          <a:p>
            <a:r>
              <a:rPr lang="en-US" dirty="0"/>
              <a:t>• Don't use string if a better type exists</a:t>
            </a:r>
          </a:p>
          <a:p>
            <a:pPr lvl="1"/>
            <a:r>
              <a:rPr lang="en-US" dirty="0"/>
              <a:t>_ Strings are cumbersome, error-prone, and slow</a:t>
            </a:r>
          </a:p>
          <a:p>
            <a:r>
              <a:rPr lang="en-US" dirty="0"/>
              <a:t>• Don't use floating point for monetary values</a:t>
            </a:r>
          </a:p>
          <a:p>
            <a:pPr lvl="1"/>
            <a:r>
              <a:rPr lang="en-US" dirty="0"/>
              <a:t>_ Binary floating point causes inexact results!</a:t>
            </a:r>
          </a:p>
          <a:p>
            <a:r>
              <a:rPr lang="en-US" dirty="0"/>
              <a:t>• Use double (64 bits) rather than float (32 bits)</a:t>
            </a:r>
          </a:p>
          <a:p>
            <a:pPr lvl="1"/>
            <a:r>
              <a:rPr lang="en-US" dirty="0"/>
              <a:t>_ Precision loss is real, performance loss negligible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Improves the lot of programmers, </a:t>
            </a:r>
            <a:r>
              <a:rPr lang="en-US"/>
              <a:t>end-users,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unboxedthought/the-itunes-api-the-epitome-of-bad-api-design-b83a9ac41132" TargetMode="External"/><Relationship Id="rId2" Type="http://schemas.openxmlformats.org/officeDocument/2006/relationships/hyperlink" Target="http://queue.acm.org/detail.cfm?id=12554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Framework-Design-Guidelines-Conventions-Libraries/dp/0321545613" TargetMode="External"/><Relationship Id="rId5" Type="http://schemas.openxmlformats.org/officeDocument/2006/relationships/hyperlink" Target="https://nordicapis.com/rest-state-machine-revisited/" TargetMode="External"/><Relationship Id="rId4" Type="http://schemas.openxmlformats.org/officeDocument/2006/relationships/hyperlink" Target="https://nordicapis.com/what-is-the-richardson-maturity-mod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5240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 II</a:t>
            </a:r>
          </a:p>
        </p:txBody>
      </p:sp>
    </p:spTree>
    <p:extLst>
      <p:ext uri="{BB962C8B-B14F-4D97-AF65-F5344CB8AC3E}">
        <p14:creationId xmlns:p14="http://schemas.microsoft.com/office/powerpoint/2010/main" val="250621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API design important</a:t>
            </a:r>
          </a:p>
          <a:p>
            <a:pPr marL="0" indent="0">
              <a:buNone/>
            </a:pPr>
            <a:r>
              <a:rPr lang="en-US" dirty="0"/>
              <a:t>Why is API design important to </a:t>
            </a:r>
            <a:r>
              <a:rPr lang="en-US" i="1" dirty="0"/>
              <a:t>you</a:t>
            </a:r>
          </a:p>
          <a:p>
            <a:pPr marL="0" indent="0">
              <a:buNone/>
            </a:pPr>
            <a:r>
              <a:rPr lang="en-US" dirty="0"/>
              <a:t>What makes a good API good</a:t>
            </a:r>
          </a:p>
        </p:txBody>
      </p:sp>
    </p:spTree>
    <p:extLst>
      <p:ext uri="{BB962C8B-B14F-4D97-AF65-F5344CB8AC3E}">
        <p14:creationId xmlns:p14="http://schemas.microsoft.com/office/powerpoint/2010/main" val="75962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Gather requirements</a:t>
            </a:r>
          </a:p>
          <a:p>
            <a:pPr marL="0" indent="0">
              <a:buNone/>
            </a:pPr>
            <a:r>
              <a:rPr lang="en-US" dirty="0"/>
              <a:t>Start with a short spec, no more than a page</a:t>
            </a:r>
          </a:p>
          <a:p>
            <a:pPr marL="0" indent="0">
              <a:buNone/>
            </a:pPr>
            <a:r>
              <a:rPr lang="en-US" dirty="0"/>
              <a:t>Use your API, often, and ask others to too</a:t>
            </a:r>
          </a:p>
          <a:p>
            <a:pPr marL="0" indent="0">
              <a:buNone/>
            </a:pPr>
            <a:r>
              <a:rPr lang="en-US" dirty="0"/>
              <a:t>Maintain realistic expectations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0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should do </a:t>
            </a:r>
            <a:r>
              <a:rPr lang="en-US" i="1" dirty="0"/>
              <a:t>one thing</a:t>
            </a:r>
            <a:r>
              <a:rPr lang="en-US" dirty="0"/>
              <a:t> and one thing well</a:t>
            </a:r>
          </a:p>
          <a:p>
            <a:pPr marL="0" indent="0">
              <a:buNone/>
            </a:pPr>
            <a:r>
              <a:rPr lang="en-US" dirty="0"/>
              <a:t>API should be as small as possible, and no smaller</a:t>
            </a:r>
          </a:p>
          <a:p>
            <a:pPr marL="0" indent="0">
              <a:buNone/>
            </a:pPr>
            <a:r>
              <a:rPr lang="en-US" dirty="0"/>
              <a:t>Don’t let the implementation details impact the API</a:t>
            </a:r>
          </a:p>
          <a:p>
            <a:pPr marL="0" indent="0">
              <a:buNone/>
            </a:pPr>
            <a:r>
              <a:rPr lang="en-US" dirty="0"/>
              <a:t>Minimize accessibility of everything</a:t>
            </a:r>
          </a:p>
          <a:p>
            <a:pPr marL="0" indent="0">
              <a:buNone/>
            </a:pPr>
            <a:r>
              <a:rPr lang="en-US" dirty="0"/>
              <a:t>Names matter – your API is a </a:t>
            </a:r>
            <a:r>
              <a:rPr lang="en-US" i="1" dirty="0"/>
              <a:t>little language</a:t>
            </a:r>
          </a:p>
          <a:p>
            <a:pPr marL="0" indent="0">
              <a:buNone/>
            </a:pPr>
            <a:r>
              <a:rPr lang="en-US" dirty="0"/>
              <a:t>Documentation matters</a:t>
            </a:r>
          </a:p>
          <a:p>
            <a:pPr marL="0" indent="0">
              <a:buNone/>
            </a:pPr>
            <a:r>
              <a:rPr lang="en-US" dirty="0"/>
              <a:t>Consider performance impacts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6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mutability</a:t>
            </a:r>
          </a:p>
          <a:p>
            <a:pPr marL="0" indent="0">
              <a:buNone/>
            </a:pPr>
            <a:r>
              <a:rPr lang="en-US" dirty="0"/>
              <a:t>Subclass only when / where it makes sense</a:t>
            </a:r>
          </a:p>
          <a:p>
            <a:pPr marL="0" indent="0">
              <a:buNone/>
            </a:pPr>
            <a:r>
              <a:rPr lang="en-US" dirty="0"/>
              <a:t>Design and document for inheritance, or stop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4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Don’t make the client do anything your API can do instead</a:t>
            </a:r>
          </a:p>
          <a:p>
            <a:pPr marL="0" indent="0">
              <a:buNone/>
            </a:pPr>
            <a:r>
              <a:rPr lang="en-US" dirty="0"/>
              <a:t>Don’t violate the principle of least astonishment</a:t>
            </a:r>
          </a:p>
          <a:p>
            <a:pPr marL="0" indent="0">
              <a:buNone/>
            </a:pPr>
            <a:r>
              <a:rPr lang="en-US" i="1" dirty="0"/>
              <a:t>Fail fast</a:t>
            </a:r>
            <a:r>
              <a:rPr lang="en-US" dirty="0"/>
              <a:t> – report errors as soon as possible</a:t>
            </a:r>
          </a:p>
          <a:p>
            <a:pPr marL="0" indent="0">
              <a:buNone/>
            </a:pPr>
            <a:r>
              <a:rPr lang="en-US" dirty="0"/>
              <a:t>Provide access to all string data in concrete format</a:t>
            </a:r>
          </a:p>
          <a:p>
            <a:pPr marL="0" indent="0">
              <a:buNone/>
            </a:pPr>
            <a:r>
              <a:rPr lang="en-US" dirty="0"/>
              <a:t>Overload with care</a:t>
            </a:r>
          </a:p>
          <a:p>
            <a:pPr marL="0" indent="0">
              <a:buNone/>
            </a:pPr>
            <a:r>
              <a:rPr lang="en-US" dirty="0"/>
              <a:t>Use appropriate parameter and return types</a:t>
            </a:r>
          </a:p>
          <a:p>
            <a:pPr marL="0" indent="0">
              <a:buNone/>
            </a:pPr>
            <a:r>
              <a:rPr lang="en-US" dirty="0"/>
              <a:t>Use consistent parameter ordering</a:t>
            </a:r>
          </a:p>
          <a:p>
            <a:pPr marL="0" indent="0">
              <a:buNone/>
            </a:pPr>
            <a:r>
              <a:rPr lang="en-US" dirty="0"/>
              <a:t>Avoid long parameter lists</a:t>
            </a:r>
          </a:p>
          <a:p>
            <a:pPr marL="0" indent="0">
              <a:buNone/>
            </a:pPr>
            <a:r>
              <a:rPr lang="en-US" dirty="0"/>
              <a:t>Avoid return values that demand special processing</a:t>
            </a:r>
          </a:p>
        </p:txBody>
      </p:sp>
    </p:spTree>
    <p:extLst>
      <p:ext uri="{BB962C8B-B14F-4D97-AF65-F5344CB8AC3E}">
        <p14:creationId xmlns:p14="http://schemas.microsoft.com/office/powerpoint/2010/main" val="376643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design is fun and will teach you about your system</a:t>
            </a:r>
          </a:p>
          <a:p>
            <a:pPr marL="0" indent="0">
              <a:buNone/>
            </a:pPr>
            <a:r>
              <a:rPr lang="en-US" dirty="0"/>
              <a:t>These were guidelines, do what feels right</a:t>
            </a:r>
          </a:p>
          <a:p>
            <a:pPr marL="0" indent="0">
              <a:buNone/>
            </a:pPr>
            <a:r>
              <a:rPr lang="en-US" dirty="0"/>
              <a:t>API design is tough, damned tough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1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Reading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http://queue.acm.org/detail.cfm?id=1255422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https://medium.com/unboxedthought/the-itunes-api-the-epitome-of-bad-api-design-b83a9ac41132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https://nordicapis.com/what-is-the-richardson-maturity-model/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https://nordicapis.com/rest-state-machine-revisited/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Brooks</a:t>
            </a:r>
          </a:p>
          <a:p>
            <a:pPr marL="457200" lvl="1" indent="0">
              <a:buNone/>
            </a:pPr>
            <a:r>
              <a:rPr lang="en-US" sz="2000" dirty="0"/>
              <a:t>Chap 11 – Constraints are Friends</a:t>
            </a:r>
          </a:p>
          <a:p>
            <a:pPr marL="457200" lvl="1" indent="0">
              <a:buNone/>
            </a:pPr>
            <a:r>
              <a:rPr lang="en-US" sz="2000" dirty="0"/>
              <a:t>Chap 12 – Esthetics and Style in Technical Design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Other stuff (for your bookshelf)</a:t>
            </a:r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http://www.amazon.com/Framework-Design-Guidelines-Conventions-Libraries/dp/0321545613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9433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81C6-9FD9-BB41-A35F-52AA672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Brooks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9D25-DC89-774B-A30E-9562A42D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designer, two designers, many designers</a:t>
            </a:r>
          </a:p>
          <a:p>
            <a:pPr marL="0" indent="0">
              <a:buNone/>
            </a:pPr>
            <a:r>
              <a:rPr lang="en-US" dirty="0"/>
              <a:t>Why is design integrity the challenge… and how do we achieve it</a:t>
            </a:r>
          </a:p>
          <a:p>
            <a:pPr marL="0" indent="0">
              <a:buNone/>
            </a:pPr>
            <a:r>
              <a:rPr lang="en-US" dirty="0"/>
              <a:t>Why </a:t>
            </a:r>
            <a:r>
              <a:rPr lang="en-US" dirty="0" err="1"/>
              <a:t>telecollaborate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are some low-tech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do anything about any of </a:t>
            </a:r>
            <a:r>
              <a:rPr lang="en-US"/>
              <a:t>the above?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1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objects to services</a:t>
            </a:r>
          </a:p>
        </p:txBody>
      </p:sp>
    </p:spTree>
    <p:extLst>
      <p:ext uri="{BB962C8B-B14F-4D97-AF65-F5344CB8AC3E}">
        <p14:creationId xmlns:p14="http://schemas.microsoft.com/office/powerpoint/2010/main" val="257996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computing</a:t>
            </a:r>
          </a:p>
          <a:p>
            <a:pPr marL="0" indent="0">
              <a:buNone/>
            </a:pPr>
            <a:r>
              <a:rPr lang="en-US" dirty="0"/>
              <a:t>Distributed</a:t>
            </a:r>
            <a:r>
              <a:rPr lang="en-US" baseline="0" dirty="0"/>
              <a:t> objects and RPC</a:t>
            </a:r>
          </a:p>
          <a:p>
            <a:pPr marL="0" indent="0">
              <a:buNone/>
            </a:pPr>
            <a:r>
              <a:rPr lang="en-US" baseline="0" dirty="0"/>
              <a:t>The client-server model</a:t>
            </a:r>
          </a:p>
          <a:p>
            <a:pPr marL="0" indent="0">
              <a:buNone/>
            </a:pPr>
            <a:r>
              <a:rPr lang="en-US" baseline="0" dirty="0"/>
              <a:t>N-tier models</a:t>
            </a:r>
          </a:p>
          <a:p>
            <a:pPr marL="0" indent="0">
              <a:buNone/>
            </a:pPr>
            <a:r>
              <a:rPr lang="en-US" baseline="0" dirty="0"/>
              <a:t>Distribution across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32319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</a:t>
            </a:r>
          </a:p>
          <a:p>
            <a:pPr marL="0" indent="0">
              <a:buNone/>
            </a:pPr>
            <a:r>
              <a:rPr lang="en-US" dirty="0"/>
              <a:t>Why</a:t>
            </a:r>
            <a:r>
              <a:rPr lang="en-US" baseline="0" dirty="0"/>
              <a:t> do we want to distribute computing</a:t>
            </a:r>
          </a:p>
          <a:p>
            <a:pPr marL="0" indent="0">
              <a:buNone/>
            </a:pPr>
            <a:r>
              <a:rPr lang="en-US" baseline="0" dirty="0"/>
              <a:t>When would we not want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232238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Video-on-demand</a:t>
            </a:r>
          </a:p>
          <a:p>
            <a:pPr marL="0" indent="0">
              <a:buNone/>
            </a:pPr>
            <a:r>
              <a:rPr lang="en-US" dirty="0"/>
              <a:t>Configuration</a:t>
            </a:r>
            <a:r>
              <a:rPr lang="en-US" baseline="0" dirty="0"/>
              <a:t> management systems</a:t>
            </a:r>
          </a:p>
          <a:p>
            <a:pPr marL="0" indent="0">
              <a:buNone/>
            </a:pPr>
            <a:r>
              <a:rPr lang="en-US" baseline="0" dirty="0"/>
              <a:t>IT infrastructure</a:t>
            </a:r>
          </a:p>
          <a:p>
            <a:pPr marL="0" indent="0">
              <a:buNone/>
            </a:pPr>
            <a:r>
              <a:rPr lang="en-US" baseline="0" dirty="0"/>
              <a:t>Centralized model vs. distributed model</a:t>
            </a:r>
          </a:p>
          <a:p>
            <a:pPr marL="0" indent="0">
              <a:buNone/>
            </a:pPr>
            <a:r>
              <a:rPr lang="en-US" dirty="0"/>
              <a:t>The N</a:t>
            </a:r>
            <a:r>
              <a:rPr lang="en-US" baseline="30000" dirty="0"/>
              <a:t>2</a:t>
            </a:r>
            <a:r>
              <a:rPr lang="en-US" dirty="0"/>
              <a:t> communication problem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24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Scalability</a:t>
            </a:r>
          </a:p>
          <a:p>
            <a:pPr marL="0" indent="0">
              <a:buNone/>
            </a:pPr>
            <a:r>
              <a:rPr lang="en-US" dirty="0"/>
              <a:t>Openness</a:t>
            </a:r>
          </a:p>
          <a:p>
            <a:pPr marL="0" indent="0">
              <a:buNone/>
            </a:pPr>
            <a:r>
              <a:rPr lang="en-US" dirty="0"/>
              <a:t>Heterogeneity</a:t>
            </a:r>
          </a:p>
          <a:p>
            <a:pPr marL="0" indent="0">
              <a:buNone/>
            </a:pPr>
            <a:r>
              <a:rPr lang="en-US" dirty="0"/>
              <a:t>Resource</a:t>
            </a:r>
            <a:r>
              <a:rPr lang="en-US" baseline="0" dirty="0"/>
              <a:t> access and sharing</a:t>
            </a:r>
          </a:p>
          <a:p>
            <a:pPr marL="0" indent="0">
              <a:buNone/>
            </a:pPr>
            <a:r>
              <a:rPr lang="en-US" dirty="0"/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09700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  <a:r>
              <a:rPr lang="en-US" baseline="0" dirty="0"/>
              <a:t>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transparency</a:t>
            </a:r>
          </a:p>
          <a:p>
            <a:pPr marL="0" indent="0">
              <a:buNone/>
            </a:pPr>
            <a:r>
              <a:rPr lang="en-US" dirty="0"/>
              <a:t>Location transparency</a:t>
            </a:r>
          </a:p>
          <a:p>
            <a:pPr marL="0" indent="0">
              <a:buNone/>
            </a:pPr>
            <a:r>
              <a:rPr lang="en-US" dirty="0"/>
              <a:t>Migration</a:t>
            </a:r>
            <a:r>
              <a:rPr lang="en-US" baseline="0" dirty="0"/>
              <a:t> transparency</a:t>
            </a:r>
          </a:p>
          <a:p>
            <a:pPr marL="0" indent="0">
              <a:buNone/>
            </a:pPr>
            <a:r>
              <a:rPr lang="en-US" baseline="0" dirty="0"/>
              <a:t>Replication transparency</a:t>
            </a:r>
          </a:p>
          <a:p>
            <a:pPr marL="0" indent="0">
              <a:buNone/>
            </a:pPr>
            <a:r>
              <a:rPr lang="en-US" baseline="0" dirty="0"/>
              <a:t>Concurrency transparency</a:t>
            </a:r>
          </a:p>
          <a:p>
            <a:pPr marL="0" indent="0">
              <a:buNone/>
            </a:pPr>
            <a:r>
              <a:rPr lang="en-US" baseline="0" dirty="0"/>
              <a:t>Scalability transparency</a:t>
            </a:r>
          </a:p>
          <a:p>
            <a:pPr marL="0" indent="0">
              <a:buNone/>
            </a:pPr>
            <a:r>
              <a:rPr lang="en-US" baseline="0" dirty="0"/>
              <a:t>Performance transparency</a:t>
            </a:r>
          </a:p>
          <a:p>
            <a:pPr marL="0" indent="0">
              <a:buNone/>
            </a:pPr>
            <a:r>
              <a:rPr lang="en-US" baseline="0" dirty="0"/>
              <a:t>Failure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it can all go horribly wrong</a:t>
            </a:r>
          </a:p>
        </p:txBody>
      </p:sp>
    </p:spTree>
    <p:extLst>
      <p:ext uri="{BB962C8B-B14F-4D97-AF65-F5344CB8AC3E}">
        <p14:creationId xmlns:p14="http://schemas.microsoft.com/office/powerpoint/2010/main" val="234011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1494</Words>
  <Application>Microsoft Macintosh PowerPoint</Application>
  <PresentationFormat>Widescreen</PresentationFormat>
  <Paragraphs>273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SEGR 5240</vt:lpstr>
      <vt:lpstr>Thoughts on Brooks</vt:lpstr>
      <vt:lpstr>Distributed Computing</vt:lpstr>
      <vt:lpstr>What we’ll cover</vt:lpstr>
      <vt:lpstr>Distributed computing</vt:lpstr>
      <vt:lpstr>Examples</vt:lpstr>
      <vt:lpstr>Distributed systems requirements</vt:lpstr>
      <vt:lpstr>Transparency in distributed systems</vt:lpstr>
      <vt:lpstr>API Design</vt:lpstr>
      <vt:lpstr>API Design</vt:lpstr>
      <vt:lpstr>The process of API design</vt:lpstr>
      <vt:lpstr>General principles</vt:lpstr>
      <vt:lpstr>Class design</vt:lpstr>
      <vt:lpstr>Method design</vt:lpstr>
      <vt:lpstr>Conclusion</vt:lpstr>
      <vt:lpstr>For next week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68</cp:revision>
  <dcterms:created xsi:type="dcterms:W3CDTF">2014-02-23T16:30:37Z</dcterms:created>
  <dcterms:modified xsi:type="dcterms:W3CDTF">2018-05-09T00:54:57Z</dcterms:modified>
</cp:coreProperties>
</file>