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3" r:id="rId2"/>
    <p:sldId id="261" r:id="rId3"/>
    <p:sldId id="283" r:id="rId4"/>
    <p:sldId id="284" r:id="rId5"/>
    <p:sldId id="300" r:id="rId6"/>
    <p:sldId id="285" r:id="rId7"/>
    <p:sldId id="312" r:id="rId8"/>
    <p:sldId id="292" r:id="rId9"/>
    <p:sldId id="293" r:id="rId10"/>
    <p:sldId id="287" r:id="rId11"/>
    <p:sldId id="311" r:id="rId12"/>
    <p:sldId id="286" r:id="rId13"/>
    <p:sldId id="301" r:id="rId14"/>
    <p:sldId id="306" r:id="rId15"/>
    <p:sldId id="307" r:id="rId16"/>
    <p:sldId id="308" r:id="rId17"/>
    <p:sldId id="302" r:id="rId18"/>
    <p:sldId id="303" r:id="rId19"/>
    <p:sldId id="305" r:id="rId20"/>
    <p:sldId id="295" r:id="rId21"/>
    <p:sldId id="296" r:id="rId22"/>
    <p:sldId id="297" r:id="rId23"/>
    <p:sldId id="298" r:id="rId24"/>
    <p:sldId id="299" r:id="rId25"/>
    <p:sldId id="291" r:id="rId26"/>
    <p:sldId id="310" r:id="rId27"/>
    <p:sldId id="309"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1" autoAdjust="0"/>
    <p:restoredTop sz="79561" autoAdjust="0"/>
  </p:normalViewPr>
  <p:slideViewPr>
    <p:cSldViewPr snapToGrid="0">
      <p:cViewPr varScale="1">
        <p:scale>
          <a:sx n="103" d="100"/>
          <a:sy n="103" d="100"/>
        </p:scale>
        <p:origin x="1288" y="168"/>
      </p:cViewPr>
      <p:guideLst/>
    </p:cSldViewPr>
  </p:slideViewPr>
  <p:outlineViewPr>
    <p:cViewPr>
      <p:scale>
        <a:sx n="50" d="100"/>
        <a:sy n="50" d="100"/>
      </p:scale>
      <p:origin x="0" y="-15864"/>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BBFCF5-3401-544B-BA36-9C13D54047E4}" type="doc">
      <dgm:prSet loTypeId="urn:microsoft.com/office/officeart/2005/8/layout/cycle3" loCatId="" qsTypeId="urn:microsoft.com/office/officeart/2005/8/quickstyle/simple3" qsCatId="simple" csTypeId="urn:microsoft.com/office/officeart/2005/8/colors/accent0_2" csCatId="mainScheme" phldr="1"/>
      <dgm:spPr/>
      <dgm:t>
        <a:bodyPr/>
        <a:lstStyle/>
        <a:p>
          <a:endParaRPr lang="en-US"/>
        </a:p>
      </dgm:t>
    </dgm:pt>
    <dgm:pt modelId="{EB2D03EE-A64D-8D4F-96A3-B1E7D640A23D}">
      <dgm:prSet phldrT="[Text]"/>
      <dgm:spPr/>
      <dgm:t>
        <a:bodyPr/>
        <a:lstStyle/>
        <a:p>
          <a:r>
            <a:rPr lang="en-US" b="1" dirty="0"/>
            <a:t>Prototyping</a:t>
          </a:r>
        </a:p>
      </dgm:t>
    </dgm:pt>
    <dgm:pt modelId="{23B754DA-3994-CC49-AE39-57889B5CB592}" type="parTrans" cxnId="{7E057248-1686-D04E-BFB4-E959108BB331}">
      <dgm:prSet/>
      <dgm:spPr/>
      <dgm:t>
        <a:bodyPr/>
        <a:lstStyle/>
        <a:p>
          <a:endParaRPr lang="en-US"/>
        </a:p>
      </dgm:t>
    </dgm:pt>
    <dgm:pt modelId="{C2104BF8-DE36-BC43-9313-7F7CDA1D1DD2}" type="sibTrans" cxnId="{7E057248-1686-D04E-BFB4-E959108BB331}">
      <dgm:prSet/>
      <dgm:spPr/>
      <dgm:t>
        <a:bodyPr/>
        <a:lstStyle/>
        <a:p>
          <a:endParaRPr lang="en-US"/>
        </a:p>
      </dgm:t>
    </dgm:pt>
    <dgm:pt modelId="{8F38E4F0-7DD3-9C4D-B425-F569277C21C5}">
      <dgm:prSet phldrT="[Text]"/>
      <dgm:spPr/>
      <dgm:t>
        <a:bodyPr/>
        <a:lstStyle/>
        <a:p>
          <a:r>
            <a:rPr lang="en-US" dirty="0"/>
            <a:t>Consolidation</a:t>
          </a:r>
        </a:p>
      </dgm:t>
    </dgm:pt>
    <dgm:pt modelId="{3116AACF-1E24-3146-B5F2-F6EBCBD6D3F9}" type="parTrans" cxnId="{FE363F38-621F-814A-A713-263586FB0D69}">
      <dgm:prSet/>
      <dgm:spPr/>
      <dgm:t>
        <a:bodyPr/>
        <a:lstStyle/>
        <a:p>
          <a:endParaRPr lang="en-US"/>
        </a:p>
      </dgm:t>
    </dgm:pt>
    <dgm:pt modelId="{24E3139E-3D41-1B4D-9498-6A18AEF84A67}" type="sibTrans" cxnId="{FE363F38-621F-814A-A713-263586FB0D69}">
      <dgm:prSet/>
      <dgm:spPr/>
      <dgm:t>
        <a:bodyPr/>
        <a:lstStyle/>
        <a:p>
          <a:endParaRPr lang="en-US"/>
        </a:p>
      </dgm:t>
    </dgm:pt>
    <dgm:pt modelId="{28628643-2073-3E4A-8EE1-11D13F3EB148}">
      <dgm:prSet phldrT="[Text]"/>
      <dgm:spPr/>
      <dgm:t>
        <a:bodyPr/>
        <a:lstStyle/>
        <a:p>
          <a:r>
            <a:rPr lang="en-US" dirty="0"/>
            <a:t>More requirements</a:t>
          </a:r>
        </a:p>
      </dgm:t>
    </dgm:pt>
    <dgm:pt modelId="{8A57753C-7C65-9046-AAFD-C9C87E49FD3C}" type="parTrans" cxnId="{3C694152-7C6B-3C4C-A7A6-0B89431770DE}">
      <dgm:prSet/>
      <dgm:spPr/>
      <dgm:t>
        <a:bodyPr/>
        <a:lstStyle/>
        <a:p>
          <a:endParaRPr lang="en-US"/>
        </a:p>
      </dgm:t>
    </dgm:pt>
    <dgm:pt modelId="{86921975-3E62-4241-84F9-7D48C115F8D7}" type="sibTrans" cxnId="{3C694152-7C6B-3C4C-A7A6-0B89431770DE}">
      <dgm:prSet/>
      <dgm:spPr/>
      <dgm:t>
        <a:bodyPr/>
        <a:lstStyle/>
        <a:p>
          <a:endParaRPr lang="en-US"/>
        </a:p>
      </dgm:t>
    </dgm:pt>
    <dgm:pt modelId="{4A1391DE-E35F-B543-B625-9125CD10C39D}">
      <dgm:prSet phldrT="[Text]"/>
      <dgm:spPr/>
      <dgm:t>
        <a:bodyPr/>
        <a:lstStyle/>
        <a:p>
          <a:r>
            <a:rPr lang="en-US" dirty="0"/>
            <a:t>Expansion</a:t>
          </a:r>
        </a:p>
      </dgm:t>
    </dgm:pt>
    <dgm:pt modelId="{D727D93D-8F5E-334C-8D3D-9F11704837C1}" type="parTrans" cxnId="{0C337193-F27B-3740-A8FA-75363DCE00FB}">
      <dgm:prSet/>
      <dgm:spPr/>
      <dgm:t>
        <a:bodyPr/>
        <a:lstStyle/>
        <a:p>
          <a:endParaRPr lang="en-US"/>
        </a:p>
      </dgm:t>
    </dgm:pt>
    <dgm:pt modelId="{7A7C67AE-4D4F-5346-B2E0-0738518A8DBE}" type="sibTrans" cxnId="{0C337193-F27B-3740-A8FA-75363DCE00FB}">
      <dgm:prSet/>
      <dgm:spPr/>
      <dgm:t>
        <a:bodyPr/>
        <a:lstStyle/>
        <a:p>
          <a:endParaRPr lang="en-US"/>
        </a:p>
      </dgm:t>
    </dgm:pt>
    <dgm:pt modelId="{97F235D1-725A-584B-9B38-8102BD1EDB25}">
      <dgm:prSet phldrT="[Text]"/>
      <dgm:spPr/>
      <dgm:t>
        <a:bodyPr/>
        <a:lstStyle/>
        <a:p>
          <a:r>
            <a:rPr lang="en-US" dirty="0"/>
            <a:t>More reuse</a:t>
          </a:r>
        </a:p>
      </dgm:t>
    </dgm:pt>
    <dgm:pt modelId="{6D0BA905-80C2-3746-A5A7-224629793B63}" type="parTrans" cxnId="{29DF0CB5-D76E-614B-BCB5-263BA4E93F23}">
      <dgm:prSet/>
      <dgm:spPr/>
      <dgm:t>
        <a:bodyPr/>
        <a:lstStyle/>
        <a:p>
          <a:endParaRPr lang="en-US"/>
        </a:p>
      </dgm:t>
    </dgm:pt>
    <dgm:pt modelId="{D47BDA65-1A2D-B146-9F1A-F7EFFD234D8C}" type="sibTrans" cxnId="{29DF0CB5-D76E-614B-BCB5-263BA4E93F23}">
      <dgm:prSet/>
      <dgm:spPr/>
      <dgm:t>
        <a:bodyPr/>
        <a:lstStyle/>
        <a:p>
          <a:endParaRPr lang="en-US"/>
        </a:p>
      </dgm:t>
    </dgm:pt>
    <dgm:pt modelId="{02BFE2A0-E294-DB4D-9345-4027C748E2CA}" type="pres">
      <dgm:prSet presAssocID="{94BBFCF5-3401-544B-BA36-9C13D54047E4}" presName="Name0" presStyleCnt="0">
        <dgm:presLayoutVars>
          <dgm:dir/>
          <dgm:resizeHandles val="exact"/>
        </dgm:presLayoutVars>
      </dgm:prSet>
      <dgm:spPr/>
    </dgm:pt>
    <dgm:pt modelId="{E6CCAD4D-6723-3C4E-BEA1-031FC3A96B35}" type="pres">
      <dgm:prSet presAssocID="{94BBFCF5-3401-544B-BA36-9C13D54047E4}" presName="cycle" presStyleCnt="0"/>
      <dgm:spPr/>
    </dgm:pt>
    <dgm:pt modelId="{675CB81D-DA48-DB41-8AEF-B4D17197021B}" type="pres">
      <dgm:prSet presAssocID="{EB2D03EE-A64D-8D4F-96A3-B1E7D640A23D}" presName="nodeFirstNode" presStyleLbl="node1" presStyleIdx="0" presStyleCnt="5">
        <dgm:presLayoutVars>
          <dgm:bulletEnabled val="1"/>
        </dgm:presLayoutVars>
      </dgm:prSet>
      <dgm:spPr/>
    </dgm:pt>
    <dgm:pt modelId="{FF5541DD-0580-C540-9E08-4FFEA5FFD8C5}" type="pres">
      <dgm:prSet presAssocID="{C2104BF8-DE36-BC43-9313-7F7CDA1D1DD2}" presName="sibTransFirstNode" presStyleLbl="bgShp" presStyleIdx="0" presStyleCnt="1"/>
      <dgm:spPr/>
    </dgm:pt>
    <dgm:pt modelId="{B1B39487-CB12-0E4E-A304-0E47ABC05D53}" type="pres">
      <dgm:prSet presAssocID="{28628643-2073-3E4A-8EE1-11D13F3EB148}" presName="nodeFollowingNodes" presStyleLbl="node1" presStyleIdx="1" presStyleCnt="5">
        <dgm:presLayoutVars>
          <dgm:bulletEnabled val="1"/>
        </dgm:presLayoutVars>
      </dgm:prSet>
      <dgm:spPr/>
    </dgm:pt>
    <dgm:pt modelId="{EB30A950-B947-1840-A8E0-0E3D95257477}" type="pres">
      <dgm:prSet presAssocID="{4A1391DE-E35F-B543-B625-9125CD10C39D}" presName="nodeFollowingNodes" presStyleLbl="node1" presStyleIdx="2" presStyleCnt="5">
        <dgm:presLayoutVars>
          <dgm:bulletEnabled val="1"/>
        </dgm:presLayoutVars>
      </dgm:prSet>
      <dgm:spPr/>
    </dgm:pt>
    <dgm:pt modelId="{61A02D67-9584-6C47-AD89-F14F4100AF9D}" type="pres">
      <dgm:prSet presAssocID="{97F235D1-725A-584B-9B38-8102BD1EDB25}" presName="nodeFollowingNodes" presStyleLbl="node1" presStyleIdx="3" presStyleCnt="5">
        <dgm:presLayoutVars>
          <dgm:bulletEnabled val="1"/>
        </dgm:presLayoutVars>
      </dgm:prSet>
      <dgm:spPr/>
    </dgm:pt>
    <dgm:pt modelId="{5CEE867D-FFC2-A74E-95C7-7C77B1EA8984}" type="pres">
      <dgm:prSet presAssocID="{8F38E4F0-7DD3-9C4D-B425-F569277C21C5}" presName="nodeFollowingNodes" presStyleLbl="node1" presStyleIdx="4" presStyleCnt="5">
        <dgm:presLayoutVars>
          <dgm:bulletEnabled val="1"/>
        </dgm:presLayoutVars>
      </dgm:prSet>
      <dgm:spPr/>
    </dgm:pt>
  </dgm:ptLst>
  <dgm:cxnLst>
    <dgm:cxn modelId="{C9E08832-020B-C840-B888-B51C5A9D6F99}" type="presOf" srcId="{97F235D1-725A-584B-9B38-8102BD1EDB25}" destId="{61A02D67-9584-6C47-AD89-F14F4100AF9D}" srcOrd="0" destOrd="0" presId="urn:microsoft.com/office/officeart/2005/8/layout/cycle3"/>
    <dgm:cxn modelId="{56447333-A00D-C940-BF42-28F95F2C8853}" type="presOf" srcId="{EB2D03EE-A64D-8D4F-96A3-B1E7D640A23D}" destId="{675CB81D-DA48-DB41-8AEF-B4D17197021B}" srcOrd="0" destOrd="0" presId="urn:microsoft.com/office/officeart/2005/8/layout/cycle3"/>
    <dgm:cxn modelId="{F9357137-95DB-FB47-B644-47568DCDBABD}" type="presOf" srcId="{94BBFCF5-3401-544B-BA36-9C13D54047E4}" destId="{02BFE2A0-E294-DB4D-9345-4027C748E2CA}" srcOrd="0" destOrd="0" presId="urn:microsoft.com/office/officeart/2005/8/layout/cycle3"/>
    <dgm:cxn modelId="{FE363F38-621F-814A-A713-263586FB0D69}" srcId="{94BBFCF5-3401-544B-BA36-9C13D54047E4}" destId="{8F38E4F0-7DD3-9C4D-B425-F569277C21C5}" srcOrd="4" destOrd="0" parTransId="{3116AACF-1E24-3146-B5F2-F6EBCBD6D3F9}" sibTransId="{24E3139E-3D41-1B4D-9498-6A18AEF84A67}"/>
    <dgm:cxn modelId="{7E057248-1686-D04E-BFB4-E959108BB331}" srcId="{94BBFCF5-3401-544B-BA36-9C13D54047E4}" destId="{EB2D03EE-A64D-8D4F-96A3-B1E7D640A23D}" srcOrd="0" destOrd="0" parTransId="{23B754DA-3994-CC49-AE39-57889B5CB592}" sibTransId="{C2104BF8-DE36-BC43-9313-7F7CDA1D1DD2}"/>
    <dgm:cxn modelId="{3C694152-7C6B-3C4C-A7A6-0B89431770DE}" srcId="{94BBFCF5-3401-544B-BA36-9C13D54047E4}" destId="{28628643-2073-3E4A-8EE1-11D13F3EB148}" srcOrd="1" destOrd="0" parTransId="{8A57753C-7C65-9046-AAFD-C9C87E49FD3C}" sibTransId="{86921975-3E62-4241-84F9-7D48C115F8D7}"/>
    <dgm:cxn modelId="{33421076-76A3-8A4A-B3DB-D13CBC264129}" type="presOf" srcId="{8F38E4F0-7DD3-9C4D-B425-F569277C21C5}" destId="{5CEE867D-FFC2-A74E-95C7-7C77B1EA8984}" srcOrd="0" destOrd="0" presId="urn:microsoft.com/office/officeart/2005/8/layout/cycle3"/>
    <dgm:cxn modelId="{0A33A67A-03ED-CE41-851C-A92E3C871F61}" type="presOf" srcId="{4A1391DE-E35F-B543-B625-9125CD10C39D}" destId="{EB30A950-B947-1840-A8E0-0E3D95257477}" srcOrd="0" destOrd="0" presId="urn:microsoft.com/office/officeart/2005/8/layout/cycle3"/>
    <dgm:cxn modelId="{0C337193-F27B-3740-A8FA-75363DCE00FB}" srcId="{94BBFCF5-3401-544B-BA36-9C13D54047E4}" destId="{4A1391DE-E35F-B543-B625-9125CD10C39D}" srcOrd="2" destOrd="0" parTransId="{D727D93D-8F5E-334C-8D3D-9F11704837C1}" sibTransId="{7A7C67AE-4D4F-5346-B2E0-0738518A8DBE}"/>
    <dgm:cxn modelId="{3453FD9F-A497-DC41-86C8-6BAD14B0D7AF}" type="presOf" srcId="{C2104BF8-DE36-BC43-9313-7F7CDA1D1DD2}" destId="{FF5541DD-0580-C540-9E08-4FFEA5FFD8C5}" srcOrd="0" destOrd="0" presId="urn:microsoft.com/office/officeart/2005/8/layout/cycle3"/>
    <dgm:cxn modelId="{29DF0CB5-D76E-614B-BCB5-263BA4E93F23}" srcId="{94BBFCF5-3401-544B-BA36-9C13D54047E4}" destId="{97F235D1-725A-584B-9B38-8102BD1EDB25}" srcOrd="3" destOrd="0" parTransId="{6D0BA905-80C2-3746-A5A7-224629793B63}" sibTransId="{D47BDA65-1A2D-B146-9F1A-F7EFFD234D8C}"/>
    <dgm:cxn modelId="{CA3074E9-8F77-E44D-A869-3BB38EF8F1D1}" type="presOf" srcId="{28628643-2073-3E4A-8EE1-11D13F3EB148}" destId="{B1B39487-CB12-0E4E-A304-0E47ABC05D53}" srcOrd="0" destOrd="0" presId="urn:microsoft.com/office/officeart/2005/8/layout/cycle3"/>
    <dgm:cxn modelId="{848F7802-06EB-0A40-83E6-0DE39A9168A8}" type="presParOf" srcId="{02BFE2A0-E294-DB4D-9345-4027C748E2CA}" destId="{E6CCAD4D-6723-3C4E-BEA1-031FC3A96B35}" srcOrd="0" destOrd="0" presId="urn:microsoft.com/office/officeart/2005/8/layout/cycle3"/>
    <dgm:cxn modelId="{DAC9539E-980C-E146-BAF0-0D4F6960D710}" type="presParOf" srcId="{E6CCAD4D-6723-3C4E-BEA1-031FC3A96B35}" destId="{675CB81D-DA48-DB41-8AEF-B4D17197021B}" srcOrd="0" destOrd="0" presId="urn:microsoft.com/office/officeart/2005/8/layout/cycle3"/>
    <dgm:cxn modelId="{FE62C3A6-962B-DB4A-97C4-7ABAFC9024EF}" type="presParOf" srcId="{E6CCAD4D-6723-3C4E-BEA1-031FC3A96B35}" destId="{FF5541DD-0580-C540-9E08-4FFEA5FFD8C5}" srcOrd="1" destOrd="0" presId="urn:microsoft.com/office/officeart/2005/8/layout/cycle3"/>
    <dgm:cxn modelId="{9ED5870B-F1F2-3740-9353-B6496377C4F9}" type="presParOf" srcId="{E6CCAD4D-6723-3C4E-BEA1-031FC3A96B35}" destId="{B1B39487-CB12-0E4E-A304-0E47ABC05D53}" srcOrd="2" destOrd="0" presId="urn:microsoft.com/office/officeart/2005/8/layout/cycle3"/>
    <dgm:cxn modelId="{6C3C14D5-A595-AC4C-BDFC-6AF99DED83C3}" type="presParOf" srcId="{E6CCAD4D-6723-3C4E-BEA1-031FC3A96B35}" destId="{EB30A950-B947-1840-A8E0-0E3D95257477}" srcOrd="3" destOrd="0" presId="urn:microsoft.com/office/officeart/2005/8/layout/cycle3"/>
    <dgm:cxn modelId="{AC431521-0046-CD4C-9AF6-6E821A0E5276}" type="presParOf" srcId="{E6CCAD4D-6723-3C4E-BEA1-031FC3A96B35}" destId="{61A02D67-9584-6C47-AD89-F14F4100AF9D}" srcOrd="4" destOrd="0" presId="urn:microsoft.com/office/officeart/2005/8/layout/cycle3"/>
    <dgm:cxn modelId="{009DA65B-457D-A74E-80CF-1D580C6941AB}" type="presParOf" srcId="{E6CCAD4D-6723-3C4E-BEA1-031FC3A96B35}" destId="{5CEE867D-FFC2-A74E-95C7-7C77B1EA8984}"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541DD-0580-C540-9E08-4FFEA5FFD8C5}">
      <dsp:nvSpPr>
        <dsp:cNvPr id="0" name=""/>
        <dsp:cNvSpPr/>
      </dsp:nvSpPr>
      <dsp:spPr>
        <a:xfrm>
          <a:off x="418108" y="411280"/>
          <a:ext cx="3279919" cy="3279919"/>
        </a:xfrm>
        <a:prstGeom prst="circularArrow">
          <a:avLst>
            <a:gd name="adj1" fmla="val 5544"/>
            <a:gd name="adj2" fmla="val 330680"/>
            <a:gd name="adj3" fmla="val 13899693"/>
            <a:gd name="adj4" fmla="val 17311091"/>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75CB81D-DA48-DB41-8AEF-B4D17197021B}">
      <dsp:nvSpPr>
        <dsp:cNvPr id="0" name=""/>
        <dsp:cNvSpPr/>
      </dsp:nvSpPr>
      <dsp:spPr>
        <a:xfrm>
          <a:off x="1331514" y="427773"/>
          <a:ext cx="1453108" cy="72655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Prototyping</a:t>
          </a:r>
        </a:p>
      </dsp:txBody>
      <dsp:txXfrm>
        <a:off x="1366981" y="463240"/>
        <a:ext cx="1382174" cy="655620"/>
      </dsp:txXfrm>
    </dsp:sp>
    <dsp:sp modelId="{B1B39487-CB12-0E4E-A304-0E47ABC05D53}">
      <dsp:nvSpPr>
        <dsp:cNvPr id="0" name=""/>
        <dsp:cNvSpPr/>
      </dsp:nvSpPr>
      <dsp:spPr>
        <a:xfrm>
          <a:off x="2661743" y="1394242"/>
          <a:ext cx="1453108" cy="72655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More requirements</a:t>
          </a:r>
        </a:p>
      </dsp:txBody>
      <dsp:txXfrm>
        <a:off x="2697210" y="1429709"/>
        <a:ext cx="1382174" cy="655620"/>
      </dsp:txXfrm>
    </dsp:sp>
    <dsp:sp modelId="{EB30A950-B947-1840-A8E0-0E3D95257477}">
      <dsp:nvSpPr>
        <dsp:cNvPr id="0" name=""/>
        <dsp:cNvSpPr/>
      </dsp:nvSpPr>
      <dsp:spPr>
        <a:xfrm>
          <a:off x="2153641" y="2958020"/>
          <a:ext cx="1453108" cy="72655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Expansion</a:t>
          </a:r>
        </a:p>
      </dsp:txBody>
      <dsp:txXfrm>
        <a:off x="2189108" y="2993487"/>
        <a:ext cx="1382174" cy="655620"/>
      </dsp:txXfrm>
    </dsp:sp>
    <dsp:sp modelId="{61A02D67-9584-6C47-AD89-F14F4100AF9D}">
      <dsp:nvSpPr>
        <dsp:cNvPr id="0" name=""/>
        <dsp:cNvSpPr/>
      </dsp:nvSpPr>
      <dsp:spPr>
        <a:xfrm>
          <a:off x="509386" y="2958020"/>
          <a:ext cx="1453108" cy="72655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More reuse</a:t>
          </a:r>
        </a:p>
      </dsp:txBody>
      <dsp:txXfrm>
        <a:off x="544853" y="2993487"/>
        <a:ext cx="1382174" cy="655620"/>
      </dsp:txXfrm>
    </dsp:sp>
    <dsp:sp modelId="{5CEE867D-FFC2-A74E-95C7-7C77B1EA8984}">
      <dsp:nvSpPr>
        <dsp:cNvPr id="0" name=""/>
        <dsp:cNvSpPr/>
      </dsp:nvSpPr>
      <dsp:spPr>
        <a:xfrm>
          <a:off x="1284" y="1394242"/>
          <a:ext cx="1453108" cy="72655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Consolidation</a:t>
          </a:r>
        </a:p>
      </dsp:txBody>
      <dsp:txXfrm>
        <a:off x="36751" y="1429709"/>
        <a:ext cx="1382174" cy="65562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4/10/18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Somebody explain the golden ratio for me.</a:t>
            </a:r>
          </a:p>
          <a:p>
            <a:r>
              <a:rPr lang="en-US" dirty="0"/>
              <a:t>https://</a:t>
            </a:r>
            <a:r>
              <a:rPr lang="en-US" dirty="0" err="1"/>
              <a:t>www.mathsisfun.com</a:t>
            </a:r>
            <a:r>
              <a:rPr lang="en-US" dirty="0"/>
              <a:t>/numbers/golden-</a:t>
            </a:r>
            <a:r>
              <a:rPr lang="en-US" dirty="0" err="1"/>
              <a:t>ratio.html</a:t>
            </a:r>
            <a:endParaRPr lang="en-US" dirty="0"/>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3</a:t>
            </a:fld>
            <a:endParaRPr lang="en-US"/>
          </a:p>
        </p:txBody>
      </p:sp>
    </p:spTree>
    <p:extLst>
      <p:ext uri="{BB962C8B-B14F-4D97-AF65-F5344CB8AC3E}">
        <p14:creationId xmlns:p14="http://schemas.microsoft.com/office/powerpoint/2010/main" val="62562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6</a:t>
            </a:fld>
            <a:endParaRPr lang="en-US"/>
          </a:p>
        </p:txBody>
      </p:sp>
    </p:spTree>
    <p:extLst>
      <p:ext uri="{BB962C8B-B14F-4D97-AF65-F5344CB8AC3E}">
        <p14:creationId xmlns:p14="http://schemas.microsoft.com/office/powerpoint/2010/main" val="46070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Name</a:t>
            </a:r>
            <a:r>
              <a:rPr lang="en-US" dirty="0"/>
              <a:t> – a handle that we can use to describe a design problem, its solutions,</a:t>
            </a:r>
            <a:r>
              <a:rPr lang="en-US" baseline="0" dirty="0"/>
              <a:t> and consequences, in a </a:t>
            </a:r>
            <a:r>
              <a:rPr lang="en-US" b="1" baseline="0" dirty="0"/>
              <a:t>word or two</a:t>
            </a:r>
            <a:r>
              <a:rPr lang="en-US" baseline="0" dirty="0"/>
              <a:t>.</a:t>
            </a:r>
          </a:p>
          <a:p>
            <a:r>
              <a:rPr lang="en-US" b="1" dirty="0"/>
              <a:t>Problem</a:t>
            </a:r>
            <a:r>
              <a:rPr lang="en-US" b="1" baseline="0" dirty="0"/>
              <a:t> statement </a:t>
            </a:r>
            <a:r>
              <a:rPr lang="en-US" baseline="0" dirty="0"/>
              <a:t>– describes when to apply the problem. It explains the problem in its context.</a:t>
            </a:r>
          </a:p>
          <a:p>
            <a:r>
              <a:rPr lang="en-US" b="1" baseline="0" dirty="0"/>
              <a:t>Solution</a:t>
            </a:r>
            <a:r>
              <a:rPr lang="en-US" baseline="0" dirty="0"/>
              <a:t> – describes the elements that make up the design, their relationships, responsibilities, and collaborations</a:t>
            </a:r>
          </a:p>
          <a:p>
            <a:r>
              <a:rPr lang="en-US" b="1" baseline="0" dirty="0"/>
              <a:t>Consequences</a:t>
            </a:r>
            <a:r>
              <a:rPr lang="en-US" baseline="0" dirty="0"/>
              <a:t> are the results and trade-offs applying the pattern. These are critical to determine space and time trade-offs.</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8</a:t>
            </a:fld>
            <a:endParaRPr lang="en-US"/>
          </a:p>
        </p:txBody>
      </p:sp>
    </p:spTree>
    <p:extLst>
      <p:ext uri="{BB962C8B-B14F-4D97-AF65-F5344CB8AC3E}">
        <p14:creationId xmlns:p14="http://schemas.microsoft.com/office/powerpoint/2010/main" val="189925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Name</a:t>
            </a:r>
            <a:r>
              <a:rPr lang="en-US" dirty="0"/>
              <a:t> –</a:t>
            </a:r>
            <a:r>
              <a:rPr lang="en-US" baseline="0" dirty="0"/>
              <a:t> conveys the essence of the pattern succinctly</a:t>
            </a:r>
          </a:p>
          <a:p>
            <a:r>
              <a:rPr lang="en-US" b="1" dirty="0"/>
              <a:t>Intent</a:t>
            </a:r>
            <a:r>
              <a:rPr lang="en-US" baseline="0" dirty="0"/>
              <a:t> – answers the following questions: What does the design pattern do? What is its rationale and input? What particular design issue or problem does it address?</a:t>
            </a:r>
          </a:p>
          <a:p>
            <a:r>
              <a:rPr lang="en-US" b="1" dirty="0"/>
              <a:t>AKA</a:t>
            </a:r>
            <a:r>
              <a:rPr lang="en-US" dirty="0"/>
              <a:t> – just that, other names</a:t>
            </a:r>
          </a:p>
          <a:p>
            <a:r>
              <a:rPr lang="en-US" b="1" dirty="0"/>
              <a:t>Motivation</a:t>
            </a:r>
            <a:r>
              <a:rPr lang="en-US" baseline="0" dirty="0"/>
              <a:t> – A scenario that illustrates the design problem and how the objects and structures in the pattern solve the problem</a:t>
            </a:r>
          </a:p>
          <a:p>
            <a:r>
              <a:rPr lang="en-US" b="1" baseline="0" dirty="0"/>
              <a:t>Applicability</a:t>
            </a:r>
            <a:r>
              <a:rPr lang="en-US" baseline="0" dirty="0"/>
              <a:t> – In which situations can the design pattern to applied? What are examples of poor designs that the pattern can address?</a:t>
            </a:r>
          </a:p>
          <a:p>
            <a:r>
              <a:rPr lang="en-US" b="1" baseline="0" dirty="0"/>
              <a:t>Structure</a:t>
            </a:r>
            <a:r>
              <a:rPr lang="en-US" baseline="0" dirty="0"/>
              <a:t> – A graphical representation of the classes in the pattern using some well-known notation (OMT in </a:t>
            </a:r>
            <a:r>
              <a:rPr lang="en-US" baseline="0" dirty="0" err="1"/>
              <a:t>GoF</a:t>
            </a:r>
            <a:r>
              <a:rPr lang="en-US" baseline="0" dirty="0"/>
              <a:t>). May include interaction diagrams (</a:t>
            </a:r>
            <a:r>
              <a:rPr lang="en-US" baseline="0" dirty="0" err="1"/>
              <a:t>Booch</a:t>
            </a:r>
            <a:r>
              <a:rPr lang="en-US" baseline="0" dirty="0"/>
              <a:t>) to illustrate collaborations</a:t>
            </a:r>
          </a:p>
          <a:p>
            <a:r>
              <a:rPr lang="en-US" b="1" baseline="0" dirty="0"/>
              <a:t>Participants</a:t>
            </a:r>
            <a:r>
              <a:rPr lang="en-US" baseline="0" dirty="0"/>
              <a:t> – The class and / or objects participating in the design pattern and their responsibilities</a:t>
            </a:r>
          </a:p>
          <a:p>
            <a:r>
              <a:rPr lang="en-US" b="1" baseline="0" dirty="0"/>
              <a:t>Collaborations</a:t>
            </a:r>
            <a:r>
              <a:rPr lang="en-US" baseline="0" dirty="0"/>
              <a:t> – How the participants collaborate to carry out their responsibilities</a:t>
            </a:r>
          </a:p>
          <a:p>
            <a:r>
              <a:rPr lang="en-US" b="1" baseline="0" dirty="0"/>
              <a:t>Consequences</a:t>
            </a:r>
            <a:r>
              <a:rPr lang="en-US" baseline="0" dirty="0"/>
              <a:t> – how does the pattern support its objectives? What are the trade-offs and results of using the pattern? What aspect of system structure does it let you vary independently?</a:t>
            </a:r>
          </a:p>
          <a:p>
            <a:r>
              <a:rPr lang="en-US" b="1" baseline="0" dirty="0"/>
              <a:t>Implementation</a:t>
            </a:r>
            <a:r>
              <a:rPr lang="en-US" baseline="0" dirty="0"/>
              <a:t> – What pitfalls, hints, or techniques should you be aware of when implementing the pattern?</a:t>
            </a:r>
          </a:p>
          <a:p>
            <a:r>
              <a:rPr lang="en-US" b="1" baseline="0" dirty="0"/>
              <a:t>Sample code </a:t>
            </a:r>
            <a:r>
              <a:rPr lang="en-US" baseline="0" dirty="0"/>
              <a:t>– code fragments, usually in C++ or Smalltalk (OO languages of the time)</a:t>
            </a:r>
          </a:p>
          <a:p>
            <a:r>
              <a:rPr lang="en-US" b="1" baseline="0" dirty="0"/>
              <a:t>Known uses </a:t>
            </a:r>
            <a:r>
              <a:rPr lang="en-US" baseline="0" dirty="0"/>
              <a:t>– Examples of the pattern found in the wild. In </a:t>
            </a:r>
            <a:r>
              <a:rPr lang="en-US" baseline="0" dirty="0" err="1"/>
              <a:t>GoF</a:t>
            </a:r>
            <a:r>
              <a:rPr lang="en-US" baseline="0" dirty="0"/>
              <a:t> there are usually two examples per pattern.</a:t>
            </a:r>
          </a:p>
          <a:p>
            <a:r>
              <a:rPr lang="en-US" b="1" baseline="0" dirty="0"/>
              <a:t>Related patterns </a:t>
            </a:r>
            <a:r>
              <a:rPr lang="en-US" baseline="0" dirty="0"/>
              <a:t>– What design patterns are closely related to this one? What are the important differences? With which other patterns should this one be used?</a:t>
            </a:r>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159101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en-US" baseline="0" dirty="0"/>
              <a:t> note that </a:t>
            </a:r>
            <a:r>
              <a:rPr lang="en-US" baseline="0" dirty="0" err="1"/>
              <a:t>GoF</a:t>
            </a:r>
            <a:r>
              <a:rPr lang="en-US" baseline="0" dirty="0"/>
              <a:t> talks about “frameworks” here to mean domain-specific frameworks, not general frameworks. So, graphical editor framework, spreadsheet framework, simulation framework are good examples. Generic libraries (</a:t>
            </a:r>
            <a:r>
              <a:rPr lang="en-US" baseline="0" dirty="0" err="1"/>
              <a:t>.Net</a:t>
            </a:r>
            <a:r>
              <a:rPr lang="en-US" baseline="0" dirty="0"/>
              <a:t> BCL, Java JDK, </a:t>
            </a:r>
            <a:r>
              <a:rPr lang="en-US" baseline="0" dirty="0" err="1"/>
              <a:t>stdlib</a:t>
            </a:r>
            <a:r>
              <a:rPr lang="en-US" baseline="0" dirty="0"/>
              <a:t>, boost) are useful for creating many classes of application. There are higher level frameworks that bridge that boundary. Think about windowing libraries, widget libraries, </a:t>
            </a:r>
            <a:r>
              <a:rPr lang="en-US" baseline="0" dirty="0" err="1"/>
              <a:t>javascript</a:t>
            </a:r>
            <a:r>
              <a:rPr lang="en-US" baseline="0" dirty="0"/>
              <a:t> frameworks.</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211910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pay attention</a:t>
            </a:r>
            <a:r>
              <a:rPr lang="en-US" baseline="0" dirty="0"/>
              <a:t> to the application and consequences sections to ensure the pattern is right for your problem</a:t>
            </a:r>
          </a:p>
          <a:p>
            <a:r>
              <a:rPr lang="en-US" baseline="0" dirty="0"/>
              <a:t>2 – make sure you understand the classes and objects in the pattern and how they relate to one another</a:t>
            </a:r>
          </a:p>
          <a:p>
            <a:r>
              <a:rPr lang="en-US" baseline="0" dirty="0"/>
              <a:t>3 – studying the code helps you learn how to implement the pattern</a:t>
            </a:r>
          </a:p>
          <a:p>
            <a:r>
              <a:rPr lang="en-US" baseline="0" dirty="0"/>
              <a:t>4 – names for participants rarely appear in the application (remember, never implemented the same way twice), but it might make sense to introduce the name to make the linkage clear</a:t>
            </a:r>
          </a:p>
          <a:p>
            <a:r>
              <a:rPr lang="en-US" baseline="0" dirty="0"/>
              <a:t>5 – declare interfaces, establish inheritance hierarchies, and define the instance variables that represent data and object references</a:t>
            </a:r>
          </a:p>
          <a:p>
            <a:r>
              <a:rPr lang="en-US" baseline="0" dirty="0"/>
              <a:t>6 – Define the application- / implementation-specific names and naming conventions. For example, you might prefix “Create” on factory methods</a:t>
            </a:r>
          </a:p>
          <a:p>
            <a:r>
              <a:rPr lang="en-US" baseline="0" dirty="0"/>
              <a:t>7 – The implementation section offers hints and guidance; the sample code section may help as well</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23</a:t>
            </a:fld>
            <a:endParaRPr lang="en-US"/>
          </a:p>
        </p:txBody>
      </p:sp>
    </p:spTree>
    <p:extLst>
      <p:ext uri="{BB962C8B-B14F-4D97-AF65-F5344CB8AC3E}">
        <p14:creationId xmlns:p14="http://schemas.microsoft.com/office/powerpoint/2010/main" val="467827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 Atwood</a:t>
            </a:r>
            <a:r>
              <a:rPr lang="en-US" baseline="0" dirty="0"/>
              <a:t> http://</a:t>
            </a:r>
            <a:r>
              <a:rPr lang="en-US" baseline="0" dirty="0" err="1"/>
              <a:t>blog.codinghorror.com</a:t>
            </a:r>
            <a:r>
              <a:rPr lang="en-US" baseline="0" dirty="0"/>
              <a:t>/rethinking-design-patterns/</a:t>
            </a:r>
          </a:p>
          <a:p>
            <a:endParaRPr lang="en-US" dirty="0"/>
          </a:p>
          <a:p>
            <a:r>
              <a:rPr lang="en-US" sz="1200" b="0" i="0" kern="1200" dirty="0">
                <a:solidFill>
                  <a:schemeClr val="tx1"/>
                </a:solidFill>
                <a:effectLst/>
                <a:latin typeface="+mn-lt"/>
                <a:ea typeface="+mn-ea"/>
                <a:cs typeface="+mn-cs"/>
              </a:rPr>
              <a:t>1. Design patterns are a form of complexity. As with all complexity, I'd rather see developers focus on simpler solutions before going straight to a complex recipe of design patterns.</a:t>
            </a:r>
            <a:br>
              <a:rPr lang="en-US" dirty="0"/>
            </a:br>
            <a:r>
              <a:rPr lang="en-US" sz="1200" b="0" i="0" kern="1200" dirty="0">
                <a:solidFill>
                  <a:schemeClr val="tx1"/>
                </a:solidFill>
                <a:effectLst/>
                <a:latin typeface="+mn-lt"/>
                <a:ea typeface="+mn-ea"/>
                <a:cs typeface="+mn-cs"/>
              </a:rPr>
              <a:t>2. If you find yourself frequently writing a bunch of boilerplate design pattern code to deal with a "recurring design problem", that's not good engineering-- it's a sign that your language is fundamentally broken.</a:t>
            </a:r>
          </a:p>
          <a:p>
            <a:endParaRPr lang="en-US" dirty="0"/>
          </a:p>
          <a:p>
            <a:r>
              <a:rPr lang="en-US" dirty="0"/>
              <a:t>Steve Rowe https://</a:t>
            </a:r>
            <a:r>
              <a:rPr lang="en-US" dirty="0" err="1"/>
              <a:t>blogs.msdn.microsoft.com</a:t>
            </a:r>
            <a:r>
              <a:rPr lang="en-US" dirty="0"/>
              <a:t>/</a:t>
            </a:r>
            <a:r>
              <a:rPr lang="en-US" dirty="0" err="1"/>
              <a:t>steverowe</a:t>
            </a:r>
            <a:r>
              <a:rPr lang="en-US" dirty="0"/>
              <a:t>/2007/07/11/are-design-patterns-a-bad-idea/</a:t>
            </a:r>
          </a:p>
          <a:p>
            <a:endParaRPr lang="en-US" dirty="0"/>
          </a:p>
          <a:p>
            <a:r>
              <a:rPr lang="en-US" sz="1200" b="0" i="0" kern="1200" dirty="0">
                <a:solidFill>
                  <a:schemeClr val="tx1"/>
                </a:solidFill>
                <a:effectLst/>
                <a:latin typeface="+mn-lt"/>
                <a:ea typeface="+mn-ea"/>
                <a:cs typeface="+mn-cs"/>
              </a:rPr>
              <a:t>Design patterns are very useful when we study how they work so we can create similar patterns.  They are bad when we try to copy them directly.  If one reads the Gang of Four, he will realize that the authors often give several examples of each pattern and they're all slightly different.  One might also notice that there is a lot of talk about the OO concepts that lead to the patterns.</a:t>
            </a:r>
          </a:p>
          <a:p>
            <a:endParaRPr lang="en-US" sz="1200" b="0" i="0" kern="1200" dirty="0">
              <a:solidFill>
                <a:schemeClr val="tx1"/>
              </a:solidFill>
              <a:effectLst/>
              <a:latin typeface="+mn-lt"/>
              <a:ea typeface="+mn-ea"/>
              <a:cs typeface="+mn-cs"/>
            </a:endParaRPr>
          </a:p>
          <a:p>
            <a:r>
              <a:rPr lang="en-US" dirty="0"/>
              <a:t>http://</a:t>
            </a:r>
            <a:r>
              <a:rPr lang="en-US" dirty="0" err="1"/>
              <a:t>download.springer.com</a:t>
            </a:r>
            <a:r>
              <a:rPr lang="en-US" dirty="0"/>
              <a:t>/static/pdf/650/chp%253A10.1007%252F3-540-52592-0_60.pdf?originUrl=http%3A%2F%2Flink.springer.com%2Fchapter%2F10.1007%2F3-540-52592-0_60&amp;token2=</a:t>
            </a:r>
            <a:r>
              <a:rPr lang="en-US" dirty="0" err="1"/>
              <a:t>exp</a:t>
            </a:r>
            <a:r>
              <a:rPr lang="en-US" dirty="0"/>
              <a:t>=1461181181~acl=%2Fstatic%2Fpdf%2F650%2Fchp%25253A10.1007%25252F3-540-52592-0_60.pdf%3ForiginUrl%3Dhttp%253A%252F%252Flink.springer.com%252Fchapter%252F10.1007%252F3-540-52592-0_60*~</a:t>
            </a:r>
            <a:r>
              <a:rPr lang="en-US" dirty="0" err="1"/>
              <a:t>hmac</a:t>
            </a:r>
            <a:r>
              <a:rPr lang="en-US" dirty="0"/>
              <a:t>=0c68578d7701404f49ab6d81acdfd66fae026740e905e1eb980dc66984a2430e</a:t>
            </a:r>
          </a:p>
          <a:p>
            <a:endParaRPr lang="en-US" dirty="0"/>
          </a:p>
          <a:p>
            <a:r>
              <a:rPr lang="en-US" dirty="0"/>
              <a:t>http://</a:t>
            </a:r>
            <a:r>
              <a:rPr lang="en-US" dirty="0" err="1"/>
              <a:t>www.cs.ubc.ca</a:t>
            </a:r>
            <a:r>
              <a:rPr lang="en-US" dirty="0"/>
              <a:t>/labs/</a:t>
            </a:r>
            <a:r>
              <a:rPr lang="en-US" dirty="0" err="1"/>
              <a:t>spl</a:t>
            </a:r>
            <a:r>
              <a:rPr lang="en-US" dirty="0"/>
              <a:t>/papers/2002/oopsla02-patterns.pdf</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25</a:t>
            </a:fld>
            <a:endParaRPr lang="en-US"/>
          </a:p>
        </p:txBody>
      </p:sp>
    </p:spTree>
    <p:extLst>
      <p:ext uri="{BB962C8B-B14F-4D97-AF65-F5344CB8AC3E}">
        <p14:creationId xmlns:p14="http://schemas.microsoft.com/office/powerpoint/2010/main" val="274217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26</a:t>
            </a:fld>
            <a:endParaRPr lang="en-US"/>
          </a:p>
        </p:txBody>
      </p:sp>
    </p:spTree>
    <p:extLst>
      <p:ext uri="{BB962C8B-B14F-4D97-AF65-F5344CB8AC3E}">
        <p14:creationId xmlns:p14="http://schemas.microsoft.com/office/powerpoint/2010/main" val="212784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4/10/18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amazon.com/Object-Oriented-Analysis-Yourdon-Computing/dp/0136299814" TargetMode="External"/><Relationship Id="rId3" Type="http://schemas.openxmlformats.org/officeDocument/2006/relationships/hyperlink" Target="http://en.wikipedia.org/wiki/Design_pattern" TargetMode="External"/><Relationship Id="rId7" Type="http://schemas.openxmlformats.org/officeDocument/2006/relationships/hyperlink" Target="http://www.amazon.com/Analysis-Patterns-Reusable-Object-Models/dp/0201895420" TargetMode="External"/><Relationship Id="rId12" Type="http://schemas.openxmlformats.org/officeDocument/2006/relationships/hyperlink" Target="http://www.amazon.com/TCP-Illustrated-Volume-Addison-Wesley-Professional/dp/0321336313" TargetMode="External"/><Relationship Id="rId2" Type="http://schemas.openxmlformats.org/officeDocument/2006/relationships/hyperlink" Target="http://en.wikipedia.org/wiki/Design_Patterns" TargetMode="External"/><Relationship Id="rId1" Type="http://schemas.openxmlformats.org/officeDocument/2006/relationships/slideLayout" Target="../slideLayouts/slideLayout2.xml"/><Relationship Id="rId6" Type="http://schemas.openxmlformats.org/officeDocument/2006/relationships/hyperlink" Target="http://www.amazon.com/Object-Life-Cycles-Modeling-States/dp/0136299407" TargetMode="External"/><Relationship Id="rId11" Type="http://schemas.openxmlformats.org/officeDocument/2006/relationships/hyperlink" Target="http://www.amazon.com/Unix-Network-Programming-Volume-Networking/dp/0131411551" TargetMode="External"/><Relationship Id="rId5" Type="http://schemas.openxmlformats.org/officeDocument/2006/relationships/hyperlink" Target="http://www.amazon.com/Object-Oriented-Modeling-Design-James-Rumbaugh/dp/0136298419" TargetMode="External"/><Relationship Id="rId10" Type="http://schemas.openxmlformats.org/officeDocument/2006/relationships/hyperlink" Target="http://www.amazon.com/Object-Oriented-Programming-Peter-Coad/dp/013032616X" TargetMode="External"/><Relationship Id="rId4" Type="http://schemas.openxmlformats.org/officeDocument/2006/relationships/hyperlink" Target="http://www.dofactory.com/Patterns/Patterns.aspx" TargetMode="External"/><Relationship Id="rId9" Type="http://schemas.openxmlformats.org/officeDocument/2006/relationships/hyperlink" Target="http://www.amazon.com/Object-Oriented-Design-Peter-Coad/dp/013630070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The_Timeless_Way_of_Building" TargetMode="External"/><Relationship Id="rId2" Type="http://schemas.openxmlformats.org/officeDocument/2006/relationships/hyperlink" Target="http://en.wikipedia.org/wiki/A_Pattern_Langu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5240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 II</a:t>
            </a:r>
          </a:p>
        </p:txBody>
      </p:sp>
    </p:spTree>
    <p:extLst>
      <p:ext uri="{BB962C8B-B14F-4D97-AF65-F5344CB8AC3E}">
        <p14:creationId xmlns:p14="http://schemas.microsoft.com/office/powerpoint/2010/main" val="3112956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design patterns solve design problems</a:t>
            </a:r>
          </a:p>
        </p:txBody>
      </p:sp>
      <p:sp>
        <p:nvSpPr>
          <p:cNvPr id="3" name="Content Placeholder 2"/>
          <p:cNvSpPr>
            <a:spLocks noGrp="1"/>
          </p:cNvSpPr>
          <p:nvPr>
            <p:ph idx="1"/>
          </p:nvPr>
        </p:nvSpPr>
        <p:spPr/>
        <p:txBody>
          <a:bodyPr/>
          <a:lstStyle/>
          <a:p>
            <a:pPr marL="0" indent="0">
              <a:buNone/>
            </a:pPr>
            <a:r>
              <a:rPr lang="en-US" dirty="0"/>
              <a:t>Finding appropriate objects</a:t>
            </a:r>
          </a:p>
          <a:p>
            <a:pPr marL="0" indent="0">
              <a:buNone/>
            </a:pPr>
            <a:r>
              <a:rPr lang="en-US" dirty="0"/>
              <a:t>Determining object granularity</a:t>
            </a:r>
          </a:p>
          <a:p>
            <a:pPr marL="0" indent="0">
              <a:buNone/>
            </a:pPr>
            <a:r>
              <a:rPr lang="en-US" dirty="0"/>
              <a:t>Specifying object interfaces</a:t>
            </a:r>
          </a:p>
          <a:p>
            <a:pPr marL="0" indent="0">
              <a:buNone/>
            </a:pPr>
            <a:r>
              <a:rPr lang="en-US" dirty="0"/>
              <a:t>Specifying object implementations</a:t>
            </a:r>
          </a:p>
        </p:txBody>
      </p:sp>
    </p:spTree>
    <p:extLst>
      <p:ext uri="{BB962C8B-B14F-4D97-AF65-F5344CB8AC3E}">
        <p14:creationId xmlns:p14="http://schemas.microsoft.com/office/powerpoint/2010/main" val="374902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patterns and framework relate</a:t>
            </a:r>
          </a:p>
        </p:txBody>
      </p:sp>
      <p:sp>
        <p:nvSpPr>
          <p:cNvPr id="3" name="Content Placeholder 2"/>
          <p:cNvSpPr>
            <a:spLocks noGrp="1"/>
          </p:cNvSpPr>
          <p:nvPr>
            <p:ph idx="1"/>
          </p:nvPr>
        </p:nvSpPr>
        <p:spPr/>
        <p:txBody>
          <a:bodyPr/>
          <a:lstStyle/>
          <a:p>
            <a:pPr marL="0" indent="0">
              <a:buNone/>
            </a:pPr>
            <a:r>
              <a:rPr lang="en-US" dirty="0"/>
              <a:t>Design patterns are more abstract than frameworks</a:t>
            </a:r>
          </a:p>
          <a:p>
            <a:pPr marL="0" indent="0">
              <a:buNone/>
            </a:pPr>
            <a:r>
              <a:rPr lang="en-US" dirty="0"/>
              <a:t>Design patterns are smaller architectural elements than frameworks</a:t>
            </a:r>
          </a:p>
          <a:p>
            <a:pPr marL="0" indent="0">
              <a:buNone/>
            </a:pPr>
            <a:r>
              <a:rPr lang="en-US" dirty="0"/>
              <a:t>Design patterns are less specialized than frameworks</a:t>
            </a:r>
          </a:p>
          <a:p>
            <a:endParaRPr lang="en-US" dirty="0"/>
          </a:p>
          <a:p>
            <a:pPr marL="0" indent="0">
              <a:buNone/>
            </a:pPr>
            <a:r>
              <a:rPr lang="en-US" dirty="0"/>
              <a:t>In short, patterns are patterns, frameworks are implementations</a:t>
            </a:r>
          </a:p>
        </p:txBody>
      </p:sp>
    </p:spTree>
    <p:extLst>
      <p:ext uri="{BB962C8B-B14F-4D97-AF65-F5344CB8AC3E}">
        <p14:creationId xmlns:p14="http://schemas.microsoft.com/office/powerpoint/2010/main" val="48636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types</a:t>
            </a:r>
          </a:p>
        </p:txBody>
      </p:sp>
      <p:sp>
        <p:nvSpPr>
          <p:cNvPr id="3" name="Content Placeholder 2"/>
          <p:cNvSpPr>
            <a:spLocks noGrp="1"/>
          </p:cNvSpPr>
          <p:nvPr>
            <p:ph idx="1"/>
          </p:nvPr>
        </p:nvSpPr>
        <p:spPr/>
        <p:txBody>
          <a:bodyPr/>
          <a:lstStyle/>
          <a:p>
            <a:pPr marL="0" indent="0">
              <a:buNone/>
            </a:pPr>
            <a:r>
              <a:rPr lang="en-US" b="1" dirty="0"/>
              <a:t>Creational</a:t>
            </a:r>
            <a:r>
              <a:rPr lang="en-US" dirty="0"/>
              <a:t> patterns concern the process of object creation</a:t>
            </a:r>
          </a:p>
          <a:p>
            <a:pPr marL="0" indent="0">
              <a:buNone/>
            </a:pPr>
            <a:r>
              <a:rPr lang="en-US" b="1" dirty="0"/>
              <a:t>Structural</a:t>
            </a:r>
            <a:r>
              <a:rPr lang="en-US" dirty="0"/>
              <a:t> patterns deal with the composition of classes or objects</a:t>
            </a:r>
          </a:p>
          <a:p>
            <a:pPr marL="0" indent="0">
              <a:buNone/>
            </a:pPr>
            <a:r>
              <a:rPr lang="en-US" b="1" dirty="0"/>
              <a:t>Behavioral</a:t>
            </a:r>
            <a:r>
              <a:rPr lang="en-US" dirty="0"/>
              <a:t> patterns characterize the ways in which classes or objects interact and distribute responsibility</a:t>
            </a:r>
          </a:p>
        </p:txBody>
      </p:sp>
    </p:spTree>
    <p:extLst>
      <p:ext uri="{BB962C8B-B14F-4D97-AF65-F5344CB8AC3E}">
        <p14:creationId xmlns:p14="http://schemas.microsoft.com/office/powerpoint/2010/main" val="409889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space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946271"/>
              </p:ext>
            </p:extLst>
          </p:nvPr>
        </p:nvGraphicFramePr>
        <p:xfrm>
          <a:off x="838200" y="1825625"/>
          <a:ext cx="10515600" cy="3942080"/>
        </p:xfrm>
        <a:graphic>
          <a:graphicData uri="http://schemas.openxmlformats.org/drawingml/2006/table">
            <a:tbl>
              <a:tblPr firstRow="1" bandRow="1">
                <a:tableStyleId>{2D5ABB26-0587-4C30-8999-92F81FD0307C}</a:tableStyleId>
              </a:tblPr>
              <a:tblGrid>
                <a:gridCol w="1183105">
                  <a:extLst>
                    <a:ext uri="{9D8B030D-6E8A-4147-A177-3AD203B41FA5}">
                      <a16:colId xmlns:a16="http://schemas.microsoft.com/office/drawing/2014/main" val="20000"/>
                    </a:ext>
                  </a:extLst>
                </a:gridCol>
                <a:gridCol w="1239253">
                  <a:extLst>
                    <a:ext uri="{9D8B030D-6E8A-4147-A177-3AD203B41FA5}">
                      <a16:colId xmlns:a16="http://schemas.microsoft.com/office/drawing/2014/main" val="20001"/>
                    </a:ext>
                  </a:extLst>
                </a:gridCol>
                <a:gridCol w="2418347">
                  <a:extLst>
                    <a:ext uri="{9D8B030D-6E8A-4147-A177-3AD203B41FA5}">
                      <a16:colId xmlns:a16="http://schemas.microsoft.com/office/drawing/2014/main" val="20002"/>
                    </a:ext>
                  </a:extLst>
                </a:gridCol>
                <a:gridCol w="2454442">
                  <a:extLst>
                    <a:ext uri="{9D8B030D-6E8A-4147-A177-3AD203B41FA5}">
                      <a16:colId xmlns:a16="http://schemas.microsoft.com/office/drawing/2014/main" val="20003"/>
                    </a:ext>
                  </a:extLst>
                </a:gridCol>
                <a:gridCol w="3220453">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endParaRPr lang="en-US"/>
                    </a:p>
                  </a:txBody>
                  <a:tcPr>
                    <a:lnR w="12700" cap="flat" cmpd="sng" algn="ctr">
                      <a:solidFill>
                        <a:schemeClr val="tx1"/>
                      </a:solidFill>
                      <a:prstDash val="solid"/>
                      <a:round/>
                      <a:headEnd type="none" w="med" len="med"/>
                      <a:tailEnd type="none" w="med" len="med"/>
                    </a:lnR>
                  </a:tcPr>
                </a:tc>
                <a:tc gridSpan="3">
                  <a:txBody>
                    <a:bodyPr/>
                    <a:lstStyle/>
                    <a:p>
                      <a:pPr algn="ctr"/>
                      <a:r>
                        <a:rPr lang="en-US" b="1"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b="1" dirty="0"/>
                        <a:t>Creational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Structural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Behavioral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r>
                        <a:rPr lang="en-US" sz="1800" b="1" kern="1200" dirty="0">
                          <a:solidFill>
                            <a:schemeClr val="tx1"/>
                          </a:solidFill>
                          <a:latin typeface="+mn-lt"/>
                          <a:ea typeface="+mn-ea"/>
                          <a:cs typeface="+mn-cs"/>
                        </a:rPr>
                        <a:t>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3175" cap="flat" cmpd="sng" algn="ctr">
                      <a:noFill/>
                      <a:prstDash val="solid"/>
                      <a:round/>
                      <a:headEnd type="none" w="med" len="med"/>
                      <a:tailEnd type="none" w="med" len="med"/>
                    </a:lnTlToBr>
                    <a:lnBlToTr w="12700" cmpd="sng">
                      <a:noFill/>
                      <a:prstDash val="solid"/>
                    </a:lnBlToTr>
                    <a:noFill/>
                  </a:tcPr>
                </a:tc>
                <a:tc>
                  <a:txBody>
                    <a:bodyPr/>
                    <a:lstStyle/>
                    <a:p>
                      <a:r>
                        <a:rPr lang="en-US" b="1"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Factory Method</a:t>
                      </a:r>
                      <a:r>
                        <a:rPr lang="en-US" b="0" baseline="0" dirty="0"/>
                        <a:t> (107)</a:t>
                      </a:r>
                      <a:endParaRPr lang="en-US"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lang="en-US" b="0" dirty="0"/>
                        <a:t>Adapter</a:t>
                      </a:r>
                      <a:r>
                        <a:rPr lang="en-US" b="0" baseline="0" dirty="0"/>
                        <a:t> (class) (139)</a:t>
                      </a:r>
                      <a:endParaRPr lang="en-US" b="0" dirty="0"/>
                    </a:p>
                  </a:txBody>
                  <a:tcPr>
                    <a:lnT w="12700" cap="flat" cmpd="sng" algn="ctr">
                      <a:solidFill>
                        <a:schemeClr val="tx1"/>
                      </a:solidFill>
                      <a:prstDash val="solid"/>
                      <a:round/>
                      <a:headEnd type="none" w="med" len="med"/>
                      <a:tailEnd type="none" w="med" len="med"/>
                    </a:lnT>
                  </a:tcPr>
                </a:tc>
                <a:tc>
                  <a:txBody>
                    <a:bodyPr/>
                    <a:lstStyle/>
                    <a:p>
                      <a:pPr algn="l"/>
                      <a:r>
                        <a:rPr lang="en-US" b="0" dirty="0"/>
                        <a:t>Interpreter (243)</a:t>
                      </a:r>
                    </a:p>
                    <a:p>
                      <a:pPr algn="l"/>
                      <a:r>
                        <a:rPr lang="en-US" b="0" dirty="0"/>
                        <a:t>Template Method (325)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741680">
                <a:tc vMerge="1">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0" dirty="0"/>
                        <a:t>Abstract Factory (87)</a:t>
                      </a:r>
                    </a:p>
                    <a:p>
                      <a:pPr algn="l"/>
                      <a:r>
                        <a:rPr lang="en-US" b="0" dirty="0"/>
                        <a:t>Builder (97)</a:t>
                      </a:r>
                    </a:p>
                    <a:p>
                      <a:pPr algn="l"/>
                      <a:r>
                        <a:rPr lang="en-US" b="0" dirty="0"/>
                        <a:t>Prototype</a:t>
                      </a:r>
                      <a:r>
                        <a:rPr lang="en-US" b="0" baseline="0" dirty="0"/>
                        <a:t> (117)</a:t>
                      </a:r>
                    </a:p>
                    <a:p>
                      <a:pPr algn="l"/>
                      <a:r>
                        <a:rPr lang="en-US" b="0" baseline="0" dirty="0"/>
                        <a:t>Singleton (127)</a:t>
                      </a:r>
                      <a:endParaRPr lang="en-US" b="0" dirty="0"/>
                    </a:p>
                  </a:txBody>
                  <a:tcPr>
                    <a:lnL w="12700" cap="flat" cmpd="sng" algn="ctr">
                      <a:solidFill>
                        <a:schemeClr val="tx1"/>
                      </a:solidFill>
                      <a:prstDash val="solid"/>
                      <a:round/>
                      <a:headEnd type="none" w="med" len="med"/>
                      <a:tailEnd type="none" w="med" len="med"/>
                    </a:lnL>
                  </a:tcPr>
                </a:tc>
                <a:tc>
                  <a:txBody>
                    <a:bodyPr/>
                    <a:lstStyle/>
                    <a:p>
                      <a:pPr algn="l"/>
                      <a:r>
                        <a:rPr lang="en-US" b="0" dirty="0"/>
                        <a:t>Adapter (object) (139)</a:t>
                      </a:r>
                    </a:p>
                    <a:p>
                      <a:pPr algn="l"/>
                      <a:r>
                        <a:rPr lang="en-US" b="0" dirty="0"/>
                        <a:t>Bridge (151)</a:t>
                      </a:r>
                    </a:p>
                    <a:p>
                      <a:pPr algn="l"/>
                      <a:r>
                        <a:rPr lang="en-US" b="0" dirty="0"/>
                        <a:t>Composite (163)</a:t>
                      </a:r>
                    </a:p>
                    <a:p>
                      <a:pPr algn="l"/>
                      <a:r>
                        <a:rPr lang="en-US" b="0" dirty="0"/>
                        <a:t>Decorator (175)</a:t>
                      </a:r>
                    </a:p>
                    <a:p>
                      <a:pPr algn="l"/>
                      <a:r>
                        <a:rPr lang="en-US" b="0" dirty="0"/>
                        <a:t>Façade (185)</a:t>
                      </a:r>
                    </a:p>
                    <a:p>
                      <a:pPr algn="l"/>
                      <a:r>
                        <a:rPr lang="en-US" b="0" dirty="0"/>
                        <a:t>Flyweight (195)</a:t>
                      </a:r>
                    </a:p>
                    <a:p>
                      <a:pPr algn="l"/>
                      <a:r>
                        <a:rPr lang="en-US" b="0" dirty="0"/>
                        <a:t>Proxy (207)</a:t>
                      </a:r>
                    </a:p>
                  </a:txBody>
                  <a:tcPr/>
                </a:tc>
                <a:tc>
                  <a:txBody>
                    <a:bodyPr/>
                    <a:lstStyle/>
                    <a:p>
                      <a:pPr algn="l"/>
                      <a:r>
                        <a:rPr lang="en-US" b="0" dirty="0"/>
                        <a:t>Chain of responsibility (223)</a:t>
                      </a:r>
                    </a:p>
                    <a:p>
                      <a:pPr algn="l"/>
                      <a:r>
                        <a:rPr lang="en-US" b="0" dirty="0"/>
                        <a:t>Command (233)</a:t>
                      </a:r>
                    </a:p>
                    <a:p>
                      <a:pPr algn="l"/>
                      <a:r>
                        <a:rPr lang="en-US" b="0" dirty="0"/>
                        <a:t>Iterator (257)</a:t>
                      </a:r>
                    </a:p>
                    <a:p>
                      <a:pPr algn="l"/>
                      <a:r>
                        <a:rPr lang="en-US" b="0" dirty="0"/>
                        <a:t>Mediator (273)</a:t>
                      </a:r>
                    </a:p>
                    <a:p>
                      <a:pPr algn="l"/>
                      <a:r>
                        <a:rPr lang="en-US" b="0" dirty="0"/>
                        <a:t>Memento (283)</a:t>
                      </a:r>
                    </a:p>
                    <a:p>
                      <a:pPr algn="l"/>
                      <a:r>
                        <a:rPr lang="en-US" b="0" dirty="0"/>
                        <a:t>Observer (293)</a:t>
                      </a:r>
                    </a:p>
                    <a:p>
                      <a:pPr algn="l"/>
                      <a:r>
                        <a:rPr lang="en-US" b="0" dirty="0"/>
                        <a:t>State (305)</a:t>
                      </a:r>
                    </a:p>
                    <a:p>
                      <a:pPr algn="l"/>
                      <a:r>
                        <a:rPr lang="en-US" b="0" dirty="0"/>
                        <a:t>Strategy (315)</a:t>
                      </a:r>
                    </a:p>
                    <a:p>
                      <a:pPr algn="l"/>
                      <a:r>
                        <a:rPr lang="en-US" b="0" dirty="0"/>
                        <a:t>Visitor (331)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57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patterns – creational patterns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83479635"/>
              </p:ext>
            </p:extLst>
          </p:nvPr>
        </p:nvGraphicFramePr>
        <p:xfrm>
          <a:off x="838200" y="1825625"/>
          <a:ext cx="10515600" cy="2225040"/>
        </p:xfrm>
        <a:graphic>
          <a:graphicData uri="http://schemas.openxmlformats.org/drawingml/2006/table">
            <a:tbl>
              <a:tblPr firstRow="1" bandRow="1">
                <a:tableStyleId>{2D5ABB26-0587-4C30-8999-92F81FD0307C}</a:tableStyleId>
              </a:tblPr>
              <a:tblGrid>
                <a:gridCol w="2903621">
                  <a:extLst>
                    <a:ext uri="{9D8B030D-6E8A-4147-A177-3AD203B41FA5}">
                      <a16:colId xmlns:a16="http://schemas.microsoft.com/office/drawing/2014/main" val="20000"/>
                    </a:ext>
                  </a:extLst>
                </a:gridCol>
                <a:gridCol w="7611979">
                  <a:extLst>
                    <a:ext uri="{9D8B030D-6E8A-4147-A177-3AD203B41FA5}">
                      <a16:colId xmlns:a16="http://schemas.microsoft.com/office/drawing/2014/main" val="20001"/>
                    </a:ext>
                  </a:extLst>
                </a:gridCol>
              </a:tblGrid>
              <a:tr h="370840">
                <a:tc>
                  <a:txBody>
                    <a:bodyPr/>
                    <a:lstStyle/>
                    <a:p>
                      <a:r>
                        <a:rPr lang="en-US" b="1" dirty="0"/>
                        <a:t>Design pattern</a:t>
                      </a:r>
                    </a:p>
                  </a:txBody>
                  <a:tcPr/>
                </a:tc>
                <a:tc>
                  <a:txBody>
                    <a:bodyPr/>
                    <a:lstStyle/>
                    <a:p>
                      <a:r>
                        <a:rPr lang="en-US" b="1" dirty="0"/>
                        <a:t>Description</a:t>
                      </a:r>
                    </a:p>
                  </a:txBody>
                  <a:tcPr/>
                </a:tc>
                <a:extLst>
                  <a:ext uri="{0D108BD9-81ED-4DB2-BD59-A6C34878D82A}">
                    <a16:rowId xmlns:a16="http://schemas.microsoft.com/office/drawing/2014/main" val="10000"/>
                  </a:ext>
                </a:extLst>
              </a:tr>
              <a:tr h="370840">
                <a:tc>
                  <a:txBody>
                    <a:bodyPr/>
                    <a:lstStyle/>
                    <a:p>
                      <a:r>
                        <a:rPr lang="en-US" dirty="0"/>
                        <a:t>Abstract factory (87)</a:t>
                      </a:r>
                    </a:p>
                  </a:txBody>
                  <a:tcPr/>
                </a:tc>
                <a:tc>
                  <a:txBody>
                    <a:bodyPr/>
                    <a:lstStyle/>
                    <a:p>
                      <a:r>
                        <a:rPr lang="en-US" sz="1800" b="0" i="0" kern="1200" dirty="0">
                          <a:solidFill>
                            <a:schemeClr val="tx1"/>
                          </a:solidFill>
                          <a:effectLst/>
                          <a:latin typeface="+mn-lt"/>
                          <a:ea typeface="+mn-ea"/>
                          <a:cs typeface="+mn-cs"/>
                        </a:rPr>
                        <a:t>groups object factories that have a common theme</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Builder (97)</a:t>
                      </a:r>
                    </a:p>
                  </a:txBody>
                  <a:tcPr/>
                </a:tc>
                <a:tc>
                  <a:txBody>
                    <a:bodyPr/>
                    <a:lstStyle/>
                    <a:p>
                      <a:r>
                        <a:rPr lang="en-US" sz="1800" b="0" i="0" kern="1200" dirty="0">
                          <a:solidFill>
                            <a:schemeClr val="tx1"/>
                          </a:solidFill>
                          <a:effectLst/>
                          <a:latin typeface="+mn-lt"/>
                          <a:ea typeface="+mn-ea"/>
                          <a:cs typeface="+mn-cs"/>
                        </a:rPr>
                        <a:t>constructs complex objects by separating construction and representation</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Factory method (107)</a:t>
                      </a:r>
                    </a:p>
                  </a:txBody>
                  <a:tcPr/>
                </a:tc>
                <a:tc>
                  <a:txBody>
                    <a:bodyPr/>
                    <a:lstStyle/>
                    <a:p>
                      <a:r>
                        <a:rPr lang="en-US" sz="1800" b="0" i="0" kern="1200" dirty="0">
                          <a:solidFill>
                            <a:schemeClr val="tx1"/>
                          </a:solidFill>
                          <a:effectLst/>
                          <a:latin typeface="+mn-lt"/>
                          <a:ea typeface="+mn-ea"/>
                          <a:cs typeface="+mn-cs"/>
                        </a:rPr>
                        <a:t>creates objects without specifying the exact class to create</a:t>
                      </a:r>
                      <a:endParaRPr lang="en-US" dirty="0"/>
                    </a:p>
                  </a:txBody>
                  <a:tcPr/>
                </a:tc>
                <a:extLst>
                  <a:ext uri="{0D108BD9-81ED-4DB2-BD59-A6C34878D82A}">
                    <a16:rowId xmlns:a16="http://schemas.microsoft.com/office/drawing/2014/main" val="10003"/>
                  </a:ext>
                </a:extLst>
              </a:tr>
              <a:tr h="370840">
                <a:tc>
                  <a:txBody>
                    <a:bodyPr/>
                    <a:lstStyle/>
                    <a:p>
                      <a:r>
                        <a:rPr lang="en-US" dirty="0"/>
                        <a:t>Prototype (117)</a:t>
                      </a:r>
                    </a:p>
                  </a:txBody>
                  <a:tcPr/>
                </a:tc>
                <a:tc>
                  <a:txBody>
                    <a:bodyPr/>
                    <a:lstStyle/>
                    <a:p>
                      <a:r>
                        <a:rPr lang="en-US" sz="1800" b="0" i="0" kern="1200" dirty="0">
                          <a:solidFill>
                            <a:schemeClr val="tx1"/>
                          </a:solidFill>
                          <a:effectLst/>
                          <a:latin typeface="+mn-lt"/>
                          <a:ea typeface="+mn-ea"/>
                          <a:cs typeface="+mn-cs"/>
                        </a:rPr>
                        <a:t>creates objects by cloning an existing object</a:t>
                      </a:r>
                      <a:endParaRPr lang="en-US" dirty="0"/>
                    </a:p>
                  </a:txBody>
                  <a:tcPr/>
                </a:tc>
                <a:extLst>
                  <a:ext uri="{0D108BD9-81ED-4DB2-BD59-A6C34878D82A}">
                    <a16:rowId xmlns:a16="http://schemas.microsoft.com/office/drawing/2014/main" val="10004"/>
                  </a:ext>
                </a:extLst>
              </a:tr>
              <a:tr h="370840">
                <a:tc>
                  <a:txBody>
                    <a:bodyPr/>
                    <a:lstStyle/>
                    <a:p>
                      <a:r>
                        <a:rPr lang="en-US" dirty="0"/>
                        <a:t>Singleton (127)</a:t>
                      </a:r>
                    </a:p>
                  </a:txBody>
                  <a:tcPr/>
                </a:tc>
                <a:tc>
                  <a:txBody>
                    <a:bodyPr/>
                    <a:lstStyle/>
                    <a:p>
                      <a:r>
                        <a:rPr lang="en-US" sz="1800" b="0" i="0" kern="1200" dirty="0">
                          <a:solidFill>
                            <a:schemeClr val="tx1"/>
                          </a:solidFill>
                          <a:effectLst/>
                          <a:latin typeface="+mn-lt"/>
                          <a:ea typeface="+mn-ea"/>
                          <a:cs typeface="+mn-cs"/>
                        </a:rPr>
                        <a:t>restricts object creation for a class to only one instance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5571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patterns – structural patterns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559058"/>
              </p:ext>
            </p:extLst>
          </p:nvPr>
        </p:nvGraphicFramePr>
        <p:xfrm>
          <a:off x="838200" y="1825625"/>
          <a:ext cx="10515600" cy="3774440"/>
        </p:xfrm>
        <a:graphic>
          <a:graphicData uri="http://schemas.openxmlformats.org/drawingml/2006/table">
            <a:tbl>
              <a:tblPr firstRow="1" bandRow="1">
                <a:tableStyleId>{2D5ABB26-0587-4C30-8999-92F81FD0307C}</a:tableStyleId>
              </a:tblPr>
              <a:tblGrid>
                <a:gridCol w="2121568">
                  <a:extLst>
                    <a:ext uri="{9D8B030D-6E8A-4147-A177-3AD203B41FA5}">
                      <a16:colId xmlns:a16="http://schemas.microsoft.com/office/drawing/2014/main" val="20000"/>
                    </a:ext>
                  </a:extLst>
                </a:gridCol>
                <a:gridCol w="8394032">
                  <a:extLst>
                    <a:ext uri="{9D8B030D-6E8A-4147-A177-3AD203B41FA5}">
                      <a16:colId xmlns:a16="http://schemas.microsoft.com/office/drawing/2014/main" val="20001"/>
                    </a:ext>
                  </a:extLst>
                </a:gridCol>
              </a:tblGrid>
              <a:tr h="370840">
                <a:tc>
                  <a:txBody>
                    <a:bodyPr/>
                    <a:lstStyle/>
                    <a:p>
                      <a:r>
                        <a:rPr lang="en-US" b="1" dirty="0"/>
                        <a:t>Design pattern</a:t>
                      </a:r>
                    </a:p>
                  </a:txBody>
                  <a:tcPr/>
                </a:tc>
                <a:tc>
                  <a:txBody>
                    <a:bodyPr/>
                    <a:lstStyle/>
                    <a:p>
                      <a:r>
                        <a:rPr lang="en-US" b="1" dirty="0"/>
                        <a:t>Description</a:t>
                      </a:r>
                    </a:p>
                  </a:txBody>
                  <a:tcPr/>
                </a:tc>
                <a:extLst>
                  <a:ext uri="{0D108BD9-81ED-4DB2-BD59-A6C34878D82A}">
                    <a16:rowId xmlns:a16="http://schemas.microsoft.com/office/drawing/2014/main" val="10000"/>
                  </a:ext>
                </a:extLst>
              </a:tr>
              <a:tr h="370840">
                <a:tc>
                  <a:txBody>
                    <a:bodyPr/>
                    <a:lstStyle/>
                    <a:p>
                      <a:r>
                        <a:rPr lang="en-US" dirty="0"/>
                        <a:t>Adapter (139)</a:t>
                      </a:r>
                    </a:p>
                  </a:txBody>
                  <a:tcPr/>
                </a:tc>
                <a:tc>
                  <a:txBody>
                    <a:bodyPr/>
                    <a:lstStyle/>
                    <a:p>
                      <a:r>
                        <a:rPr lang="en-US" sz="1800" b="0" i="0" kern="1200" dirty="0">
                          <a:solidFill>
                            <a:schemeClr val="tx1"/>
                          </a:solidFill>
                          <a:effectLst/>
                          <a:latin typeface="+mn-lt"/>
                          <a:ea typeface="+mn-ea"/>
                          <a:cs typeface="+mn-cs"/>
                        </a:rPr>
                        <a:t>allows classes with incompatible interfaces to work together by wrapping its own interface around that of an already existing class</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Bridge (151)</a:t>
                      </a:r>
                    </a:p>
                  </a:txBody>
                  <a:tcPr/>
                </a:tc>
                <a:tc>
                  <a:txBody>
                    <a:bodyPr/>
                    <a:lstStyle/>
                    <a:p>
                      <a:r>
                        <a:rPr lang="en-US" sz="1800" b="0" i="0" kern="1200" dirty="0">
                          <a:solidFill>
                            <a:schemeClr val="tx1"/>
                          </a:solidFill>
                          <a:effectLst/>
                          <a:latin typeface="+mn-lt"/>
                          <a:ea typeface="+mn-ea"/>
                          <a:cs typeface="+mn-cs"/>
                        </a:rPr>
                        <a:t>decouples an abstraction from its implementation so that the two can vary independently</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Composite (163)</a:t>
                      </a:r>
                    </a:p>
                  </a:txBody>
                  <a:tcPr/>
                </a:tc>
                <a:tc>
                  <a:txBody>
                    <a:bodyPr/>
                    <a:lstStyle/>
                    <a:p>
                      <a:r>
                        <a:rPr lang="en-US" sz="1800" b="0" i="0" kern="1200" dirty="0">
                          <a:solidFill>
                            <a:schemeClr val="tx1"/>
                          </a:solidFill>
                          <a:effectLst/>
                          <a:latin typeface="+mn-lt"/>
                          <a:ea typeface="+mn-ea"/>
                          <a:cs typeface="+mn-cs"/>
                        </a:rPr>
                        <a:t>composes zero-or-more similar objects so that they can be manipulated as one object</a:t>
                      </a:r>
                      <a:endParaRPr lang="en-US" dirty="0"/>
                    </a:p>
                  </a:txBody>
                  <a:tcPr/>
                </a:tc>
                <a:extLst>
                  <a:ext uri="{0D108BD9-81ED-4DB2-BD59-A6C34878D82A}">
                    <a16:rowId xmlns:a16="http://schemas.microsoft.com/office/drawing/2014/main" val="10003"/>
                  </a:ext>
                </a:extLst>
              </a:tr>
              <a:tr h="370840">
                <a:tc>
                  <a:txBody>
                    <a:bodyPr/>
                    <a:lstStyle/>
                    <a:p>
                      <a:r>
                        <a:rPr lang="en-US" dirty="0"/>
                        <a:t>Decorator (175)</a:t>
                      </a:r>
                    </a:p>
                  </a:txBody>
                  <a:tcPr/>
                </a:tc>
                <a:tc>
                  <a:txBody>
                    <a:bodyPr/>
                    <a:lstStyle/>
                    <a:p>
                      <a:r>
                        <a:rPr lang="en-US" sz="1800" b="0" i="0" kern="1200" dirty="0">
                          <a:solidFill>
                            <a:schemeClr val="tx1"/>
                          </a:solidFill>
                          <a:effectLst/>
                          <a:latin typeface="+mn-lt"/>
                          <a:ea typeface="+mn-ea"/>
                          <a:cs typeface="+mn-cs"/>
                        </a:rPr>
                        <a:t>dynamically adds / overrides behavior in an existing method of an object.</a:t>
                      </a:r>
                    </a:p>
                  </a:txBody>
                  <a:tcPr/>
                </a:tc>
                <a:extLst>
                  <a:ext uri="{0D108BD9-81ED-4DB2-BD59-A6C34878D82A}">
                    <a16:rowId xmlns:a16="http://schemas.microsoft.com/office/drawing/2014/main" val="10004"/>
                  </a:ext>
                </a:extLst>
              </a:tr>
              <a:tr h="370840">
                <a:tc>
                  <a:txBody>
                    <a:bodyPr/>
                    <a:lstStyle/>
                    <a:p>
                      <a:r>
                        <a:rPr lang="pt-BR" dirty="0" err="1"/>
                        <a:t>Façade</a:t>
                      </a:r>
                      <a:r>
                        <a:rPr lang="pt-BR" dirty="0"/>
                        <a:t> (185)</a:t>
                      </a:r>
                      <a:endParaRPr lang="en-US" dirty="0"/>
                    </a:p>
                  </a:txBody>
                  <a:tcPr/>
                </a:tc>
                <a:tc>
                  <a:txBody>
                    <a:bodyPr/>
                    <a:lstStyle/>
                    <a:p>
                      <a:r>
                        <a:rPr lang="en-US" sz="1800" b="0" i="0" kern="1200" dirty="0">
                          <a:solidFill>
                            <a:schemeClr val="tx1"/>
                          </a:solidFill>
                          <a:effectLst/>
                          <a:latin typeface="+mn-lt"/>
                          <a:ea typeface="+mn-ea"/>
                          <a:cs typeface="+mn-cs"/>
                        </a:rPr>
                        <a:t>provides a simplified interface to a large body of code</a:t>
                      </a:r>
                      <a:endParaRPr lang="en-US" dirty="0"/>
                    </a:p>
                  </a:txBody>
                  <a:tcPr/>
                </a:tc>
                <a:extLst>
                  <a:ext uri="{0D108BD9-81ED-4DB2-BD59-A6C34878D82A}">
                    <a16:rowId xmlns:a16="http://schemas.microsoft.com/office/drawing/2014/main" val="10005"/>
                  </a:ext>
                </a:extLst>
              </a:tr>
              <a:tr h="370840">
                <a:tc>
                  <a:txBody>
                    <a:bodyPr/>
                    <a:lstStyle/>
                    <a:p>
                      <a:r>
                        <a:rPr lang="en-US" dirty="0"/>
                        <a:t>Flyweight (195)</a:t>
                      </a:r>
                    </a:p>
                  </a:txBody>
                  <a:tcPr/>
                </a:tc>
                <a:tc>
                  <a:txBody>
                    <a:bodyPr/>
                    <a:lstStyle/>
                    <a:p>
                      <a:r>
                        <a:rPr lang="en-US" sz="1800" b="0" i="0" kern="1200" dirty="0">
                          <a:solidFill>
                            <a:schemeClr val="tx1"/>
                          </a:solidFill>
                          <a:effectLst/>
                          <a:latin typeface="+mn-lt"/>
                          <a:ea typeface="+mn-ea"/>
                          <a:cs typeface="+mn-cs"/>
                        </a:rPr>
                        <a:t>reduces the cost of creating and manipulating a large number of similar objects</a:t>
                      </a:r>
                      <a:endParaRPr lang="en-US" dirty="0"/>
                    </a:p>
                  </a:txBody>
                  <a:tcPr/>
                </a:tc>
                <a:extLst>
                  <a:ext uri="{0D108BD9-81ED-4DB2-BD59-A6C34878D82A}">
                    <a16:rowId xmlns:a16="http://schemas.microsoft.com/office/drawing/2014/main" val="10006"/>
                  </a:ext>
                </a:extLst>
              </a:tr>
              <a:tr h="370840">
                <a:tc>
                  <a:txBody>
                    <a:bodyPr/>
                    <a:lstStyle/>
                    <a:p>
                      <a:r>
                        <a:rPr lang="is-IS" dirty="0"/>
                        <a:t>Proxy (207)</a:t>
                      </a:r>
                      <a:endParaRPr lang="en-US" dirty="0"/>
                    </a:p>
                  </a:txBody>
                  <a:tcPr/>
                </a:tc>
                <a:tc>
                  <a:txBody>
                    <a:bodyPr/>
                    <a:lstStyle/>
                    <a:p>
                      <a:r>
                        <a:rPr lang="en-US" sz="1800" b="0" i="0" kern="1200" dirty="0">
                          <a:solidFill>
                            <a:schemeClr val="tx1"/>
                          </a:solidFill>
                          <a:effectLst/>
                          <a:latin typeface="+mn-lt"/>
                          <a:ea typeface="+mn-ea"/>
                          <a:cs typeface="+mn-cs"/>
                        </a:rPr>
                        <a:t>provides a placeholder for another object to control access, reduce cost, and reduce complexity</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318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patterns – behavioral patterns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3393633"/>
              </p:ext>
            </p:extLst>
          </p:nvPr>
        </p:nvGraphicFramePr>
        <p:xfrm>
          <a:off x="838200" y="1825625"/>
          <a:ext cx="10515600" cy="4450080"/>
        </p:xfrm>
        <a:graphic>
          <a:graphicData uri="http://schemas.openxmlformats.org/drawingml/2006/table">
            <a:tbl>
              <a:tblPr firstRow="1" bandRow="1">
                <a:tableStyleId>{2D5ABB26-0587-4C30-8999-92F81FD0307C}</a:tableStyleId>
              </a:tblPr>
              <a:tblGrid>
                <a:gridCol w="2446421">
                  <a:extLst>
                    <a:ext uri="{9D8B030D-6E8A-4147-A177-3AD203B41FA5}">
                      <a16:colId xmlns:a16="http://schemas.microsoft.com/office/drawing/2014/main" val="20000"/>
                    </a:ext>
                  </a:extLst>
                </a:gridCol>
                <a:gridCol w="8069179">
                  <a:extLst>
                    <a:ext uri="{9D8B030D-6E8A-4147-A177-3AD203B41FA5}">
                      <a16:colId xmlns:a16="http://schemas.microsoft.com/office/drawing/2014/main" val="20001"/>
                    </a:ext>
                  </a:extLst>
                </a:gridCol>
              </a:tblGrid>
              <a:tr h="370840">
                <a:tc>
                  <a:txBody>
                    <a:bodyPr/>
                    <a:lstStyle/>
                    <a:p>
                      <a:r>
                        <a:rPr lang="en-US" sz="1400" b="1" dirty="0"/>
                        <a:t>Design pattern</a:t>
                      </a:r>
                    </a:p>
                  </a:txBody>
                  <a:tcPr/>
                </a:tc>
                <a:tc>
                  <a:txBody>
                    <a:bodyPr/>
                    <a:lstStyle/>
                    <a:p>
                      <a:r>
                        <a:rPr lang="en-US" sz="1400" b="1" dirty="0"/>
                        <a:t>Description</a:t>
                      </a:r>
                    </a:p>
                  </a:txBody>
                  <a:tcPr/>
                </a:tc>
                <a:extLst>
                  <a:ext uri="{0D108BD9-81ED-4DB2-BD59-A6C34878D82A}">
                    <a16:rowId xmlns:a16="http://schemas.microsoft.com/office/drawing/2014/main" val="10000"/>
                  </a:ext>
                </a:extLst>
              </a:tr>
              <a:tr h="370840">
                <a:tc>
                  <a:txBody>
                    <a:bodyPr/>
                    <a:lstStyle/>
                    <a:p>
                      <a:r>
                        <a:rPr lang="en-US" sz="1400" dirty="0"/>
                        <a:t>Chain of responsibility (223)</a:t>
                      </a:r>
                    </a:p>
                  </a:txBody>
                  <a:tcPr/>
                </a:tc>
                <a:tc>
                  <a:txBody>
                    <a:bodyPr/>
                    <a:lstStyle/>
                    <a:p>
                      <a:r>
                        <a:rPr lang="en-US" sz="1400" b="0" i="0" kern="1200" dirty="0">
                          <a:solidFill>
                            <a:schemeClr val="tx1"/>
                          </a:solidFill>
                          <a:effectLst/>
                          <a:latin typeface="+mn-lt"/>
                          <a:ea typeface="+mn-ea"/>
                          <a:cs typeface="+mn-cs"/>
                        </a:rPr>
                        <a:t>delegates commands to a chain of processing objects</a:t>
                      </a:r>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Command (233)</a:t>
                      </a:r>
                    </a:p>
                  </a:txBody>
                  <a:tcPr/>
                </a:tc>
                <a:tc>
                  <a:txBody>
                    <a:bodyPr/>
                    <a:lstStyle/>
                    <a:p>
                      <a:r>
                        <a:rPr lang="en-US" sz="1400" b="0" i="0" kern="1200" dirty="0">
                          <a:solidFill>
                            <a:schemeClr val="tx1"/>
                          </a:solidFill>
                          <a:effectLst/>
                          <a:latin typeface="+mn-lt"/>
                          <a:ea typeface="+mn-ea"/>
                          <a:cs typeface="+mn-cs"/>
                        </a:rPr>
                        <a:t>creates objects which encapsulate actions and parameters</a:t>
                      </a:r>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Interpreter (243)</a:t>
                      </a:r>
                    </a:p>
                  </a:txBody>
                  <a:tcPr/>
                </a:tc>
                <a:tc>
                  <a:txBody>
                    <a:bodyPr/>
                    <a:lstStyle/>
                    <a:p>
                      <a:r>
                        <a:rPr lang="en-US" sz="1400" b="0" i="0" kern="1200" dirty="0">
                          <a:solidFill>
                            <a:schemeClr val="tx1"/>
                          </a:solidFill>
                          <a:effectLst/>
                          <a:latin typeface="+mn-lt"/>
                          <a:ea typeface="+mn-ea"/>
                          <a:cs typeface="+mn-cs"/>
                        </a:rPr>
                        <a:t>implements a specialized language</a:t>
                      </a:r>
                      <a:endParaRPr lang="en-US" sz="1400" dirty="0"/>
                    </a:p>
                  </a:txBody>
                  <a:tcPr/>
                </a:tc>
                <a:extLst>
                  <a:ext uri="{0D108BD9-81ED-4DB2-BD59-A6C34878D82A}">
                    <a16:rowId xmlns:a16="http://schemas.microsoft.com/office/drawing/2014/main" val="10003"/>
                  </a:ext>
                </a:extLst>
              </a:tr>
              <a:tr h="370840">
                <a:tc>
                  <a:txBody>
                    <a:bodyPr/>
                    <a:lstStyle/>
                    <a:p>
                      <a:r>
                        <a:rPr lang="en-US" sz="1400" dirty="0"/>
                        <a:t>Iterator (257)</a:t>
                      </a:r>
                    </a:p>
                  </a:txBody>
                  <a:tcPr/>
                </a:tc>
                <a:tc>
                  <a:txBody>
                    <a:bodyPr/>
                    <a:lstStyle/>
                    <a:p>
                      <a:r>
                        <a:rPr lang="en-US" sz="1400" b="0" i="0" kern="1200" dirty="0">
                          <a:solidFill>
                            <a:schemeClr val="tx1"/>
                          </a:solidFill>
                          <a:effectLst/>
                          <a:latin typeface="+mn-lt"/>
                          <a:ea typeface="+mn-ea"/>
                          <a:cs typeface="+mn-cs"/>
                        </a:rPr>
                        <a:t>accesses the elements of an object sequentially without exposing its underlying representation</a:t>
                      </a:r>
                      <a:endParaRPr lang="en-US" sz="1400" dirty="0"/>
                    </a:p>
                  </a:txBody>
                  <a:tcPr/>
                </a:tc>
                <a:extLst>
                  <a:ext uri="{0D108BD9-81ED-4DB2-BD59-A6C34878D82A}">
                    <a16:rowId xmlns:a16="http://schemas.microsoft.com/office/drawing/2014/main" val="10004"/>
                  </a:ext>
                </a:extLst>
              </a:tr>
              <a:tr h="370840">
                <a:tc>
                  <a:txBody>
                    <a:bodyPr/>
                    <a:lstStyle/>
                    <a:p>
                      <a:r>
                        <a:rPr lang="en-US" sz="1400" dirty="0"/>
                        <a:t>Mediator (273)</a:t>
                      </a:r>
                    </a:p>
                  </a:txBody>
                  <a:tcPr/>
                </a:tc>
                <a:tc>
                  <a:txBody>
                    <a:bodyPr/>
                    <a:lstStyle/>
                    <a:p>
                      <a:r>
                        <a:rPr lang="en-US" sz="1400" b="0" i="0" kern="1200" dirty="0">
                          <a:solidFill>
                            <a:schemeClr val="tx1"/>
                          </a:solidFill>
                          <a:effectLst/>
                          <a:latin typeface="+mn-lt"/>
                          <a:ea typeface="+mn-ea"/>
                          <a:cs typeface="+mn-cs"/>
                        </a:rPr>
                        <a:t>allows </a:t>
                      </a:r>
                      <a:r>
                        <a:rPr lang="en-US" sz="1400" b="0" i="0" u="none" strike="noStrike" kern="1200" dirty="0">
                          <a:solidFill>
                            <a:schemeClr val="tx1"/>
                          </a:solidFill>
                          <a:effectLst/>
                          <a:latin typeface="+mn-lt"/>
                          <a:ea typeface="+mn-ea"/>
                          <a:cs typeface="+mn-cs"/>
                        </a:rPr>
                        <a:t>loose coupling</a:t>
                      </a:r>
                      <a:r>
                        <a:rPr lang="en-US" sz="1400" b="0" i="0" kern="1200" dirty="0">
                          <a:solidFill>
                            <a:schemeClr val="tx1"/>
                          </a:solidFill>
                          <a:effectLst/>
                          <a:latin typeface="+mn-lt"/>
                          <a:ea typeface="+mn-ea"/>
                          <a:cs typeface="+mn-cs"/>
                        </a:rPr>
                        <a:t> between classes by being the only class that has detailed knowledge of their methods</a:t>
                      </a:r>
                      <a:endParaRPr lang="en-US" sz="1400" dirty="0"/>
                    </a:p>
                  </a:txBody>
                  <a:tcPr/>
                </a:tc>
                <a:extLst>
                  <a:ext uri="{0D108BD9-81ED-4DB2-BD59-A6C34878D82A}">
                    <a16:rowId xmlns:a16="http://schemas.microsoft.com/office/drawing/2014/main" val="10005"/>
                  </a:ext>
                </a:extLst>
              </a:tr>
              <a:tr h="370840">
                <a:tc>
                  <a:txBody>
                    <a:bodyPr/>
                    <a:lstStyle/>
                    <a:p>
                      <a:r>
                        <a:rPr lang="en-US" sz="1400" dirty="0"/>
                        <a:t>Memento (283)</a:t>
                      </a:r>
                    </a:p>
                  </a:txBody>
                  <a:tcPr/>
                </a:tc>
                <a:tc>
                  <a:txBody>
                    <a:bodyPr/>
                    <a:lstStyle/>
                    <a:p>
                      <a:r>
                        <a:rPr lang="en-US" sz="1400" b="0" i="0" kern="1200" dirty="0">
                          <a:solidFill>
                            <a:schemeClr val="tx1"/>
                          </a:solidFill>
                          <a:effectLst/>
                          <a:latin typeface="+mn-lt"/>
                          <a:ea typeface="+mn-ea"/>
                          <a:cs typeface="+mn-cs"/>
                        </a:rPr>
                        <a:t>provides the ability to restore an object to its previous state (undo)</a:t>
                      </a:r>
                      <a:endParaRPr lang="en-US" sz="1400" dirty="0"/>
                    </a:p>
                  </a:txBody>
                  <a:tcPr/>
                </a:tc>
                <a:extLst>
                  <a:ext uri="{0D108BD9-81ED-4DB2-BD59-A6C34878D82A}">
                    <a16:rowId xmlns:a16="http://schemas.microsoft.com/office/drawing/2014/main" val="10006"/>
                  </a:ext>
                </a:extLst>
              </a:tr>
              <a:tr h="370840">
                <a:tc>
                  <a:txBody>
                    <a:bodyPr/>
                    <a:lstStyle/>
                    <a:p>
                      <a:r>
                        <a:rPr lang="en-US" sz="1400" dirty="0"/>
                        <a:t>Observer (293)</a:t>
                      </a:r>
                    </a:p>
                  </a:txBody>
                  <a:tcPr/>
                </a:tc>
                <a:tc>
                  <a:txBody>
                    <a:bodyPr/>
                    <a:lstStyle/>
                    <a:p>
                      <a:r>
                        <a:rPr lang="en-US" sz="1400" b="0" i="0" kern="1200" dirty="0">
                          <a:solidFill>
                            <a:schemeClr val="tx1"/>
                          </a:solidFill>
                          <a:effectLst/>
                          <a:latin typeface="+mn-lt"/>
                          <a:ea typeface="+mn-ea"/>
                          <a:cs typeface="+mn-cs"/>
                        </a:rPr>
                        <a:t>is a publish / subscribe pattern which allows a number of observer objects to see an event</a:t>
                      </a:r>
                      <a:endParaRPr lang="en-US" sz="1400" dirty="0"/>
                    </a:p>
                  </a:txBody>
                  <a:tcPr/>
                </a:tc>
                <a:extLst>
                  <a:ext uri="{0D108BD9-81ED-4DB2-BD59-A6C34878D82A}">
                    <a16:rowId xmlns:a16="http://schemas.microsoft.com/office/drawing/2014/main" val="10007"/>
                  </a:ext>
                </a:extLst>
              </a:tr>
              <a:tr h="370840">
                <a:tc>
                  <a:txBody>
                    <a:bodyPr/>
                    <a:lstStyle/>
                    <a:p>
                      <a:r>
                        <a:rPr lang="is-IS" sz="1400" dirty="0"/>
                        <a:t>State (305)</a:t>
                      </a:r>
                      <a:endParaRPr lang="en-US" sz="1400" dirty="0"/>
                    </a:p>
                  </a:txBody>
                  <a:tcPr/>
                </a:tc>
                <a:tc>
                  <a:txBody>
                    <a:bodyPr/>
                    <a:lstStyle/>
                    <a:p>
                      <a:r>
                        <a:rPr lang="en-US" sz="1400" b="0" i="0" kern="1200" dirty="0">
                          <a:solidFill>
                            <a:schemeClr val="tx1"/>
                          </a:solidFill>
                          <a:effectLst/>
                          <a:latin typeface="+mn-lt"/>
                          <a:ea typeface="+mn-ea"/>
                          <a:cs typeface="+mn-cs"/>
                        </a:rPr>
                        <a:t>allows an object to alter its behavior when its internal state changes</a:t>
                      </a:r>
                      <a:endParaRPr lang="en-US" sz="1400" dirty="0"/>
                    </a:p>
                  </a:txBody>
                  <a:tcPr/>
                </a:tc>
                <a:extLst>
                  <a:ext uri="{0D108BD9-81ED-4DB2-BD59-A6C34878D82A}">
                    <a16:rowId xmlns:a16="http://schemas.microsoft.com/office/drawing/2014/main" val="10008"/>
                  </a:ext>
                </a:extLst>
              </a:tr>
              <a:tr h="370840">
                <a:tc>
                  <a:txBody>
                    <a:bodyPr/>
                    <a:lstStyle/>
                    <a:p>
                      <a:r>
                        <a:rPr lang="en-US" sz="1400" dirty="0"/>
                        <a:t>Strategy (315)</a:t>
                      </a:r>
                    </a:p>
                  </a:txBody>
                  <a:tcPr/>
                </a:tc>
                <a:tc>
                  <a:txBody>
                    <a:bodyPr/>
                    <a:lstStyle/>
                    <a:p>
                      <a:r>
                        <a:rPr lang="en-US" sz="1400" b="0" i="0" kern="1200" dirty="0">
                          <a:solidFill>
                            <a:schemeClr val="tx1"/>
                          </a:solidFill>
                          <a:effectLst/>
                          <a:latin typeface="+mn-lt"/>
                          <a:ea typeface="+mn-ea"/>
                          <a:cs typeface="+mn-cs"/>
                        </a:rPr>
                        <a:t>allows one of a family of algorithms to be selected on-the-fly at runtime</a:t>
                      </a:r>
                      <a:endParaRPr lang="en-US" sz="1400" dirty="0"/>
                    </a:p>
                  </a:txBody>
                  <a:tcPr/>
                </a:tc>
                <a:extLst>
                  <a:ext uri="{0D108BD9-81ED-4DB2-BD59-A6C34878D82A}">
                    <a16:rowId xmlns:a16="http://schemas.microsoft.com/office/drawing/2014/main" val="10009"/>
                  </a:ext>
                </a:extLst>
              </a:tr>
              <a:tr h="370840">
                <a:tc>
                  <a:txBody>
                    <a:bodyPr/>
                    <a:lstStyle/>
                    <a:p>
                      <a:r>
                        <a:rPr lang="en-US" sz="1400" dirty="0"/>
                        <a:t>Template method (325)</a:t>
                      </a:r>
                    </a:p>
                  </a:txBody>
                  <a:tcPr/>
                </a:tc>
                <a:tc>
                  <a:txBody>
                    <a:bodyPr/>
                    <a:lstStyle/>
                    <a:p>
                      <a:r>
                        <a:rPr lang="en-US" sz="1400" b="0" i="0" kern="1200" dirty="0">
                          <a:solidFill>
                            <a:schemeClr val="tx1"/>
                          </a:solidFill>
                          <a:effectLst/>
                          <a:latin typeface="+mn-lt"/>
                          <a:ea typeface="+mn-ea"/>
                          <a:cs typeface="+mn-cs"/>
                        </a:rPr>
                        <a:t>defines the skeleton of an algorithm as an abstract class, allowing its subclasses to provide concrete behavior</a:t>
                      </a:r>
                      <a:endParaRPr lang="en-US" sz="1400" dirty="0"/>
                    </a:p>
                  </a:txBody>
                  <a:tcPr/>
                </a:tc>
                <a:extLst>
                  <a:ext uri="{0D108BD9-81ED-4DB2-BD59-A6C34878D82A}">
                    <a16:rowId xmlns:a16="http://schemas.microsoft.com/office/drawing/2014/main" val="10010"/>
                  </a:ext>
                </a:extLst>
              </a:tr>
              <a:tr h="370840">
                <a:tc>
                  <a:txBody>
                    <a:bodyPr/>
                    <a:lstStyle/>
                    <a:p>
                      <a:r>
                        <a:rPr lang="en-US" sz="1400" dirty="0"/>
                        <a:t>Visitor (331)</a:t>
                      </a:r>
                    </a:p>
                  </a:txBody>
                  <a:tcPr/>
                </a:tc>
                <a:tc>
                  <a:txBody>
                    <a:bodyPr/>
                    <a:lstStyle/>
                    <a:p>
                      <a:r>
                        <a:rPr lang="en-US" sz="1400" b="0" i="0" kern="1200" dirty="0">
                          <a:solidFill>
                            <a:schemeClr val="tx1"/>
                          </a:solidFill>
                          <a:effectLst/>
                          <a:latin typeface="+mn-lt"/>
                          <a:ea typeface="+mn-ea"/>
                          <a:cs typeface="+mn-cs"/>
                        </a:rPr>
                        <a:t>separates an algorithm from an object structure by moving the hierarchy of methods into one object.</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1727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aspects that vary – creational patterns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24112344"/>
              </p:ext>
            </p:extLst>
          </p:nvPr>
        </p:nvGraphicFramePr>
        <p:xfrm>
          <a:off x="838200" y="1825625"/>
          <a:ext cx="10515600" cy="2225040"/>
        </p:xfrm>
        <a:graphic>
          <a:graphicData uri="http://schemas.openxmlformats.org/drawingml/2006/table">
            <a:tbl>
              <a:tblPr firstRow="1" bandRow="1">
                <a:tableStyleId>{2D5ABB26-0587-4C30-8999-92F81FD0307C}</a:tableStyleId>
              </a:tblPr>
              <a:tblGrid>
                <a:gridCol w="2903621">
                  <a:extLst>
                    <a:ext uri="{9D8B030D-6E8A-4147-A177-3AD203B41FA5}">
                      <a16:colId xmlns:a16="http://schemas.microsoft.com/office/drawing/2014/main" val="20000"/>
                    </a:ext>
                  </a:extLst>
                </a:gridCol>
                <a:gridCol w="7611979">
                  <a:extLst>
                    <a:ext uri="{9D8B030D-6E8A-4147-A177-3AD203B41FA5}">
                      <a16:colId xmlns:a16="http://schemas.microsoft.com/office/drawing/2014/main" val="20001"/>
                    </a:ext>
                  </a:extLst>
                </a:gridCol>
              </a:tblGrid>
              <a:tr h="370840">
                <a:tc>
                  <a:txBody>
                    <a:bodyPr/>
                    <a:lstStyle/>
                    <a:p>
                      <a:r>
                        <a:rPr lang="en-US" b="1" dirty="0"/>
                        <a:t>Design pattern</a:t>
                      </a:r>
                    </a:p>
                  </a:txBody>
                  <a:tcPr/>
                </a:tc>
                <a:tc>
                  <a:txBody>
                    <a:bodyPr/>
                    <a:lstStyle/>
                    <a:p>
                      <a:r>
                        <a:rPr lang="en-US" b="1" dirty="0"/>
                        <a:t>Aspect(s)</a:t>
                      </a:r>
                      <a:r>
                        <a:rPr lang="en-US" b="1" baseline="0" dirty="0"/>
                        <a:t> that can vary</a:t>
                      </a:r>
                      <a:endParaRPr lang="en-US" b="1" dirty="0"/>
                    </a:p>
                  </a:txBody>
                  <a:tcPr/>
                </a:tc>
                <a:extLst>
                  <a:ext uri="{0D108BD9-81ED-4DB2-BD59-A6C34878D82A}">
                    <a16:rowId xmlns:a16="http://schemas.microsoft.com/office/drawing/2014/main" val="10000"/>
                  </a:ext>
                </a:extLst>
              </a:tr>
              <a:tr h="370840">
                <a:tc>
                  <a:txBody>
                    <a:bodyPr/>
                    <a:lstStyle/>
                    <a:p>
                      <a:r>
                        <a:rPr lang="en-US" dirty="0"/>
                        <a:t>Abstract factory (87)</a:t>
                      </a:r>
                    </a:p>
                  </a:txBody>
                  <a:tcPr/>
                </a:tc>
                <a:tc>
                  <a:txBody>
                    <a:bodyPr/>
                    <a:lstStyle/>
                    <a:p>
                      <a:r>
                        <a:rPr lang="en-US" dirty="0"/>
                        <a:t>Families of product objects</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Builder (97)</a:t>
                      </a:r>
                    </a:p>
                  </a:txBody>
                  <a:tcPr/>
                </a:tc>
                <a:tc>
                  <a:txBody>
                    <a:bodyPr/>
                    <a:lstStyle/>
                    <a:p>
                      <a:r>
                        <a:rPr lang="en-US" dirty="0"/>
                        <a:t>How</a:t>
                      </a:r>
                      <a:r>
                        <a:rPr lang="en-US" baseline="0" dirty="0"/>
                        <a:t> a composite object gets created</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Factory method (107)</a:t>
                      </a:r>
                    </a:p>
                  </a:txBody>
                  <a:tcPr/>
                </a:tc>
                <a:tc>
                  <a:txBody>
                    <a:bodyPr/>
                    <a:lstStyle/>
                    <a:p>
                      <a:r>
                        <a:rPr lang="en-US" dirty="0"/>
                        <a:t>Subclass</a:t>
                      </a:r>
                      <a:r>
                        <a:rPr lang="en-US" baseline="0" dirty="0"/>
                        <a:t> of object that is instantiated</a:t>
                      </a:r>
                      <a:endParaRPr lang="en-US" dirty="0"/>
                    </a:p>
                  </a:txBody>
                  <a:tcPr/>
                </a:tc>
                <a:extLst>
                  <a:ext uri="{0D108BD9-81ED-4DB2-BD59-A6C34878D82A}">
                    <a16:rowId xmlns:a16="http://schemas.microsoft.com/office/drawing/2014/main" val="10003"/>
                  </a:ext>
                </a:extLst>
              </a:tr>
              <a:tr h="370840">
                <a:tc>
                  <a:txBody>
                    <a:bodyPr/>
                    <a:lstStyle/>
                    <a:p>
                      <a:r>
                        <a:rPr lang="en-US" dirty="0"/>
                        <a:t>Prototype (117)</a:t>
                      </a:r>
                    </a:p>
                  </a:txBody>
                  <a:tcPr/>
                </a:tc>
                <a:tc>
                  <a:txBody>
                    <a:bodyPr/>
                    <a:lstStyle/>
                    <a:p>
                      <a:r>
                        <a:rPr lang="en-US" dirty="0"/>
                        <a:t>Class of object that</a:t>
                      </a:r>
                      <a:r>
                        <a:rPr lang="en-US" baseline="0" dirty="0"/>
                        <a:t> is instantiated</a:t>
                      </a:r>
                      <a:endParaRPr lang="en-US" dirty="0"/>
                    </a:p>
                  </a:txBody>
                  <a:tcPr/>
                </a:tc>
                <a:extLst>
                  <a:ext uri="{0D108BD9-81ED-4DB2-BD59-A6C34878D82A}">
                    <a16:rowId xmlns:a16="http://schemas.microsoft.com/office/drawing/2014/main" val="10004"/>
                  </a:ext>
                </a:extLst>
              </a:tr>
              <a:tr h="370840">
                <a:tc>
                  <a:txBody>
                    <a:bodyPr/>
                    <a:lstStyle/>
                    <a:p>
                      <a:r>
                        <a:rPr lang="en-US" dirty="0"/>
                        <a:t>Singleton (127)</a:t>
                      </a:r>
                    </a:p>
                  </a:txBody>
                  <a:tcPr/>
                </a:tc>
                <a:tc>
                  <a:txBody>
                    <a:bodyPr/>
                    <a:lstStyle/>
                    <a:p>
                      <a:r>
                        <a:rPr lang="en-US" dirty="0"/>
                        <a:t>The sole instance of a class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731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aspects that vary – structural patterns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3316348"/>
              </p:ext>
            </p:extLst>
          </p:nvPr>
        </p:nvGraphicFramePr>
        <p:xfrm>
          <a:off x="838200" y="1825625"/>
          <a:ext cx="10515600" cy="2966720"/>
        </p:xfrm>
        <a:graphic>
          <a:graphicData uri="http://schemas.openxmlformats.org/drawingml/2006/table">
            <a:tbl>
              <a:tblPr firstRow="1" bandRow="1">
                <a:tableStyleId>{2D5ABB26-0587-4C30-8999-92F81FD0307C}</a:tableStyleId>
              </a:tblPr>
              <a:tblGrid>
                <a:gridCol w="2903621">
                  <a:extLst>
                    <a:ext uri="{9D8B030D-6E8A-4147-A177-3AD203B41FA5}">
                      <a16:colId xmlns:a16="http://schemas.microsoft.com/office/drawing/2014/main" val="20000"/>
                    </a:ext>
                  </a:extLst>
                </a:gridCol>
                <a:gridCol w="7611979">
                  <a:extLst>
                    <a:ext uri="{9D8B030D-6E8A-4147-A177-3AD203B41FA5}">
                      <a16:colId xmlns:a16="http://schemas.microsoft.com/office/drawing/2014/main" val="20001"/>
                    </a:ext>
                  </a:extLst>
                </a:gridCol>
              </a:tblGrid>
              <a:tr h="370840">
                <a:tc>
                  <a:txBody>
                    <a:bodyPr/>
                    <a:lstStyle/>
                    <a:p>
                      <a:r>
                        <a:rPr lang="en-US" b="1" dirty="0"/>
                        <a:t>Design pattern</a:t>
                      </a:r>
                    </a:p>
                  </a:txBody>
                  <a:tcPr/>
                </a:tc>
                <a:tc>
                  <a:txBody>
                    <a:bodyPr/>
                    <a:lstStyle/>
                    <a:p>
                      <a:r>
                        <a:rPr lang="en-US" b="1" dirty="0"/>
                        <a:t>Aspect(s)</a:t>
                      </a:r>
                      <a:r>
                        <a:rPr lang="en-US" b="1" baseline="0" dirty="0"/>
                        <a:t> that can vary</a:t>
                      </a:r>
                      <a:endParaRPr lang="en-US" b="1" dirty="0"/>
                    </a:p>
                  </a:txBody>
                  <a:tcPr/>
                </a:tc>
                <a:extLst>
                  <a:ext uri="{0D108BD9-81ED-4DB2-BD59-A6C34878D82A}">
                    <a16:rowId xmlns:a16="http://schemas.microsoft.com/office/drawing/2014/main" val="10000"/>
                  </a:ext>
                </a:extLst>
              </a:tr>
              <a:tr h="370840">
                <a:tc>
                  <a:txBody>
                    <a:bodyPr/>
                    <a:lstStyle/>
                    <a:p>
                      <a:r>
                        <a:rPr lang="en-US" dirty="0"/>
                        <a:t>Adapter (139)</a:t>
                      </a:r>
                    </a:p>
                  </a:txBody>
                  <a:tcPr/>
                </a:tc>
                <a:tc>
                  <a:txBody>
                    <a:bodyPr/>
                    <a:lstStyle/>
                    <a:p>
                      <a:r>
                        <a:rPr lang="en-US" dirty="0"/>
                        <a:t>Interface to an object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Bridge (151)</a:t>
                      </a:r>
                    </a:p>
                  </a:txBody>
                  <a:tcPr/>
                </a:tc>
                <a:tc>
                  <a:txBody>
                    <a:bodyPr/>
                    <a:lstStyle/>
                    <a:p>
                      <a:r>
                        <a:rPr lang="en-US" dirty="0"/>
                        <a:t>Implementation of an object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Composite (163)</a:t>
                      </a:r>
                    </a:p>
                  </a:txBody>
                  <a:tcPr/>
                </a:tc>
                <a:tc>
                  <a:txBody>
                    <a:bodyPr/>
                    <a:lstStyle/>
                    <a:p>
                      <a:r>
                        <a:rPr lang="en-US" dirty="0"/>
                        <a:t>Structure</a:t>
                      </a:r>
                      <a:r>
                        <a:rPr lang="en-US" baseline="0" dirty="0"/>
                        <a:t> and composition of an object</a:t>
                      </a:r>
                      <a:endParaRPr lang="en-US" dirty="0"/>
                    </a:p>
                  </a:txBody>
                  <a:tcPr/>
                </a:tc>
                <a:extLst>
                  <a:ext uri="{0D108BD9-81ED-4DB2-BD59-A6C34878D82A}">
                    <a16:rowId xmlns:a16="http://schemas.microsoft.com/office/drawing/2014/main" val="10003"/>
                  </a:ext>
                </a:extLst>
              </a:tr>
              <a:tr h="370840">
                <a:tc>
                  <a:txBody>
                    <a:bodyPr/>
                    <a:lstStyle/>
                    <a:p>
                      <a:r>
                        <a:rPr lang="en-US" dirty="0"/>
                        <a:t>Decorator (175)</a:t>
                      </a:r>
                    </a:p>
                  </a:txBody>
                  <a:tcPr/>
                </a:tc>
                <a:tc>
                  <a:txBody>
                    <a:bodyPr/>
                    <a:lstStyle/>
                    <a:p>
                      <a:r>
                        <a:rPr lang="en-US" dirty="0"/>
                        <a:t>Responsibilities of an</a:t>
                      </a:r>
                      <a:r>
                        <a:rPr lang="en-US" baseline="0" dirty="0"/>
                        <a:t> object without </a:t>
                      </a:r>
                      <a:r>
                        <a:rPr lang="en-US" baseline="0" dirty="0" err="1"/>
                        <a:t>subclassing</a:t>
                      </a:r>
                      <a:endParaRPr lang="en-US" dirty="0"/>
                    </a:p>
                  </a:txBody>
                  <a:tcPr/>
                </a:tc>
                <a:extLst>
                  <a:ext uri="{0D108BD9-81ED-4DB2-BD59-A6C34878D82A}">
                    <a16:rowId xmlns:a16="http://schemas.microsoft.com/office/drawing/2014/main" val="10004"/>
                  </a:ext>
                </a:extLst>
              </a:tr>
              <a:tr h="370840">
                <a:tc>
                  <a:txBody>
                    <a:bodyPr/>
                    <a:lstStyle/>
                    <a:p>
                      <a:r>
                        <a:rPr lang="pt-BR" dirty="0" err="1"/>
                        <a:t>Façade</a:t>
                      </a:r>
                      <a:r>
                        <a:rPr lang="pt-BR" dirty="0"/>
                        <a:t> (185)</a:t>
                      </a:r>
                      <a:endParaRPr lang="en-US" dirty="0"/>
                    </a:p>
                  </a:txBody>
                  <a:tcPr/>
                </a:tc>
                <a:tc>
                  <a:txBody>
                    <a:bodyPr/>
                    <a:lstStyle/>
                    <a:p>
                      <a:r>
                        <a:rPr lang="en-US" dirty="0"/>
                        <a:t>Interface to a subsystem</a:t>
                      </a:r>
                    </a:p>
                  </a:txBody>
                  <a:tcPr/>
                </a:tc>
                <a:extLst>
                  <a:ext uri="{0D108BD9-81ED-4DB2-BD59-A6C34878D82A}">
                    <a16:rowId xmlns:a16="http://schemas.microsoft.com/office/drawing/2014/main" val="10005"/>
                  </a:ext>
                </a:extLst>
              </a:tr>
              <a:tr h="370840">
                <a:tc>
                  <a:txBody>
                    <a:bodyPr/>
                    <a:lstStyle/>
                    <a:p>
                      <a:r>
                        <a:rPr lang="en-US" dirty="0"/>
                        <a:t>Flyweight (195)</a:t>
                      </a:r>
                    </a:p>
                  </a:txBody>
                  <a:tcPr/>
                </a:tc>
                <a:tc>
                  <a:txBody>
                    <a:bodyPr/>
                    <a:lstStyle/>
                    <a:p>
                      <a:r>
                        <a:rPr lang="en-US" dirty="0"/>
                        <a:t>Storage costs of objects</a:t>
                      </a:r>
                    </a:p>
                  </a:txBody>
                  <a:tcPr/>
                </a:tc>
                <a:extLst>
                  <a:ext uri="{0D108BD9-81ED-4DB2-BD59-A6C34878D82A}">
                    <a16:rowId xmlns:a16="http://schemas.microsoft.com/office/drawing/2014/main" val="10006"/>
                  </a:ext>
                </a:extLst>
              </a:tr>
              <a:tr h="370840">
                <a:tc>
                  <a:txBody>
                    <a:bodyPr/>
                    <a:lstStyle/>
                    <a:p>
                      <a:r>
                        <a:rPr lang="is-IS" dirty="0"/>
                        <a:t>Proxy (207)</a:t>
                      </a:r>
                      <a:endParaRPr lang="en-US" dirty="0"/>
                    </a:p>
                  </a:txBody>
                  <a:tcPr/>
                </a:tc>
                <a:tc>
                  <a:txBody>
                    <a:bodyPr/>
                    <a:lstStyle/>
                    <a:p>
                      <a:r>
                        <a:rPr lang="en-US" dirty="0"/>
                        <a:t>How an object is accessed; its</a:t>
                      </a:r>
                      <a:r>
                        <a:rPr lang="en-US" baseline="0" dirty="0"/>
                        <a:t> location</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1290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aspects that vary – behavioral patterns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97706449"/>
              </p:ext>
            </p:extLst>
          </p:nvPr>
        </p:nvGraphicFramePr>
        <p:xfrm>
          <a:off x="838200" y="1825625"/>
          <a:ext cx="10515600" cy="4719320"/>
        </p:xfrm>
        <a:graphic>
          <a:graphicData uri="http://schemas.openxmlformats.org/drawingml/2006/table">
            <a:tbl>
              <a:tblPr firstRow="1" bandRow="1">
                <a:tableStyleId>{2D5ABB26-0587-4C30-8999-92F81FD0307C}</a:tableStyleId>
              </a:tblPr>
              <a:tblGrid>
                <a:gridCol w="2903621">
                  <a:extLst>
                    <a:ext uri="{9D8B030D-6E8A-4147-A177-3AD203B41FA5}">
                      <a16:colId xmlns:a16="http://schemas.microsoft.com/office/drawing/2014/main" val="20000"/>
                    </a:ext>
                  </a:extLst>
                </a:gridCol>
                <a:gridCol w="7611979">
                  <a:extLst>
                    <a:ext uri="{9D8B030D-6E8A-4147-A177-3AD203B41FA5}">
                      <a16:colId xmlns:a16="http://schemas.microsoft.com/office/drawing/2014/main" val="20001"/>
                    </a:ext>
                  </a:extLst>
                </a:gridCol>
              </a:tblGrid>
              <a:tr h="370840">
                <a:tc>
                  <a:txBody>
                    <a:bodyPr/>
                    <a:lstStyle/>
                    <a:p>
                      <a:r>
                        <a:rPr lang="en-US" b="1" dirty="0"/>
                        <a:t>Design pattern</a:t>
                      </a:r>
                    </a:p>
                  </a:txBody>
                  <a:tcPr/>
                </a:tc>
                <a:tc>
                  <a:txBody>
                    <a:bodyPr/>
                    <a:lstStyle/>
                    <a:p>
                      <a:r>
                        <a:rPr lang="en-US" b="1" dirty="0"/>
                        <a:t>Aspect(s)</a:t>
                      </a:r>
                      <a:r>
                        <a:rPr lang="en-US" b="1" baseline="0" dirty="0"/>
                        <a:t> that can vary</a:t>
                      </a:r>
                      <a:endParaRPr lang="en-US" b="1" dirty="0"/>
                    </a:p>
                  </a:txBody>
                  <a:tcPr/>
                </a:tc>
                <a:extLst>
                  <a:ext uri="{0D108BD9-81ED-4DB2-BD59-A6C34878D82A}">
                    <a16:rowId xmlns:a16="http://schemas.microsoft.com/office/drawing/2014/main" val="10000"/>
                  </a:ext>
                </a:extLst>
              </a:tr>
              <a:tr h="370840">
                <a:tc>
                  <a:txBody>
                    <a:bodyPr/>
                    <a:lstStyle/>
                    <a:p>
                      <a:r>
                        <a:rPr lang="en-US" dirty="0"/>
                        <a:t>Chain of responsibility (223)</a:t>
                      </a:r>
                    </a:p>
                  </a:txBody>
                  <a:tcPr/>
                </a:tc>
                <a:tc>
                  <a:txBody>
                    <a:bodyPr/>
                    <a:lstStyle/>
                    <a:p>
                      <a:r>
                        <a:rPr lang="en-US" dirty="0"/>
                        <a:t>Object that can fulfill</a:t>
                      </a:r>
                      <a:r>
                        <a:rPr lang="en-US" baseline="0" dirty="0"/>
                        <a:t> a request</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Command (233)</a:t>
                      </a:r>
                    </a:p>
                  </a:txBody>
                  <a:tcPr/>
                </a:tc>
                <a:tc>
                  <a:txBody>
                    <a:bodyPr/>
                    <a:lstStyle/>
                    <a:p>
                      <a:r>
                        <a:rPr lang="en-US" dirty="0"/>
                        <a:t>When and</a:t>
                      </a:r>
                      <a:r>
                        <a:rPr lang="en-US" baseline="0" dirty="0"/>
                        <a:t> how a request is fulfilled</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Interpreter (243)</a:t>
                      </a:r>
                    </a:p>
                  </a:txBody>
                  <a:tcPr/>
                </a:tc>
                <a:tc>
                  <a:txBody>
                    <a:bodyPr/>
                    <a:lstStyle/>
                    <a:p>
                      <a:r>
                        <a:rPr lang="en-US" dirty="0"/>
                        <a:t>Grammar and interpretation of</a:t>
                      </a:r>
                      <a:r>
                        <a:rPr lang="en-US" baseline="0" dirty="0"/>
                        <a:t> a language</a:t>
                      </a:r>
                      <a:endParaRPr lang="en-US" dirty="0"/>
                    </a:p>
                  </a:txBody>
                  <a:tcPr/>
                </a:tc>
                <a:extLst>
                  <a:ext uri="{0D108BD9-81ED-4DB2-BD59-A6C34878D82A}">
                    <a16:rowId xmlns:a16="http://schemas.microsoft.com/office/drawing/2014/main" val="10003"/>
                  </a:ext>
                </a:extLst>
              </a:tr>
              <a:tr h="370840">
                <a:tc>
                  <a:txBody>
                    <a:bodyPr/>
                    <a:lstStyle/>
                    <a:p>
                      <a:r>
                        <a:rPr lang="en-US" dirty="0"/>
                        <a:t>Iterator (257)</a:t>
                      </a:r>
                    </a:p>
                  </a:txBody>
                  <a:tcPr/>
                </a:tc>
                <a:tc>
                  <a:txBody>
                    <a:bodyPr/>
                    <a:lstStyle/>
                    <a:p>
                      <a:r>
                        <a:rPr lang="en-US" dirty="0"/>
                        <a:t>How an aggregate’s elements are accessed; traversed</a:t>
                      </a:r>
                    </a:p>
                  </a:txBody>
                  <a:tcPr/>
                </a:tc>
                <a:extLst>
                  <a:ext uri="{0D108BD9-81ED-4DB2-BD59-A6C34878D82A}">
                    <a16:rowId xmlns:a16="http://schemas.microsoft.com/office/drawing/2014/main" val="10004"/>
                  </a:ext>
                </a:extLst>
              </a:tr>
              <a:tr h="370840">
                <a:tc>
                  <a:txBody>
                    <a:bodyPr/>
                    <a:lstStyle/>
                    <a:p>
                      <a:r>
                        <a:rPr lang="en-US" dirty="0"/>
                        <a:t>Mediator (273)</a:t>
                      </a:r>
                    </a:p>
                  </a:txBody>
                  <a:tcPr/>
                </a:tc>
                <a:tc>
                  <a:txBody>
                    <a:bodyPr/>
                    <a:lstStyle/>
                    <a:p>
                      <a:r>
                        <a:rPr lang="en-US" dirty="0"/>
                        <a:t>How and which objects interact</a:t>
                      </a:r>
                      <a:r>
                        <a:rPr lang="en-US" baseline="0" dirty="0"/>
                        <a:t> with each other</a:t>
                      </a:r>
                      <a:endParaRPr lang="en-US" dirty="0"/>
                    </a:p>
                  </a:txBody>
                  <a:tcPr/>
                </a:tc>
                <a:extLst>
                  <a:ext uri="{0D108BD9-81ED-4DB2-BD59-A6C34878D82A}">
                    <a16:rowId xmlns:a16="http://schemas.microsoft.com/office/drawing/2014/main" val="10005"/>
                  </a:ext>
                </a:extLst>
              </a:tr>
              <a:tr h="370840">
                <a:tc>
                  <a:txBody>
                    <a:bodyPr/>
                    <a:lstStyle/>
                    <a:p>
                      <a:r>
                        <a:rPr lang="en-US" dirty="0"/>
                        <a:t>Memento (283)</a:t>
                      </a:r>
                    </a:p>
                  </a:txBody>
                  <a:tcPr/>
                </a:tc>
                <a:tc>
                  <a:txBody>
                    <a:bodyPr/>
                    <a:lstStyle/>
                    <a:p>
                      <a:r>
                        <a:rPr lang="en-US" dirty="0"/>
                        <a:t>What private information is stored outside an object, and when</a:t>
                      </a:r>
                    </a:p>
                  </a:txBody>
                  <a:tcPr/>
                </a:tc>
                <a:extLst>
                  <a:ext uri="{0D108BD9-81ED-4DB2-BD59-A6C34878D82A}">
                    <a16:rowId xmlns:a16="http://schemas.microsoft.com/office/drawing/2014/main" val="10006"/>
                  </a:ext>
                </a:extLst>
              </a:tr>
              <a:tr h="370840">
                <a:tc>
                  <a:txBody>
                    <a:bodyPr/>
                    <a:lstStyle/>
                    <a:p>
                      <a:r>
                        <a:rPr lang="en-US" dirty="0"/>
                        <a:t>Observer (293)</a:t>
                      </a:r>
                    </a:p>
                  </a:txBody>
                  <a:tcPr/>
                </a:tc>
                <a:tc>
                  <a:txBody>
                    <a:bodyPr/>
                    <a:lstStyle/>
                    <a:p>
                      <a:r>
                        <a:rPr lang="en-US" dirty="0"/>
                        <a:t>Number of objects that depend</a:t>
                      </a:r>
                      <a:r>
                        <a:rPr lang="en-US" baseline="0" dirty="0"/>
                        <a:t> on another object; how the objects stay up to date</a:t>
                      </a:r>
                      <a:endParaRPr lang="en-US" dirty="0"/>
                    </a:p>
                  </a:txBody>
                  <a:tcPr/>
                </a:tc>
                <a:extLst>
                  <a:ext uri="{0D108BD9-81ED-4DB2-BD59-A6C34878D82A}">
                    <a16:rowId xmlns:a16="http://schemas.microsoft.com/office/drawing/2014/main" val="10007"/>
                  </a:ext>
                </a:extLst>
              </a:tr>
              <a:tr h="370840">
                <a:tc>
                  <a:txBody>
                    <a:bodyPr/>
                    <a:lstStyle/>
                    <a:p>
                      <a:r>
                        <a:rPr lang="is-IS" dirty="0"/>
                        <a:t>State (305)</a:t>
                      </a:r>
                      <a:endParaRPr lang="en-US" dirty="0"/>
                    </a:p>
                  </a:txBody>
                  <a:tcPr/>
                </a:tc>
                <a:tc>
                  <a:txBody>
                    <a:bodyPr/>
                    <a:lstStyle/>
                    <a:p>
                      <a:r>
                        <a:rPr lang="en-US" dirty="0"/>
                        <a:t>States of an object</a:t>
                      </a:r>
                    </a:p>
                  </a:txBody>
                  <a:tcPr/>
                </a:tc>
                <a:extLst>
                  <a:ext uri="{0D108BD9-81ED-4DB2-BD59-A6C34878D82A}">
                    <a16:rowId xmlns:a16="http://schemas.microsoft.com/office/drawing/2014/main" val="10008"/>
                  </a:ext>
                </a:extLst>
              </a:tr>
              <a:tr h="370840">
                <a:tc>
                  <a:txBody>
                    <a:bodyPr/>
                    <a:lstStyle/>
                    <a:p>
                      <a:r>
                        <a:rPr lang="en-US" dirty="0"/>
                        <a:t>Strategy (315)</a:t>
                      </a:r>
                    </a:p>
                  </a:txBody>
                  <a:tcPr/>
                </a:tc>
                <a:tc>
                  <a:txBody>
                    <a:bodyPr/>
                    <a:lstStyle/>
                    <a:p>
                      <a:r>
                        <a:rPr lang="en-US" dirty="0"/>
                        <a:t>An algorithm</a:t>
                      </a:r>
                    </a:p>
                  </a:txBody>
                  <a:tcPr/>
                </a:tc>
                <a:extLst>
                  <a:ext uri="{0D108BD9-81ED-4DB2-BD59-A6C34878D82A}">
                    <a16:rowId xmlns:a16="http://schemas.microsoft.com/office/drawing/2014/main" val="10009"/>
                  </a:ext>
                </a:extLst>
              </a:tr>
              <a:tr h="370840">
                <a:tc>
                  <a:txBody>
                    <a:bodyPr/>
                    <a:lstStyle/>
                    <a:p>
                      <a:r>
                        <a:rPr lang="en-US" dirty="0"/>
                        <a:t>Template method (325)</a:t>
                      </a:r>
                    </a:p>
                  </a:txBody>
                  <a:tcPr/>
                </a:tc>
                <a:tc>
                  <a:txBody>
                    <a:bodyPr/>
                    <a:lstStyle/>
                    <a:p>
                      <a:r>
                        <a:rPr lang="en-US" dirty="0"/>
                        <a:t>Steps of an algorithm</a:t>
                      </a:r>
                    </a:p>
                  </a:txBody>
                  <a:tcPr/>
                </a:tc>
                <a:extLst>
                  <a:ext uri="{0D108BD9-81ED-4DB2-BD59-A6C34878D82A}">
                    <a16:rowId xmlns:a16="http://schemas.microsoft.com/office/drawing/2014/main" val="10010"/>
                  </a:ext>
                </a:extLst>
              </a:tr>
              <a:tr h="370840">
                <a:tc>
                  <a:txBody>
                    <a:bodyPr/>
                    <a:lstStyle/>
                    <a:p>
                      <a:r>
                        <a:rPr lang="en-US" dirty="0"/>
                        <a:t>Visitor (331)</a:t>
                      </a:r>
                    </a:p>
                  </a:txBody>
                  <a:tcPr/>
                </a:tc>
                <a:tc>
                  <a:txBody>
                    <a:bodyPr/>
                    <a:lstStyle/>
                    <a:p>
                      <a:r>
                        <a:rPr lang="en-US" dirty="0"/>
                        <a:t>Operations</a:t>
                      </a:r>
                      <a:r>
                        <a:rPr lang="en-US" baseline="0" dirty="0"/>
                        <a:t> that can be applied to object(s) without changing their class(</a:t>
                      </a:r>
                      <a:r>
                        <a:rPr lang="en-US" baseline="0" dirty="0" err="1"/>
                        <a:t>es</a:t>
                      </a:r>
                      <a:r>
                        <a:rPr lang="en-US" baseline="0" dirty="0"/>
                        <a:t>)</a:t>
                      </a:r>
                      <a:endParaRPr lang="en-US"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6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Patterns</a:t>
            </a:r>
          </a:p>
        </p:txBody>
      </p:sp>
      <p:sp>
        <p:nvSpPr>
          <p:cNvPr id="5" name="Text Placeholder 4"/>
          <p:cNvSpPr>
            <a:spLocks noGrp="1"/>
          </p:cNvSpPr>
          <p:nvPr>
            <p:ph type="body" idx="1"/>
          </p:nvPr>
        </p:nvSpPr>
        <p:spPr/>
        <p:txBody>
          <a:bodyPr/>
          <a:lstStyle/>
          <a:p>
            <a:r>
              <a:rPr lang="en-US" dirty="0"/>
              <a:t>Let’s talk about The Gang of Four</a:t>
            </a:r>
          </a:p>
        </p:txBody>
      </p:sp>
    </p:spTree>
    <p:extLst>
      <p:ext uri="{BB962C8B-B14F-4D97-AF65-F5344CB8AC3E}">
        <p14:creationId xmlns:p14="http://schemas.microsoft.com/office/powerpoint/2010/main" val="2579962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causes of redesign</a:t>
            </a:r>
            <a:endParaRPr lang="en-US" dirty="0"/>
          </a:p>
        </p:txBody>
      </p:sp>
      <p:sp>
        <p:nvSpPr>
          <p:cNvPr id="3" name="Content Placeholder 2"/>
          <p:cNvSpPr>
            <a:spLocks noGrp="1"/>
          </p:cNvSpPr>
          <p:nvPr>
            <p:ph idx="1"/>
          </p:nvPr>
        </p:nvSpPr>
        <p:spPr/>
        <p:txBody>
          <a:bodyPr>
            <a:normAutofit/>
          </a:bodyPr>
          <a:lstStyle/>
          <a:p>
            <a:pPr marL="0" indent="0">
              <a:buNone/>
            </a:pPr>
            <a:r>
              <a:rPr lang="en-US" dirty="0"/>
              <a:t>Creating an object by specifying a class explicitly</a:t>
            </a:r>
          </a:p>
          <a:p>
            <a:pPr marL="457200" lvl="1" indent="0">
              <a:buNone/>
            </a:pPr>
            <a:r>
              <a:rPr lang="en-US" dirty="0"/>
              <a:t>Abstract Factory (87), Factory Method (107), Prototype (117)</a:t>
            </a:r>
          </a:p>
          <a:p>
            <a:pPr marL="0" indent="0">
              <a:buNone/>
            </a:pPr>
            <a:r>
              <a:rPr lang="en-US" dirty="0"/>
              <a:t>Dependence on specific actions</a:t>
            </a:r>
          </a:p>
          <a:p>
            <a:pPr marL="457200" lvl="1" indent="0">
              <a:buNone/>
            </a:pPr>
            <a:r>
              <a:rPr lang="en-US" dirty="0"/>
              <a:t>Chain of Responsibility (223), Command (233)</a:t>
            </a:r>
          </a:p>
          <a:p>
            <a:pPr marL="0" indent="0">
              <a:buNone/>
            </a:pPr>
            <a:r>
              <a:rPr lang="en-US" dirty="0"/>
              <a:t>Dependence on hardware and software platforms</a:t>
            </a:r>
          </a:p>
          <a:p>
            <a:pPr marL="457200" lvl="1" indent="0">
              <a:buNone/>
            </a:pPr>
            <a:r>
              <a:rPr lang="en-US" dirty="0"/>
              <a:t>Abstract Factory (87), Bridge (151)</a:t>
            </a:r>
          </a:p>
          <a:p>
            <a:pPr marL="0" indent="0">
              <a:buNone/>
            </a:pPr>
            <a:r>
              <a:rPr lang="en-US" dirty="0"/>
              <a:t>Dependence on object representation or implementation</a:t>
            </a:r>
          </a:p>
          <a:p>
            <a:pPr marL="457200" lvl="1" indent="0">
              <a:buNone/>
            </a:pPr>
            <a:r>
              <a:rPr lang="en-US" dirty="0"/>
              <a:t>Abstract Factory (87), Bridge (151), Memento 9283), Proxy (207)</a:t>
            </a:r>
          </a:p>
        </p:txBody>
      </p:sp>
    </p:spTree>
    <p:extLst>
      <p:ext uri="{BB962C8B-B14F-4D97-AF65-F5344CB8AC3E}">
        <p14:creationId xmlns:p14="http://schemas.microsoft.com/office/powerpoint/2010/main" val="278495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causes of redesign</a:t>
            </a:r>
          </a:p>
        </p:txBody>
      </p:sp>
      <p:sp>
        <p:nvSpPr>
          <p:cNvPr id="3" name="Content Placeholder 2"/>
          <p:cNvSpPr>
            <a:spLocks noGrp="1"/>
          </p:cNvSpPr>
          <p:nvPr>
            <p:ph idx="1"/>
          </p:nvPr>
        </p:nvSpPr>
        <p:spPr/>
        <p:txBody>
          <a:bodyPr>
            <a:normAutofit lnSpcReduction="10000"/>
          </a:bodyPr>
          <a:lstStyle/>
          <a:p>
            <a:pPr marL="0" indent="0">
              <a:buNone/>
            </a:pPr>
            <a:r>
              <a:rPr lang="en-US" dirty="0"/>
              <a:t>Algorithmic dependencies</a:t>
            </a:r>
          </a:p>
          <a:p>
            <a:pPr marL="457200" lvl="1" indent="0">
              <a:buNone/>
            </a:pPr>
            <a:r>
              <a:rPr lang="en-US" dirty="0"/>
              <a:t>Builder (97), Iterator (257), Strategy (315), Template Method (325), Visitor (331)</a:t>
            </a:r>
          </a:p>
          <a:p>
            <a:pPr marL="0" indent="0">
              <a:buNone/>
            </a:pPr>
            <a:r>
              <a:rPr lang="en-US" dirty="0"/>
              <a:t>Tight coupling</a:t>
            </a:r>
          </a:p>
          <a:p>
            <a:pPr marL="457200" lvl="1" indent="0">
              <a:buNone/>
            </a:pPr>
            <a:r>
              <a:rPr lang="en-US" dirty="0"/>
              <a:t>Abstract Factory (87), Bridge (151), Chain of Responsibility (223), </a:t>
            </a:r>
          </a:p>
          <a:p>
            <a:pPr marL="457200" lvl="1" indent="0">
              <a:buNone/>
            </a:pPr>
            <a:r>
              <a:rPr lang="en-US" dirty="0"/>
              <a:t>Command (233), Façade (185), Mediator (273), Observer (293)</a:t>
            </a:r>
          </a:p>
          <a:p>
            <a:pPr marL="0" indent="0">
              <a:buNone/>
            </a:pPr>
            <a:r>
              <a:rPr lang="en-US" dirty="0"/>
              <a:t>Extending functionality by </a:t>
            </a:r>
            <a:r>
              <a:rPr lang="en-US" dirty="0" err="1"/>
              <a:t>subclassing</a:t>
            </a:r>
            <a:endParaRPr lang="en-US" dirty="0"/>
          </a:p>
          <a:p>
            <a:pPr marL="457200" lvl="1" indent="0">
              <a:buNone/>
            </a:pPr>
            <a:r>
              <a:rPr lang="en-US" dirty="0"/>
              <a:t>Bridge (151), Chain of Responsibility (223), Composite (163), </a:t>
            </a:r>
          </a:p>
          <a:p>
            <a:pPr marL="457200" lvl="1" indent="0">
              <a:buNone/>
            </a:pPr>
            <a:r>
              <a:rPr lang="en-US" dirty="0"/>
              <a:t>Decorator (175), Observer (293), Strategy (315)</a:t>
            </a:r>
          </a:p>
          <a:p>
            <a:pPr marL="0" indent="0">
              <a:buNone/>
            </a:pPr>
            <a:r>
              <a:rPr lang="en-US" dirty="0"/>
              <a:t>Inability to alter classes conveniently</a:t>
            </a:r>
          </a:p>
          <a:p>
            <a:pPr marL="457200" lvl="1" indent="0">
              <a:buNone/>
            </a:pPr>
            <a:r>
              <a:rPr lang="en-US" dirty="0"/>
              <a:t>Adapter (139), Decorator (175), Visitor (331)</a:t>
            </a:r>
          </a:p>
        </p:txBody>
      </p:sp>
    </p:spTree>
    <p:extLst>
      <p:ext uri="{BB962C8B-B14F-4D97-AF65-F5344CB8AC3E}">
        <p14:creationId xmlns:p14="http://schemas.microsoft.com/office/powerpoint/2010/main" val="196288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select a design pattern</a:t>
            </a:r>
          </a:p>
        </p:txBody>
      </p:sp>
      <p:sp>
        <p:nvSpPr>
          <p:cNvPr id="3" name="Content Placeholder 2"/>
          <p:cNvSpPr>
            <a:spLocks noGrp="1"/>
          </p:cNvSpPr>
          <p:nvPr>
            <p:ph idx="1"/>
          </p:nvPr>
        </p:nvSpPr>
        <p:spPr/>
        <p:txBody>
          <a:bodyPr/>
          <a:lstStyle/>
          <a:p>
            <a:pPr marL="0" indent="0">
              <a:buNone/>
            </a:pPr>
            <a:r>
              <a:rPr lang="en-US" dirty="0"/>
              <a:t>Consider how design patterns solve problems</a:t>
            </a:r>
          </a:p>
          <a:p>
            <a:pPr marL="0" indent="0">
              <a:buNone/>
            </a:pPr>
            <a:r>
              <a:rPr lang="en-US" dirty="0"/>
              <a:t>Scan the </a:t>
            </a:r>
            <a:r>
              <a:rPr lang="en-US" i="1" dirty="0"/>
              <a:t>Intent</a:t>
            </a:r>
            <a:r>
              <a:rPr lang="en-US" baseline="0" dirty="0"/>
              <a:t> sections</a:t>
            </a:r>
          </a:p>
          <a:p>
            <a:pPr marL="0" indent="0">
              <a:buNone/>
            </a:pPr>
            <a:r>
              <a:rPr lang="en-US" baseline="0" dirty="0"/>
              <a:t>Study how patterns interrelate</a:t>
            </a:r>
          </a:p>
          <a:p>
            <a:pPr marL="0" indent="0">
              <a:buNone/>
            </a:pPr>
            <a:r>
              <a:rPr lang="en-US" baseline="0" dirty="0"/>
              <a:t>Study patterns of like purpose</a:t>
            </a:r>
          </a:p>
          <a:p>
            <a:pPr marL="0" indent="0">
              <a:buNone/>
            </a:pPr>
            <a:r>
              <a:rPr lang="en-US" baseline="0" dirty="0"/>
              <a:t>Exam a cause of redesign</a:t>
            </a:r>
          </a:p>
          <a:p>
            <a:pPr marL="0" indent="0">
              <a:buNone/>
            </a:pPr>
            <a:r>
              <a:rPr lang="en-US" baseline="0" dirty="0"/>
              <a:t>Consider what should be variable in your design</a:t>
            </a:r>
            <a:endParaRPr lang="en-US" dirty="0"/>
          </a:p>
        </p:txBody>
      </p:sp>
    </p:spTree>
    <p:extLst>
      <p:ext uri="{BB962C8B-B14F-4D97-AF65-F5344CB8AC3E}">
        <p14:creationId xmlns:p14="http://schemas.microsoft.com/office/powerpoint/2010/main" val="263203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a design pattern</a:t>
            </a:r>
          </a:p>
        </p:txBody>
      </p:sp>
      <p:sp>
        <p:nvSpPr>
          <p:cNvPr id="3" name="Content Placeholder 2"/>
          <p:cNvSpPr>
            <a:spLocks noGrp="1"/>
          </p:cNvSpPr>
          <p:nvPr>
            <p:ph idx="1"/>
          </p:nvPr>
        </p:nvSpPr>
        <p:spPr/>
        <p:txBody>
          <a:bodyPr/>
          <a:lstStyle/>
          <a:p>
            <a:pPr marL="0" indent="0">
              <a:buNone/>
            </a:pPr>
            <a:r>
              <a:rPr lang="en-US" dirty="0"/>
              <a:t>Read the pattern once through for an overview</a:t>
            </a:r>
          </a:p>
          <a:p>
            <a:pPr marL="0" indent="0">
              <a:buNone/>
            </a:pPr>
            <a:r>
              <a:rPr lang="en-US" dirty="0"/>
              <a:t>Go back and study the </a:t>
            </a:r>
            <a:r>
              <a:rPr lang="en-US" i="1" dirty="0"/>
              <a:t>Structure</a:t>
            </a:r>
            <a:r>
              <a:rPr lang="en-US" dirty="0"/>
              <a:t>, </a:t>
            </a:r>
            <a:r>
              <a:rPr lang="en-US" i="1" dirty="0"/>
              <a:t>Participants</a:t>
            </a:r>
            <a:r>
              <a:rPr lang="en-US" dirty="0"/>
              <a:t>, and </a:t>
            </a:r>
            <a:r>
              <a:rPr lang="en-US" i="1" dirty="0"/>
              <a:t>Collaborations</a:t>
            </a:r>
            <a:r>
              <a:rPr lang="en-US" dirty="0"/>
              <a:t> section</a:t>
            </a:r>
          </a:p>
          <a:p>
            <a:pPr marL="0" indent="0">
              <a:buNone/>
            </a:pPr>
            <a:r>
              <a:rPr lang="en-US" dirty="0"/>
              <a:t>Look at the </a:t>
            </a:r>
            <a:r>
              <a:rPr lang="en-US" i="1" dirty="0"/>
              <a:t>Sample Code </a:t>
            </a:r>
            <a:r>
              <a:rPr lang="en-US" dirty="0"/>
              <a:t>section to see a concrete example</a:t>
            </a:r>
          </a:p>
          <a:p>
            <a:pPr marL="0" indent="0">
              <a:buNone/>
            </a:pPr>
            <a:r>
              <a:rPr lang="en-US" dirty="0"/>
              <a:t>Choose names for pattern participants</a:t>
            </a:r>
          </a:p>
          <a:p>
            <a:pPr marL="0" indent="0">
              <a:buNone/>
            </a:pPr>
            <a:r>
              <a:rPr lang="en-US" dirty="0"/>
              <a:t>Define the classes</a:t>
            </a:r>
          </a:p>
          <a:p>
            <a:pPr marL="0" indent="0">
              <a:buNone/>
            </a:pPr>
            <a:r>
              <a:rPr lang="en-US" dirty="0"/>
              <a:t>Define application-specific names for operations</a:t>
            </a:r>
          </a:p>
          <a:p>
            <a:pPr marL="0" indent="0">
              <a:buNone/>
            </a:pPr>
            <a:r>
              <a:rPr lang="en-US" dirty="0"/>
              <a:t>Implement the operations to carry out responsibilities and collaborations</a:t>
            </a:r>
          </a:p>
        </p:txBody>
      </p:sp>
    </p:spTree>
    <p:extLst>
      <p:ext uri="{BB962C8B-B14F-4D97-AF65-F5344CB8AC3E}">
        <p14:creationId xmlns:p14="http://schemas.microsoft.com/office/powerpoint/2010/main" val="580058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9724" y="668469"/>
            <a:ext cx="10970838" cy="6122855"/>
          </a:xfrm>
          <a:prstGeom prst="rect">
            <a:avLst/>
          </a:prstGeom>
        </p:spPr>
      </p:pic>
      <p:sp>
        <p:nvSpPr>
          <p:cNvPr id="2" name="Title 1"/>
          <p:cNvSpPr>
            <a:spLocks noGrp="1"/>
          </p:cNvSpPr>
          <p:nvPr>
            <p:ph type="title"/>
          </p:nvPr>
        </p:nvSpPr>
        <p:spPr/>
        <p:txBody>
          <a:bodyPr/>
          <a:lstStyle/>
          <a:p>
            <a:r>
              <a:rPr lang="en-US" dirty="0"/>
              <a:t>How they all relate</a:t>
            </a:r>
          </a:p>
        </p:txBody>
      </p:sp>
    </p:spTree>
    <p:extLst>
      <p:ext uri="{BB962C8B-B14F-4D97-AF65-F5344CB8AC3E}">
        <p14:creationId xmlns:p14="http://schemas.microsoft.com/office/powerpoint/2010/main" val="248932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Criticisms</a:t>
            </a:r>
          </a:p>
        </p:txBody>
      </p:sp>
      <p:sp>
        <p:nvSpPr>
          <p:cNvPr id="6" name="Content Placeholder 5"/>
          <p:cNvSpPr>
            <a:spLocks noGrp="1"/>
          </p:cNvSpPr>
          <p:nvPr>
            <p:ph idx="1"/>
          </p:nvPr>
        </p:nvSpPr>
        <p:spPr/>
        <p:txBody>
          <a:bodyPr/>
          <a:lstStyle/>
          <a:p>
            <a:pPr marL="0" indent="0">
              <a:buNone/>
            </a:pPr>
            <a:r>
              <a:rPr lang="en-US" dirty="0"/>
              <a:t>Failed to provide clear criteria for when to use what pattern</a:t>
            </a:r>
          </a:p>
          <a:p>
            <a:pPr marL="0" indent="0">
              <a:buNone/>
            </a:pPr>
            <a:r>
              <a:rPr lang="en-US" dirty="0"/>
              <a:t>No economics</a:t>
            </a:r>
          </a:p>
          <a:p>
            <a:pPr marL="0" indent="0">
              <a:buNone/>
            </a:pPr>
            <a:r>
              <a:rPr lang="en-US" dirty="0"/>
              <a:t>Focus on system software</a:t>
            </a:r>
          </a:p>
          <a:p>
            <a:pPr marL="0" indent="0">
              <a:buNone/>
            </a:pPr>
            <a:r>
              <a:rPr lang="en-US" dirty="0"/>
              <a:t>Missed CRUD-based enterprise software</a:t>
            </a:r>
          </a:p>
          <a:p>
            <a:pPr marL="0" indent="0">
              <a:buNone/>
            </a:pPr>
            <a:r>
              <a:rPr lang="en-US" dirty="0"/>
              <a:t>Can confuse patterns with domain objects – DON’T</a:t>
            </a:r>
          </a:p>
        </p:txBody>
      </p:sp>
    </p:spTree>
    <p:extLst>
      <p:ext uri="{BB962C8B-B14F-4D97-AF65-F5344CB8AC3E}">
        <p14:creationId xmlns:p14="http://schemas.microsoft.com/office/powerpoint/2010/main" val="2744795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from design patterns</a:t>
            </a:r>
          </a:p>
        </p:txBody>
      </p:sp>
      <p:sp>
        <p:nvSpPr>
          <p:cNvPr id="3" name="Content Placeholder 2"/>
          <p:cNvSpPr>
            <a:spLocks noGrp="1"/>
          </p:cNvSpPr>
          <p:nvPr>
            <p:ph idx="1"/>
          </p:nvPr>
        </p:nvSpPr>
        <p:spPr/>
        <p:txBody>
          <a:bodyPr/>
          <a:lstStyle/>
          <a:p>
            <a:pPr marL="0" indent="0">
              <a:buNone/>
            </a:pPr>
            <a:r>
              <a:rPr lang="en-US" dirty="0"/>
              <a:t>A common design vocabulary</a:t>
            </a:r>
          </a:p>
          <a:p>
            <a:pPr marL="0" indent="0">
              <a:buNone/>
            </a:pPr>
            <a:r>
              <a:rPr lang="en-US" dirty="0"/>
              <a:t>A documentation and learning aid</a:t>
            </a:r>
          </a:p>
          <a:p>
            <a:pPr marL="0" indent="0">
              <a:buNone/>
            </a:pPr>
            <a:r>
              <a:rPr lang="en-US" dirty="0"/>
              <a:t>An adjunct to existing methods</a:t>
            </a:r>
          </a:p>
          <a:p>
            <a:pPr marL="0" indent="0">
              <a:buNone/>
            </a:pPr>
            <a:r>
              <a:rPr lang="en-US" dirty="0"/>
              <a:t>A target for refactoring</a:t>
            </a:r>
          </a:p>
          <a:p>
            <a:endParaRPr lang="en-US" dirty="0"/>
          </a:p>
        </p:txBody>
      </p:sp>
      <p:graphicFrame>
        <p:nvGraphicFramePr>
          <p:cNvPr id="4" name="Diagram 3"/>
          <p:cNvGraphicFramePr/>
          <p:nvPr>
            <p:extLst>
              <p:ext uri="{D42A27DB-BD31-4B8C-83A1-F6EECF244321}">
                <p14:modId xmlns:p14="http://schemas.microsoft.com/office/powerpoint/2010/main" val="1742245475"/>
              </p:ext>
            </p:extLst>
          </p:nvPr>
        </p:nvGraphicFramePr>
        <p:xfrm>
          <a:off x="7061199" y="2199551"/>
          <a:ext cx="4116137" cy="4112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8170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parting thought</a:t>
            </a:r>
          </a:p>
        </p:txBody>
      </p:sp>
      <p:sp>
        <p:nvSpPr>
          <p:cNvPr id="3" name="Content Placeholder 2"/>
          <p:cNvSpPr>
            <a:spLocks noGrp="1"/>
          </p:cNvSpPr>
          <p:nvPr>
            <p:ph idx="1"/>
          </p:nvPr>
        </p:nvSpPr>
        <p:spPr/>
        <p:txBody>
          <a:bodyPr/>
          <a:lstStyle/>
          <a:p>
            <a:pPr marL="0" indent="0" algn="ctr">
              <a:buNone/>
            </a:pPr>
            <a:r>
              <a:rPr lang="en-US" i="1" dirty="0"/>
              <a:t>It is possible to make buildings by stringing together patterns, in a rather loose way. A building made like this, is an assembly of patterns. It is not dense. It is not profound. But it is also possible to put patterns together in such a way that many patterns overlap in the same physical space: the building is very dense; it has many meanings captured in a small space; and through this density, it becomes profound.</a:t>
            </a:r>
          </a:p>
          <a:p>
            <a:pPr marL="0" indent="0" algn="ctr">
              <a:buNone/>
            </a:pPr>
            <a:endParaRPr lang="en-US" i="1" dirty="0"/>
          </a:p>
          <a:p>
            <a:pPr marL="0" indent="0" algn="r">
              <a:buNone/>
            </a:pPr>
            <a:r>
              <a:rPr lang="en-US" sz="2400" i="1" dirty="0"/>
              <a:t>Christopher Alexander</a:t>
            </a:r>
          </a:p>
          <a:p>
            <a:pPr marL="0" indent="0" algn="r">
              <a:buNone/>
            </a:pPr>
            <a:r>
              <a:rPr lang="en-US" sz="2400" i="1" dirty="0"/>
              <a:t>A Pattern Language, page xli</a:t>
            </a:r>
          </a:p>
        </p:txBody>
      </p:sp>
    </p:spTree>
    <p:extLst>
      <p:ext uri="{BB962C8B-B14F-4D97-AF65-F5344CB8AC3E}">
        <p14:creationId xmlns:p14="http://schemas.microsoft.com/office/powerpoint/2010/main" val="178588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next week (and stuff)</a:t>
            </a:r>
          </a:p>
        </p:txBody>
      </p:sp>
      <p:sp>
        <p:nvSpPr>
          <p:cNvPr id="6" name="Content Placeholder 5"/>
          <p:cNvSpPr>
            <a:spLocks noGrp="1"/>
          </p:cNvSpPr>
          <p:nvPr>
            <p:ph idx="1"/>
          </p:nvPr>
        </p:nvSpPr>
        <p:spPr/>
        <p:txBody>
          <a:bodyPr>
            <a:normAutofit fontScale="85000" lnSpcReduction="20000"/>
          </a:bodyPr>
          <a:lstStyle/>
          <a:p>
            <a:pPr marL="0" indent="0">
              <a:buNone/>
            </a:pPr>
            <a:r>
              <a:rPr lang="en-US" sz="1900" dirty="0"/>
              <a:t>Design Patterns on Wikipedia</a:t>
            </a:r>
          </a:p>
          <a:p>
            <a:pPr marL="457200" lvl="1" indent="0">
              <a:buNone/>
            </a:pPr>
            <a:r>
              <a:rPr lang="en-US" sz="1700" dirty="0">
                <a:hlinkClick r:id="rId2"/>
              </a:rPr>
              <a:t>http://en.wikipedia.org/wiki/Design_Patterns</a:t>
            </a:r>
            <a:endParaRPr lang="en-US" sz="1700" dirty="0"/>
          </a:p>
          <a:p>
            <a:pPr marL="457200" lvl="1" indent="0">
              <a:buNone/>
            </a:pPr>
            <a:r>
              <a:rPr lang="en-US" sz="1700" dirty="0">
                <a:hlinkClick r:id="rId3"/>
              </a:rPr>
              <a:t>http://en.wikipedia.org/wiki/Design_pattern</a:t>
            </a:r>
            <a:endParaRPr lang="en-US" sz="1700" dirty="0"/>
          </a:p>
          <a:p>
            <a:pPr marL="457200" lvl="1" indent="0">
              <a:buNone/>
            </a:pPr>
            <a:endParaRPr lang="en-US" sz="1300" dirty="0"/>
          </a:p>
          <a:p>
            <a:pPr marL="0" indent="0">
              <a:buNone/>
            </a:pPr>
            <a:r>
              <a:rPr lang="en-US" sz="1900" dirty="0"/>
              <a:t>C# implementation</a:t>
            </a:r>
          </a:p>
          <a:p>
            <a:pPr marL="457200" lvl="1" indent="0">
              <a:buNone/>
            </a:pPr>
            <a:r>
              <a:rPr lang="en-US" sz="1700" dirty="0">
                <a:hlinkClick r:id="rId4"/>
              </a:rPr>
              <a:t>http://www.dofactory.com/Patterns/Patterns.aspx</a:t>
            </a:r>
            <a:endParaRPr lang="en-US" sz="1700" dirty="0"/>
          </a:p>
          <a:p>
            <a:pPr marL="457200" lvl="1" indent="0">
              <a:buNone/>
            </a:pPr>
            <a:endParaRPr lang="en-US" sz="1200" dirty="0"/>
          </a:p>
          <a:p>
            <a:pPr marL="0" indent="0">
              <a:buNone/>
            </a:pPr>
            <a:r>
              <a:rPr lang="en-US" sz="1500" dirty="0"/>
              <a:t>Books (modeling and design)</a:t>
            </a:r>
          </a:p>
          <a:p>
            <a:pPr marL="457200" lvl="1" indent="0">
              <a:buNone/>
            </a:pPr>
            <a:r>
              <a:rPr lang="en-US" sz="1300" dirty="0">
                <a:hlinkClick r:id="rId5"/>
              </a:rPr>
              <a:t>http://www.amazon.com/Object-Oriented-Modeling-Design-James-Rumbaugh/dp/0136298419</a:t>
            </a:r>
            <a:endParaRPr lang="en-US" sz="1300" dirty="0"/>
          </a:p>
          <a:p>
            <a:pPr marL="457200" lvl="1" indent="0">
              <a:buNone/>
            </a:pPr>
            <a:r>
              <a:rPr lang="en-US" sz="1300" dirty="0">
                <a:hlinkClick r:id="rId6"/>
              </a:rPr>
              <a:t>http://www.amazon.com/Object-Life-Cycles-Modeling-States/dp/0136299407</a:t>
            </a:r>
            <a:endParaRPr lang="en-US" sz="1300" dirty="0"/>
          </a:p>
          <a:p>
            <a:pPr marL="457200" lvl="1" indent="0">
              <a:buNone/>
            </a:pPr>
            <a:r>
              <a:rPr lang="en-US" sz="1300" dirty="0">
                <a:hlinkClick r:id="rId7"/>
              </a:rPr>
              <a:t>http://www.amazon.com/Analysis-Patterns-Reusable-Object-Models/dp/0201895420</a:t>
            </a:r>
            <a:endParaRPr lang="en-US" sz="1300" dirty="0"/>
          </a:p>
          <a:p>
            <a:pPr marL="457200" lvl="1" indent="0">
              <a:buNone/>
            </a:pPr>
            <a:endParaRPr lang="en-US" sz="1200" dirty="0"/>
          </a:p>
          <a:p>
            <a:pPr marL="0" indent="0">
              <a:buNone/>
            </a:pPr>
            <a:r>
              <a:rPr lang="en-US" sz="1500" dirty="0"/>
              <a:t>OOA &amp; D</a:t>
            </a:r>
          </a:p>
          <a:p>
            <a:pPr marL="457200" lvl="1" indent="0">
              <a:buNone/>
            </a:pPr>
            <a:r>
              <a:rPr lang="en-US" sz="1300" dirty="0">
                <a:hlinkClick r:id="rId8"/>
              </a:rPr>
              <a:t>http://www.amazon.com/Object-Oriented-Analysis-Yourdon-Computing/dp/0136299814</a:t>
            </a:r>
            <a:endParaRPr lang="en-US" sz="1300" dirty="0"/>
          </a:p>
          <a:p>
            <a:pPr marL="457200" lvl="1" indent="0">
              <a:buNone/>
            </a:pPr>
            <a:r>
              <a:rPr lang="en-US" sz="1300" dirty="0">
                <a:hlinkClick r:id="rId9"/>
              </a:rPr>
              <a:t>http://www.amazon.com/Object-Oriented-Design-Peter-Coad/dp/0136300707</a:t>
            </a:r>
            <a:endParaRPr lang="en-US" sz="1300" dirty="0"/>
          </a:p>
          <a:p>
            <a:pPr marL="457200" lvl="1" indent="0">
              <a:buNone/>
            </a:pPr>
            <a:r>
              <a:rPr lang="en-US" sz="1300" dirty="0">
                <a:hlinkClick r:id="rId10"/>
              </a:rPr>
              <a:t>http://www.amazon.com/Object-Oriented-Programming-Peter-Coad/dp/013032616X</a:t>
            </a:r>
            <a:endParaRPr lang="en-US" sz="1300" dirty="0"/>
          </a:p>
          <a:p>
            <a:pPr marL="457200" lvl="1" indent="0">
              <a:buNone/>
            </a:pPr>
            <a:endParaRPr lang="en-US" sz="1200" dirty="0"/>
          </a:p>
          <a:p>
            <a:pPr marL="0" indent="0">
              <a:buNone/>
            </a:pPr>
            <a:r>
              <a:rPr lang="en-US" sz="1500" dirty="0"/>
              <a:t>Other topics (networking)</a:t>
            </a:r>
          </a:p>
          <a:p>
            <a:pPr marL="457200" lvl="1" indent="0">
              <a:buNone/>
            </a:pPr>
            <a:r>
              <a:rPr lang="en-US" sz="1300" dirty="0">
                <a:hlinkClick r:id="rId11"/>
              </a:rPr>
              <a:t>http://www.amazon.com/Unix-Network-Programming-Volume-Networking/dp/0131411551</a:t>
            </a:r>
            <a:endParaRPr lang="en-US" sz="1300" dirty="0"/>
          </a:p>
          <a:p>
            <a:pPr marL="457200" lvl="1" indent="0">
              <a:buNone/>
            </a:pPr>
            <a:r>
              <a:rPr lang="en-US" sz="1300" dirty="0">
                <a:hlinkClick r:id="rId12"/>
              </a:rPr>
              <a:t>http://www.amazon.com/TCP-Illustrated-Volume-Addison-Wesley-Professional/dp/0321336313</a:t>
            </a:r>
          </a:p>
        </p:txBody>
      </p:sp>
    </p:spTree>
    <p:extLst>
      <p:ext uri="{BB962C8B-B14F-4D97-AF65-F5344CB8AC3E}">
        <p14:creationId xmlns:p14="http://schemas.microsoft.com/office/powerpoint/2010/main" val="337987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Buildings and software</a:t>
            </a:r>
          </a:p>
        </p:txBody>
      </p:sp>
      <p:sp>
        <p:nvSpPr>
          <p:cNvPr id="5" name="Content Placeholder 4"/>
          <p:cNvSpPr>
            <a:spLocks noGrp="1"/>
          </p:cNvSpPr>
          <p:nvPr>
            <p:ph idx="1"/>
          </p:nvPr>
        </p:nvSpPr>
        <p:spPr/>
        <p:txBody>
          <a:bodyPr/>
          <a:lstStyle/>
          <a:p>
            <a:pPr marL="0" indent="0">
              <a:buNone/>
            </a:pPr>
            <a:r>
              <a:rPr lang="en-US" dirty="0"/>
              <a:t>When is building architecture like software architecture</a:t>
            </a:r>
          </a:p>
          <a:p>
            <a:pPr marL="0" indent="0">
              <a:buNone/>
            </a:pPr>
            <a:r>
              <a:rPr lang="en-US" dirty="0"/>
              <a:t>We have 1000s of years of experience with buildings</a:t>
            </a:r>
          </a:p>
          <a:p>
            <a:pPr marL="0" indent="0">
              <a:buNone/>
            </a:pPr>
            <a:r>
              <a:rPr lang="en-US" dirty="0"/>
              <a:t>We have decades with software systems</a:t>
            </a:r>
          </a:p>
          <a:p>
            <a:pPr marL="0" indent="0">
              <a:buNone/>
            </a:pPr>
            <a:r>
              <a:rPr lang="en-US" dirty="0"/>
              <a:t>Everybody understands a building</a:t>
            </a:r>
          </a:p>
          <a:p>
            <a:pPr marL="0" indent="0">
              <a:buNone/>
            </a:pPr>
            <a:r>
              <a:rPr lang="en-US" dirty="0"/>
              <a:t>Patterns are clearly visible in the building</a:t>
            </a:r>
          </a:p>
        </p:txBody>
      </p:sp>
      <p:pic>
        <p:nvPicPr>
          <p:cNvPr id="2" name="Picture 1"/>
          <p:cNvPicPr>
            <a:picLocks noChangeAspect="1"/>
          </p:cNvPicPr>
          <p:nvPr/>
        </p:nvPicPr>
        <p:blipFill>
          <a:blip r:embed="rId3"/>
          <a:stretch>
            <a:fillRect/>
          </a:stretch>
        </p:blipFill>
        <p:spPr>
          <a:xfrm>
            <a:off x="7062537" y="3744417"/>
            <a:ext cx="5129463" cy="3113584"/>
          </a:xfrm>
          <a:prstGeom prst="rect">
            <a:avLst/>
          </a:prstGeom>
        </p:spPr>
      </p:pic>
    </p:spTree>
    <p:extLst>
      <p:ext uri="{BB962C8B-B14F-4D97-AF65-F5344CB8AC3E}">
        <p14:creationId xmlns:p14="http://schemas.microsoft.com/office/powerpoint/2010/main" val="23557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Pattern Language</a:t>
            </a:r>
          </a:p>
        </p:txBody>
      </p:sp>
      <p:sp>
        <p:nvSpPr>
          <p:cNvPr id="3" name="Content Placeholder 2"/>
          <p:cNvSpPr>
            <a:spLocks noGrp="1"/>
          </p:cNvSpPr>
          <p:nvPr>
            <p:ph idx="1"/>
          </p:nvPr>
        </p:nvSpPr>
        <p:spPr/>
        <p:txBody>
          <a:bodyPr/>
          <a:lstStyle/>
          <a:p>
            <a:pPr marL="0" indent="0">
              <a:buNone/>
            </a:pPr>
            <a:r>
              <a:rPr lang="en-US" dirty="0"/>
              <a:t>Christopher Alexander, </a:t>
            </a:r>
            <a:r>
              <a:rPr lang="en-US" i="1" dirty="0"/>
              <a:t>et al</a:t>
            </a:r>
          </a:p>
          <a:p>
            <a:pPr marL="0" indent="0">
              <a:buNone/>
            </a:pPr>
            <a:r>
              <a:rPr lang="en-US" dirty="0"/>
              <a:t>Late 1970s</a:t>
            </a:r>
          </a:p>
          <a:p>
            <a:pPr marL="0" indent="0">
              <a:buNone/>
            </a:pPr>
            <a:endParaRPr lang="en-US" dirty="0"/>
          </a:p>
          <a:p>
            <a:pPr marL="457200" lvl="1" indent="0">
              <a:buNone/>
            </a:pPr>
            <a:r>
              <a:rPr lang="en-US" dirty="0">
                <a:hlinkClick r:id="rId2"/>
              </a:rPr>
              <a:t>http://en.wikipedia.org/wiki/A_Pattern_Language</a:t>
            </a:r>
            <a:endParaRPr lang="en-US" dirty="0"/>
          </a:p>
          <a:p>
            <a:pPr marL="457200" lvl="1" indent="0">
              <a:buNone/>
            </a:pPr>
            <a:r>
              <a:rPr lang="en-US" dirty="0">
                <a:hlinkClick r:id="rId3"/>
              </a:rPr>
              <a:t>http://en.wikipedia.org/wiki/The_Timeless_Way_of_Building</a:t>
            </a:r>
            <a:endParaRPr lang="en-US" dirty="0"/>
          </a:p>
          <a:p>
            <a:pPr marL="0" indent="0">
              <a:buNone/>
            </a:pPr>
            <a:endParaRPr lang="en-US" dirty="0"/>
          </a:p>
          <a:p>
            <a:pPr marL="0" indent="0">
              <a:buNone/>
            </a:pPr>
            <a:r>
              <a:rPr lang="en-US" dirty="0"/>
              <a:t>All about building buildings, not about software</a:t>
            </a:r>
          </a:p>
        </p:txBody>
      </p:sp>
    </p:spTree>
    <p:extLst>
      <p:ext uri="{BB962C8B-B14F-4D97-AF65-F5344CB8AC3E}">
        <p14:creationId xmlns:p14="http://schemas.microsoft.com/office/powerpoint/2010/main" val="103465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Alexander’s definition</a:t>
            </a:r>
          </a:p>
        </p:txBody>
      </p:sp>
      <p:sp>
        <p:nvSpPr>
          <p:cNvPr id="3" name="Content Placeholder 2"/>
          <p:cNvSpPr>
            <a:spLocks noGrp="1"/>
          </p:cNvSpPr>
          <p:nvPr>
            <p:ph idx="1"/>
          </p:nvPr>
        </p:nvSpPr>
        <p:spPr/>
        <p:txBody>
          <a:bodyPr/>
          <a:lstStyle/>
          <a:p>
            <a:pPr marL="0" indent="0" algn="ctr">
              <a:buNone/>
            </a:pPr>
            <a:endParaRPr lang="en-US" i="1" dirty="0"/>
          </a:p>
          <a:p>
            <a:pPr marL="0" indent="0" algn="ctr">
              <a:buNone/>
            </a:pPr>
            <a:r>
              <a:rPr lang="en-US" i="1" dirty="0"/>
              <a:t>Each pattern describes a problem which occurs over and over again in our environment, and then describes the core of the solution to that problem, in such a way that you can use the solution a million times over, without ever doing it the same way twice.</a:t>
            </a:r>
          </a:p>
        </p:txBody>
      </p:sp>
    </p:spTree>
    <p:extLst>
      <p:ext uri="{BB962C8B-B14F-4D97-AF65-F5344CB8AC3E}">
        <p14:creationId xmlns:p14="http://schemas.microsoft.com/office/powerpoint/2010/main" val="1476996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pattern</a:t>
            </a:r>
          </a:p>
        </p:txBody>
      </p:sp>
      <p:sp>
        <p:nvSpPr>
          <p:cNvPr id="3" name="Content Placeholder 2"/>
          <p:cNvSpPr>
            <a:spLocks noGrp="1"/>
          </p:cNvSpPr>
          <p:nvPr>
            <p:ph idx="1"/>
          </p:nvPr>
        </p:nvSpPr>
        <p:spPr/>
        <p:txBody>
          <a:bodyPr/>
          <a:lstStyle/>
          <a:p>
            <a:pPr marL="0" indent="0">
              <a:buNone/>
            </a:pPr>
            <a:r>
              <a:rPr lang="en-US" dirty="0"/>
              <a:t>Describes a problem which occurs over and over again</a:t>
            </a:r>
          </a:p>
          <a:p>
            <a:pPr marL="0" indent="0">
              <a:buNone/>
            </a:pPr>
            <a:r>
              <a:rPr lang="en-US" dirty="0"/>
              <a:t>Describes a solution to that problem</a:t>
            </a:r>
          </a:p>
          <a:p>
            <a:pPr marL="0" indent="0">
              <a:buNone/>
            </a:pPr>
            <a:r>
              <a:rPr lang="en-US" dirty="0"/>
              <a:t>Can be applied millions of times, each time in a different way</a:t>
            </a:r>
          </a:p>
          <a:p>
            <a:endParaRPr lang="en-US" dirty="0"/>
          </a:p>
          <a:p>
            <a:pPr marL="0" indent="0" algn="ctr">
              <a:buNone/>
            </a:pPr>
            <a:r>
              <a:rPr lang="en-US" i="1" dirty="0"/>
              <a:t>…descriptions of communicating objects and classes that are customized to solve a general design problem in a particular context</a:t>
            </a:r>
          </a:p>
        </p:txBody>
      </p:sp>
    </p:spTree>
    <p:extLst>
      <p:ext uri="{BB962C8B-B14F-4D97-AF65-F5344CB8AC3E}">
        <p14:creationId xmlns:p14="http://schemas.microsoft.com/office/powerpoint/2010/main" val="83180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Gang of Four definition</a:t>
            </a:r>
          </a:p>
        </p:txBody>
      </p:sp>
      <p:sp>
        <p:nvSpPr>
          <p:cNvPr id="3" name="Content Placeholder 2"/>
          <p:cNvSpPr>
            <a:spLocks noGrp="1"/>
          </p:cNvSpPr>
          <p:nvPr>
            <p:ph idx="1"/>
          </p:nvPr>
        </p:nvSpPr>
        <p:spPr/>
        <p:txBody>
          <a:bodyPr/>
          <a:lstStyle/>
          <a:p>
            <a:pPr marL="0" indent="0" algn="ctr">
              <a:buNone/>
            </a:pPr>
            <a:endParaRPr lang="en-US" i="1" dirty="0"/>
          </a:p>
          <a:p>
            <a:pPr marL="0" indent="0" algn="ctr">
              <a:buNone/>
            </a:pPr>
            <a:r>
              <a:rPr lang="en-US" i="1" dirty="0"/>
              <a:t>A design pattern systematically names, motivates, and explains a general design that addresses a recurring design problem in object-oriented systems. It describes the problem, the solution, when to apply the solution, and its consequences. It also gives implementation hints and examples. The solution is a general arrangement of objects and classes that solve the problem. The solution is customized and implemented to solve the problem in a particular context.</a:t>
            </a:r>
          </a:p>
        </p:txBody>
      </p:sp>
    </p:spTree>
    <p:extLst>
      <p:ext uri="{BB962C8B-B14F-4D97-AF65-F5344CB8AC3E}">
        <p14:creationId xmlns:p14="http://schemas.microsoft.com/office/powerpoint/2010/main" val="59955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TL;DR Our pattern language</a:t>
            </a:r>
          </a:p>
        </p:txBody>
      </p:sp>
      <p:sp>
        <p:nvSpPr>
          <p:cNvPr id="3" name="Content Placeholder 2"/>
          <p:cNvSpPr>
            <a:spLocks noGrp="1"/>
          </p:cNvSpPr>
          <p:nvPr>
            <p:ph idx="1"/>
          </p:nvPr>
        </p:nvSpPr>
        <p:spPr/>
        <p:txBody>
          <a:bodyPr/>
          <a:lstStyle/>
          <a:p>
            <a:pPr marL="0" indent="0">
              <a:buNone/>
            </a:pPr>
            <a:r>
              <a:rPr lang="en-US" dirty="0"/>
              <a:t>The pattern </a:t>
            </a:r>
            <a:r>
              <a:rPr lang="en-US" b="1" dirty="0"/>
              <a:t>name</a:t>
            </a:r>
          </a:p>
          <a:p>
            <a:pPr marL="0" indent="0">
              <a:buNone/>
            </a:pPr>
            <a:r>
              <a:rPr lang="en-US" dirty="0"/>
              <a:t>The </a:t>
            </a:r>
            <a:r>
              <a:rPr lang="en-US" b="1" dirty="0"/>
              <a:t>problem statement</a:t>
            </a:r>
          </a:p>
          <a:p>
            <a:pPr marL="0" indent="0">
              <a:buNone/>
            </a:pPr>
            <a:r>
              <a:rPr lang="en-US" dirty="0"/>
              <a:t>The </a:t>
            </a:r>
            <a:r>
              <a:rPr lang="en-US" b="1" dirty="0"/>
              <a:t>solution</a:t>
            </a:r>
          </a:p>
          <a:p>
            <a:pPr marL="0" indent="0">
              <a:buNone/>
            </a:pPr>
            <a:r>
              <a:rPr lang="en-US" dirty="0"/>
              <a:t>The </a:t>
            </a:r>
            <a:r>
              <a:rPr lang="en-US" b="1" dirty="0"/>
              <a:t>consequences</a:t>
            </a:r>
          </a:p>
        </p:txBody>
      </p:sp>
    </p:spTree>
    <p:extLst>
      <p:ext uri="{BB962C8B-B14F-4D97-AF65-F5344CB8AC3E}">
        <p14:creationId xmlns:p14="http://schemas.microsoft.com/office/powerpoint/2010/main" val="5947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in slightly more detail</a:t>
            </a:r>
          </a:p>
        </p:txBody>
      </p:sp>
      <p:sp>
        <p:nvSpPr>
          <p:cNvPr id="4" name="Content Placeholder 3"/>
          <p:cNvSpPr>
            <a:spLocks noGrp="1"/>
          </p:cNvSpPr>
          <p:nvPr>
            <p:ph sz="half" idx="1"/>
          </p:nvPr>
        </p:nvSpPr>
        <p:spPr/>
        <p:txBody>
          <a:bodyPr/>
          <a:lstStyle/>
          <a:p>
            <a:pPr marL="0" indent="0">
              <a:buNone/>
            </a:pPr>
            <a:r>
              <a:rPr lang="en-US" dirty="0"/>
              <a:t>Pattern name and classification</a:t>
            </a:r>
          </a:p>
          <a:p>
            <a:pPr marL="0" indent="0">
              <a:buNone/>
            </a:pPr>
            <a:r>
              <a:rPr lang="en-US" dirty="0"/>
              <a:t>Intent</a:t>
            </a:r>
          </a:p>
          <a:p>
            <a:pPr marL="0" indent="0">
              <a:buNone/>
            </a:pPr>
            <a:r>
              <a:rPr lang="en-US" dirty="0"/>
              <a:t>Also known as</a:t>
            </a:r>
          </a:p>
          <a:p>
            <a:pPr marL="0" indent="0">
              <a:buNone/>
            </a:pPr>
            <a:r>
              <a:rPr lang="en-US" dirty="0"/>
              <a:t>Motivation</a:t>
            </a:r>
          </a:p>
          <a:p>
            <a:pPr marL="0" indent="0">
              <a:buNone/>
            </a:pPr>
            <a:r>
              <a:rPr lang="en-US" dirty="0"/>
              <a:t>Applicability</a:t>
            </a:r>
          </a:p>
          <a:p>
            <a:pPr marL="0" indent="0">
              <a:buNone/>
            </a:pPr>
            <a:r>
              <a:rPr lang="en-US" dirty="0"/>
              <a:t>Structure</a:t>
            </a:r>
          </a:p>
        </p:txBody>
      </p:sp>
      <p:sp>
        <p:nvSpPr>
          <p:cNvPr id="5" name="Content Placeholder 4"/>
          <p:cNvSpPr>
            <a:spLocks noGrp="1"/>
          </p:cNvSpPr>
          <p:nvPr>
            <p:ph sz="half" idx="2"/>
          </p:nvPr>
        </p:nvSpPr>
        <p:spPr/>
        <p:txBody>
          <a:bodyPr/>
          <a:lstStyle/>
          <a:p>
            <a:pPr marL="0" indent="0">
              <a:buNone/>
            </a:pPr>
            <a:r>
              <a:rPr lang="en-US" dirty="0"/>
              <a:t>Participants</a:t>
            </a:r>
          </a:p>
          <a:p>
            <a:pPr marL="0" indent="0">
              <a:buNone/>
            </a:pPr>
            <a:r>
              <a:rPr lang="en-US" dirty="0"/>
              <a:t>Collaborations</a:t>
            </a:r>
          </a:p>
          <a:p>
            <a:pPr marL="0" indent="0">
              <a:buNone/>
            </a:pPr>
            <a:r>
              <a:rPr lang="en-US" dirty="0"/>
              <a:t>Consequences</a:t>
            </a:r>
          </a:p>
          <a:p>
            <a:pPr marL="0" indent="0">
              <a:buNone/>
            </a:pPr>
            <a:r>
              <a:rPr lang="en-US" dirty="0"/>
              <a:t>Implementation</a:t>
            </a:r>
          </a:p>
          <a:p>
            <a:pPr marL="0" indent="0">
              <a:buNone/>
            </a:pPr>
            <a:r>
              <a:rPr lang="en-US" dirty="0"/>
              <a:t>Sample code</a:t>
            </a:r>
          </a:p>
          <a:p>
            <a:pPr marL="0" indent="0">
              <a:buNone/>
            </a:pPr>
            <a:r>
              <a:rPr lang="en-US" dirty="0"/>
              <a:t>Known uses</a:t>
            </a:r>
          </a:p>
          <a:p>
            <a:pPr marL="0" indent="0">
              <a:buNone/>
            </a:pPr>
            <a:r>
              <a:rPr lang="en-US" dirty="0"/>
              <a:t>Related patterns</a:t>
            </a:r>
          </a:p>
        </p:txBody>
      </p:sp>
    </p:spTree>
    <p:extLst>
      <p:ext uri="{BB962C8B-B14F-4D97-AF65-F5344CB8AC3E}">
        <p14:creationId xmlns:p14="http://schemas.microsoft.com/office/powerpoint/2010/main" val="3906156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4693</TotalTime>
  <Words>2492</Words>
  <Application>Microsoft Macintosh PowerPoint</Application>
  <PresentationFormat>Widescreen</PresentationFormat>
  <Paragraphs>330</Paragraphs>
  <Slides>28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SEGR 5240</vt:lpstr>
      <vt:lpstr>Design Patterns</vt:lpstr>
      <vt:lpstr>Buildings and software</vt:lpstr>
      <vt:lpstr>A Pattern Language</vt:lpstr>
      <vt:lpstr>Alexander’s definition</vt:lpstr>
      <vt:lpstr>What is a pattern</vt:lpstr>
      <vt:lpstr>The Gang of Four definition</vt:lpstr>
      <vt:lpstr>TL;DR Our pattern language</vt:lpstr>
      <vt:lpstr>Or, in slightly more detail</vt:lpstr>
      <vt:lpstr>How design patterns solve design problems</vt:lpstr>
      <vt:lpstr>How patterns and framework relate</vt:lpstr>
      <vt:lpstr>Pattern types</vt:lpstr>
      <vt:lpstr>Design pattern space</vt:lpstr>
      <vt:lpstr>The patterns – creational patterns</vt:lpstr>
      <vt:lpstr>The patterns – structural patterns</vt:lpstr>
      <vt:lpstr>The patterns – behavioral patterns</vt:lpstr>
      <vt:lpstr>Design aspects that vary – creational patterns</vt:lpstr>
      <vt:lpstr>Design aspects that vary – structural patterns</vt:lpstr>
      <vt:lpstr>Design aspects that vary – behavioral patterns</vt:lpstr>
      <vt:lpstr>Common causes of redesign</vt:lpstr>
      <vt:lpstr>Common causes of redesign</vt:lpstr>
      <vt:lpstr>How to select a design pattern</vt:lpstr>
      <vt:lpstr>How to use a design pattern</vt:lpstr>
      <vt:lpstr>How they all relate</vt:lpstr>
      <vt:lpstr>Criticisms</vt:lpstr>
      <vt:lpstr>What to expect from design patterns</vt:lpstr>
      <vt:lpstr>A parting thought</vt:lpstr>
      <vt:lpstr>For next week (and stuff)</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81</cp:revision>
  <dcterms:created xsi:type="dcterms:W3CDTF">2014-02-23T16:30:37Z</dcterms:created>
  <dcterms:modified xsi:type="dcterms:W3CDTF">2018-04-11T03:48:20Z</dcterms:modified>
</cp:coreProperties>
</file>