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6" r:id="rId2"/>
    <p:sldId id="288" r:id="rId3"/>
    <p:sldId id="263" r:id="rId4"/>
    <p:sldId id="264" r:id="rId5"/>
    <p:sldId id="267" r:id="rId6"/>
    <p:sldId id="265" r:id="rId7"/>
    <p:sldId id="259" r:id="rId8"/>
    <p:sldId id="262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9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73369" autoAdjust="0"/>
  </p:normalViewPr>
  <p:slideViewPr>
    <p:cSldViewPr>
      <p:cViewPr varScale="1">
        <p:scale>
          <a:sx n="94" d="100"/>
          <a:sy n="94" d="100"/>
        </p:scale>
        <p:origin x="1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549E3-DE8A-43FF-8AF8-01EE0BFDD51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697F1553-A5FD-43C3-B3E9-B30373D42C35}">
      <dgm:prSet phldrT="[Text]"/>
      <dgm:spPr/>
      <dgm:t>
        <a:bodyPr/>
        <a:lstStyle/>
        <a:p>
          <a:r>
            <a:rPr lang="en-US" dirty="0"/>
            <a:t>Feasibility</a:t>
          </a:r>
        </a:p>
      </dgm:t>
    </dgm:pt>
    <dgm:pt modelId="{D563748E-F9F8-41AB-A59B-381629C86D0C}" type="parTrans" cxnId="{B1365A47-6E49-408D-8F72-AF2F604830A3}">
      <dgm:prSet/>
      <dgm:spPr/>
      <dgm:t>
        <a:bodyPr/>
        <a:lstStyle/>
        <a:p>
          <a:endParaRPr lang="en-US"/>
        </a:p>
      </dgm:t>
    </dgm:pt>
    <dgm:pt modelId="{ECA60072-E812-4FAA-894B-A0082BBF5F50}" type="sibTrans" cxnId="{B1365A47-6E49-408D-8F72-AF2F604830A3}">
      <dgm:prSet/>
      <dgm:spPr/>
      <dgm:t>
        <a:bodyPr/>
        <a:lstStyle/>
        <a:p>
          <a:endParaRPr lang="en-US"/>
        </a:p>
      </dgm:t>
    </dgm:pt>
    <dgm:pt modelId="{9B532A07-F568-4E36-A15E-C2BA138E680A}">
      <dgm:prSet/>
      <dgm:spPr/>
      <dgm:t>
        <a:bodyPr/>
        <a:lstStyle/>
        <a:p>
          <a:r>
            <a:rPr lang="en-US" dirty="0"/>
            <a:t>Preliminary design</a:t>
          </a:r>
        </a:p>
      </dgm:t>
    </dgm:pt>
    <dgm:pt modelId="{4E303CC4-3DDC-4BD6-8265-CB7E50B2DDF7}" type="parTrans" cxnId="{AC2698BB-6D1B-4EF0-B33C-5754D227523F}">
      <dgm:prSet/>
      <dgm:spPr/>
      <dgm:t>
        <a:bodyPr/>
        <a:lstStyle/>
        <a:p>
          <a:endParaRPr lang="en-US"/>
        </a:p>
      </dgm:t>
    </dgm:pt>
    <dgm:pt modelId="{95084E0B-3803-4955-8257-0E6BF398D106}" type="sibTrans" cxnId="{AC2698BB-6D1B-4EF0-B33C-5754D227523F}">
      <dgm:prSet/>
      <dgm:spPr/>
      <dgm:t>
        <a:bodyPr/>
        <a:lstStyle/>
        <a:p>
          <a:endParaRPr lang="en-US"/>
        </a:p>
      </dgm:t>
    </dgm:pt>
    <dgm:pt modelId="{0273D840-4C83-43ED-9773-9CCEA1B9C853}">
      <dgm:prSet/>
      <dgm:spPr/>
      <dgm:t>
        <a:bodyPr/>
        <a:lstStyle/>
        <a:p>
          <a:r>
            <a:rPr lang="en-US" dirty="0"/>
            <a:t>Detailed design</a:t>
          </a:r>
        </a:p>
      </dgm:t>
    </dgm:pt>
    <dgm:pt modelId="{AB854F95-D5E6-464E-A348-96F78339326F}" type="parTrans" cxnId="{7FF36044-CACD-4A05-9D61-C7C8405A2E39}">
      <dgm:prSet/>
      <dgm:spPr/>
      <dgm:t>
        <a:bodyPr/>
        <a:lstStyle/>
        <a:p>
          <a:endParaRPr lang="en-US"/>
        </a:p>
      </dgm:t>
    </dgm:pt>
    <dgm:pt modelId="{6EF28EB4-D497-4998-8637-FDC10367C5B4}" type="sibTrans" cxnId="{7FF36044-CACD-4A05-9D61-C7C8405A2E39}">
      <dgm:prSet/>
      <dgm:spPr/>
      <dgm:t>
        <a:bodyPr/>
        <a:lstStyle/>
        <a:p>
          <a:endParaRPr lang="en-US"/>
        </a:p>
      </dgm:t>
    </dgm:pt>
    <dgm:pt modelId="{81EEF2F8-FFD0-428C-B2F3-8520ED0439D0}">
      <dgm:prSet/>
      <dgm:spPr/>
      <dgm:t>
        <a:bodyPr/>
        <a:lstStyle/>
        <a:p>
          <a:r>
            <a:rPr lang="en-US" dirty="0"/>
            <a:t>Planning</a:t>
          </a:r>
        </a:p>
      </dgm:t>
    </dgm:pt>
    <dgm:pt modelId="{9E909BE3-B91E-4B24-9D07-FDEEB50685FA}" type="parTrans" cxnId="{0AAB7C05-D466-475B-9417-FBBDB99AC949}">
      <dgm:prSet/>
      <dgm:spPr/>
      <dgm:t>
        <a:bodyPr/>
        <a:lstStyle/>
        <a:p>
          <a:endParaRPr lang="en-US"/>
        </a:p>
      </dgm:t>
    </dgm:pt>
    <dgm:pt modelId="{308418D9-E419-4FB8-B92C-58D5BDB49BE7}" type="sibTrans" cxnId="{0AAB7C05-D466-475B-9417-FBBDB99AC949}">
      <dgm:prSet/>
      <dgm:spPr/>
      <dgm:t>
        <a:bodyPr/>
        <a:lstStyle/>
        <a:p>
          <a:endParaRPr lang="en-US"/>
        </a:p>
      </dgm:t>
    </dgm:pt>
    <dgm:pt modelId="{2A9BE023-E4EC-44C9-9345-AD1B446A011B}">
      <dgm:prSet phldrT="[Text]" custT="1"/>
      <dgm:spPr/>
      <dgm:t>
        <a:bodyPr/>
        <a:lstStyle/>
        <a:p>
          <a:r>
            <a:rPr lang="en-US" sz="1400" dirty="0"/>
            <a:t>Solution space search</a:t>
          </a:r>
        </a:p>
      </dgm:t>
    </dgm:pt>
    <dgm:pt modelId="{CAD5B648-D2A9-44C7-88D7-25CBE7340E15}" type="parTrans" cxnId="{78915E3D-F946-4A36-ADC2-86F5FABCA176}">
      <dgm:prSet/>
      <dgm:spPr/>
      <dgm:t>
        <a:bodyPr/>
        <a:lstStyle/>
        <a:p>
          <a:endParaRPr lang="en-US"/>
        </a:p>
      </dgm:t>
    </dgm:pt>
    <dgm:pt modelId="{6F32A10A-E7B3-4CB3-B575-CE2830E0FF31}" type="sibTrans" cxnId="{78915E3D-F946-4A36-ADC2-86F5FABCA176}">
      <dgm:prSet/>
      <dgm:spPr/>
      <dgm:t>
        <a:bodyPr/>
        <a:lstStyle/>
        <a:p>
          <a:endParaRPr lang="en-US"/>
        </a:p>
      </dgm:t>
    </dgm:pt>
    <dgm:pt modelId="{23A95D53-6727-4A2B-80EA-12B3A3D26995}">
      <dgm:prSet custT="1"/>
      <dgm:spPr/>
      <dgm:t>
        <a:bodyPr/>
        <a:lstStyle/>
        <a:p>
          <a:r>
            <a:rPr lang="en-US" sz="1400" dirty="0"/>
            <a:t>Selection and test</a:t>
          </a:r>
        </a:p>
      </dgm:t>
    </dgm:pt>
    <dgm:pt modelId="{7395E1F1-BB81-4948-8032-5A3207DBA46D}" type="parTrans" cxnId="{3ECBB4F8-1F43-449D-B1F0-2D05C406D895}">
      <dgm:prSet/>
      <dgm:spPr/>
      <dgm:t>
        <a:bodyPr/>
        <a:lstStyle/>
        <a:p>
          <a:endParaRPr lang="en-US"/>
        </a:p>
      </dgm:t>
    </dgm:pt>
    <dgm:pt modelId="{59153502-4E58-4861-AC31-A8C6828318B8}" type="sibTrans" cxnId="{3ECBB4F8-1F43-449D-B1F0-2D05C406D895}">
      <dgm:prSet/>
      <dgm:spPr/>
      <dgm:t>
        <a:bodyPr/>
        <a:lstStyle/>
        <a:p>
          <a:endParaRPr lang="en-US"/>
        </a:p>
      </dgm:t>
    </dgm:pt>
    <dgm:pt modelId="{2679ECD6-38CF-47CA-95A3-58B1E6977111}">
      <dgm:prSet custT="1"/>
      <dgm:spPr/>
      <dgm:t>
        <a:bodyPr/>
        <a:lstStyle/>
        <a:p>
          <a:r>
            <a:rPr lang="en-US" sz="1400" dirty="0"/>
            <a:t>Engineering development</a:t>
          </a:r>
        </a:p>
      </dgm:t>
    </dgm:pt>
    <dgm:pt modelId="{5FC2F87E-F475-4585-9BF6-F47C722B9D10}" type="parTrans" cxnId="{F497F1ED-4F84-4519-9703-DF956D62173A}">
      <dgm:prSet/>
      <dgm:spPr/>
      <dgm:t>
        <a:bodyPr/>
        <a:lstStyle/>
        <a:p>
          <a:endParaRPr lang="en-US"/>
        </a:p>
      </dgm:t>
    </dgm:pt>
    <dgm:pt modelId="{7F9E7326-AB56-4BD5-B80E-500B838ECC40}" type="sibTrans" cxnId="{F497F1ED-4F84-4519-9703-DF956D62173A}">
      <dgm:prSet/>
      <dgm:spPr/>
      <dgm:t>
        <a:bodyPr/>
        <a:lstStyle/>
        <a:p>
          <a:endParaRPr lang="en-US"/>
        </a:p>
      </dgm:t>
    </dgm:pt>
    <dgm:pt modelId="{DDDFAF11-80D4-49C5-8C6F-F98181542E8C}">
      <dgm:prSet custT="1"/>
      <dgm:spPr/>
      <dgm:t>
        <a:bodyPr/>
        <a:lstStyle/>
        <a:p>
          <a:r>
            <a:rPr lang="en-US" sz="1400" dirty="0"/>
            <a:t>Deployment and lifecycle</a:t>
          </a:r>
        </a:p>
      </dgm:t>
    </dgm:pt>
    <dgm:pt modelId="{069C4C6C-DB6D-46D0-BB4F-2C0E4B18348B}" type="parTrans" cxnId="{B8830D36-BD3B-4BA8-913B-46366D1B954C}">
      <dgm:prSet/>
      <dgm:spPr/>
      <dgm:t>
        <a:bodyPr/>
        <a:lstStyle/>
        <a:p>
          <a:endParaRPr lang="en-US"/>
        </a:p>
      </dgm:t>
    </dgm:pt>
    <dgm:pt modelId="{35B53FFA-B1FD-4122-A2FD-2D41C9EDE0EC}" type="sibTrans" cxnId="{B8830D36-BD3B-4BA8-913B-46366D1B954C}">
      <dgm:prSet/>
      <dgm:spPr/>
      <dgm:t>
        <a:bodyPr/>
        <a:lstStyle/>
        <a:p>
          <a:endParaRPr lang="en-US"/>
        </a:p>
      </dgm:t>
    </dgm:pt>
    <dgm:pt modelId="{B2947F99-A555-46CF-AF2C-4F84A8D902E4}" type="pres">
      <dgm:prSet presAssocID="{5B5549E3-DE8A-43FF-8AF8-01EE0BFDD51F}" presName="rootnode" presStyleCnt="0">
        <dgm:presLayoutVars>
          <dgm:chMax/>
          <dgm:chPref/>
          <dgm:dir/>
          <dgm:animLvl val="lvl"/>
        </dgm:presLayoutVars>
      </dgm:prSet>
      <dgm:spPr/>
    </dgm:pt>
    <dgm:pt modelId="{4B174ED5-EB7F-43B1-8B42-DBF2DC9E798E}" type="pres">
      <dgm:prSet presAssocID="{697F1553-A5FD-43C3-B3E9-B30373D42C35}" presName="composite" presStyleCnt="0"/>
      <dgm:spPr/>
    </dgm:pt>
    <dgm:pt modelId="{288063DB-810C-4DC4-B0A6-3496DBD9215E}" type="pres">
      <dgm:prSet presAssocID="{697F1553-A5FD-43C3-B3E9-B30373D42C35}" presName="bentUpArrow1" presStyleLbl="alignImgPlace1" presStyleIdx="0" presStyleCnt="3"/>
      <dgm:spPr/>
    </dgm:pt>
    <dgm:pt modelId="{1B65BC55-472C-4389-890C-35E7A19DD88F}" type="pres">
      <dgm:prSet presAssocID="{697F1553-A5FD-43C3-B3E9-B30373D42C3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3026160B-B202-4B29-8749-1B4CEF6ECDA6}" type="pres">
      <dgm:prSet presAssocID="{697F1553-A5FD-43C3-B3E9-B30373D42C35}" presName="ChildText" presStyleLbl="revTx" presStyleIdx="0" presStyleCnt="4" custScaleX="127504" custLinFactNeighborX="19622" custLinFactNeighborY="772">
        <dgm:presLayoutVars>
          <dgm:chMax val="0"/>
          <dgm:chPref val="0"/>
          <dgm:bulletEnabled val="1"/>
        </dgm:presLayoutVars>
      </dgm:prSet>
      <dgm:spPr/>
    </dgm:pt>
    <dgm:pt modelId="{9B1C00C6-2C7A-433F-9C11-65D879C86A14}" type="pres">
      <dgm:prSet presAssocID="{ECA60072-E812-4FAA-894B-A0082BBF5F50}" presName="sibTrans" presStyleCnt="0"/>
      <dgm:spPr/>
    </dgm:pt>
    <dgm:pt modelId="{52E475AD-1AD4-41EC-8972-92D2C463BF62}" type="pres">
      <dgm:prSet presAssocID="{9B532A07-F568-4E36-A15E-C2BA138E680A}" presName="composite" presStyleCnt="0"/>
      <dgm:spPr/>
    </dgm:pt>
    <dgm:pt modelId="{999E9B9A-9647-414C-B950-5B9BE5866504}" type="pres">
      <dgm:prSet presAssocID="{9B532A07-F568-4E36-A15E-C2BA138E680A}" presName="bentUpArrow1" presStyleLbl="alignImgPlace1" presStyleIdx="1" presStyleCnt="3"/>
      <dgm:spPr/>
    </dgm:pt>
    <dgm:pt modelId="{A0C38250-6557-486D-8491-9BAD0848DC6D}" type="pres">
      <dgm:prSet presAssocID="{9B532A07-F568-4E36-A15E-C2BA138E680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37BC383-E63A-4CAC-9C54-1D520AD04DB5}" type="pres">
      <dgm:prSet presAssocID="{9B532A07-F568-4E36-A15E-C2BA138E680A}" presName="ChildText" presStyleLbl="revTx" presStyleIdx="1" presStyleCnt="4" custLinFactNeighborX="6509" custLinFactNeighborY="710">
        <dgm:presLayoutVars>
          <dgm:chMax val="0"/>
          <dgm:chPref val="0"/>
          <dgm:bulletEnabled val="1"/>
        </dgm:presLayoutVars>
      </dgm:prSet>
      <dgm:spPr/>
    </dgm:pt>
    <dgm:pt modelId="{50399572-4652-4E50-BC36-ACD788144779}" type="pres">
      <dgm:prSet presAssocID="{95084E0B-3803-4955-8257-0E6BF398D106}" presName="sibTrans" presStyleCnt="0"/>
      <dgm:spPr/>
    </dgm:pt>
    <dgm:pt modelId="{BBA3F783-29FB-42B1-87D0-ED0781DCA1A3}" type="pres">
      <dgm:prSet presAssocID="{0273D840-4C83-43ED-9773-9CCEA1B9C853}" presName="composite" presStyleCnt="0"/>
      <dgm:spPr/>
    </dgm:pt>
    <dgm:pt modelId="{EA7AC08D-52A2-4B24-B440-B7497ACBFBD8}" type="pres">
      <dgm:prSet presAssocID="{0273D840-4C83-43ED-9773-9CCEA1B9C853}" presName="bentUpArrow1" presStyleLbl="alignImgPlace1" presStyleIdx="2" presStyleCnt="3"/>
      <dgm:spPr/>
    </dgm:pt>
    <dgm:pt modelId="{5344D280-625A-408F-9BF8-30BEA114E9A4}" type="pres">
      <dgm:prSet presAssocID="{0273D840-4C83-43ED-9773-9CCEA1B9C85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7E93EE73-563A-40FF-8258-2A011309E905}" type="pres">
      <dgm:prSet presAssocID="{0273D840-4C83-43ED-9773-9CCEA1B9C853}" presName="ChildText" presStyleLbl="revTx" presStyleIdx="2" presStyleCnt="4" custScaleX="119976" custLinFactNeighborX="11913" custLinFactNeighborY="649">
        <dgm:presLayoutVars>
          <dgm:chMax val="0"/>
          <dgm:chPref val="0"/>
          <dgm:bulletEnabled val="1"/>
        </dgm:presLayoutVars>
      </dgm:prSet>
      <dgm:spPr/>
    </dgm:pt>
    <dgm:pt modelId="{2F8E53F6-75BE-4024-A357-4C60C547E9CF}" type="pres">
      <dgm:prSet presAssocID="{6EF28EB4-D497-4998-8637-FDC10367C5B4}" presName="sibTrans" presStyleCnt="0"/>
      <dgm:spPr/>
    </dgm:pt>
    <dgm:pt modelId="{1E55D675-F9F5-4D9C-9FB7-6DD67CCB5716}" type="pres">
      <dgm:prSet presAssocID="{81EEF2F8-FFD0-428C-B2F3-8520ED0439D0}" presName="composite" presStyleCnt="0"/>
      <dgm:spPr/>
    </dgm:pt>
    <dgm:pt modelId="{D08F1ECB-1B60-40E6-BD80-D319DD391870}" type="pres">
      <dgm:prSet presAssocID="{81EEF2F8-FFD0-428C-B2F3-8520ED0439D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0C9C4328-94ED-42BD-AF41-8849A704F569}" type="pres">
      <dgm:prSet presAssocID="{81EEF2F8-FFD0-428C-B2F3-8520ED0439D0}" presName="FinalChildText" presStyleLbl="revTx" presStyleIdx="3" presStyleCnt="4" custScaleX="121616" custLinFactNeighborX="18957" custLinFactNeighborY="588">
        <dgm:presLayoutVars>
          <dgm:chMax val="0"/>
          <dgm:chPref val="0"/>
          <dgm:bulletEnabled val="1"/>
        </dgm:presLayoutVars>
      </dgm:prSet>
      <dgm:spPr/>
    </dgm:pt>
  </dgm:ptLst>
  <dgm:cxnLst>
    <dgm:cxn modelId="{0AAB7C05-D466-475B-9417-FBBDB99AC949}" srcId="{5B5549E3-DE8A-43FF-8AF8-01EE0BFDD51F}" destId="{81EEF2F8-FFD0-428C-B2F3-8520ED0439D0}" srcOrd="3" destOrd="0" parTransId="{9E909BE3-B91E-4B24-9D07-FDEEB50685FA}" sibTransId="{308418D9-E419-4FB8-B92C-58D5BDB49BE7}"/>
    <dgm:cxn modelId="{B8830D36-BD3B-4BA8-913B-46366D1B954C}" srcId="{81EEF2F8-FFD0-428C-B2F3-8520ED0439D0}" destId="{DDDFAF11-80D4-49C5-8C6F-F98181542E8C}" srcOrd="0" destOrd="0" parTransId="{069C4C6C-DB6D-46D0-BB4F-2C0E4B18348B}" sibTransId="{35B53FFA-B1FD-4122-A2FD-2D41C9EDE0EC}"/>
    <dgm:cxn modelId="{78915E3D-F946-4A36-ADC2-86F5FABCA176}" srcId="{697F1553-A5FD-43C3-B3E9-B30373D42C35}" destId="{2A9BE023-E4EC-44C9-9345-AD1B446A011B}" srcOrd="0" destOrd="0" parTransId="{CAD5B648-D2A9-44C7-88D7-25CBE7340E15}" sibTransId="{6F32A10A-E7B3-4CB3-B575-CE2830E0FF31}"/>
    <dgm:cxn modelId="{7FF36044-CACD-4A05-9D61-C7C8405A2E39}" srcId="{5B5549E3-DE8A-43FF-8AF8-01EE0BFDD51F}" destId="{0273D840-4C83-43ED-9773-9CCEA1B9C853}" srcOrd="2" destOrd="0" parTransId="{AB854F95-D5E6-464E-A348-96F78339326F}" sibTransId="{6EF28EB4-D497-4998-8637-FDC10367C5B4}"/>
    <dgm:cxn modelId="{3423FD45-2C12-A542-B01E-D8628A47B883}" type="presOf" srcId="{697F1553-A5FD-43C3-B3E9-B30373D42C35}" destId="{1B65BC55-472C-4389-890C-35E7A19DD88F}" srcOrd="0" destOrd="0" presId="urn:microsoft.com/office/officeart/2005/8/layout/StepDownProcess"/>
    <dgm:cxn modelId="{B1365A47-6E49-408D-8F72-AF2F604830A3}" srcId="{5B5549E3-DE8A-43FF-8AF8-01EE0BFDD51F}" destId="{697F1553-A5FD-43C3-B3E9-B30373D42C35}" srcOrd="0" destOrd="0" parTransId="{D563748E-F9F8-41AB-A59B-381629C86D0C}" sibTransId="{ECA60072-E812-4FAA-894B-A0082BBF5F50}"/>
    <dgm:cxn modelId="{B21E564D-5BD5-B742-A634-201E3CC1822A}" type="presOf" srcId="{5B5549E3-DE8A-43FF-8AF8-01EE0BFDD51F}" destId="{B2947F99-A555-46CF-AF2C-4F84A8D902E4}" srcOrd="0" destOrd="0" presId="urn:microsoft.com/office/officeart/2005/8/layout/StepDownProcess"/>
    <dgm:cxn modelId="{3CC87657-B88D-564E-A051-495A05457AC0}" type="presOf" srcId="{2679ECD6-38CF-47CA-95A3-58B1E6977111}" destId="{7E93EE73-563A-40FF-8258-2A011309E905}" srcOrd="0" destOrd="0" presId="urn:microsoft.com/office/officeart/2005/8/layout/StepDownProcess"/>
    <dgm:cxn modelId="{2126B057-1E2F-FA4A-8542-F3289544CDB7}" type="presOf" srcId="{9B532A07-F568-4E36-A15E-C2BA138E680A}" destId="{A0C38250-6557-486D-8491-9BAD0848DC6D}" srcOrd="0" destOrd="0" presId="urn:microsoft.com/office/officeart/2005/8/layout/StepDownProcess"/>
    <dgm:cxn modelId="{3F219465-10C8-AE44-A26C-8041FA6E5C96}" type="presOf" srcId="{0273D840-4C83-43ED-9773-9CCEA1B9C853}" destId="{5344D280-625A-408F-9BF8-30BEA114E9A4}" srcOrd="0" destOrd="0" presId="urn:microsoft.com/office/officeart/2005/8/layout/StepDownProcess"/>
    <dgm:cxn modelId="{048251A8-F518-ED42-819C-28E0A64B8EF8}" type="presOf" srcId="{DDDFAF11-80D4-49C5-8C6F-F98181542E8C}" destId="{0C9C4328-94ED-42BD-AF41-8849A704F569}" srcOrd="0" destOrd="0" presId="urn:microsoft.com/office/officeart/2005/8/layout/StepDownProcess"/>
    <dgm:cxn modelId="{AC2698BB-6D1B-4EF0-B33C-5754D227523F}" srcId="{5B5549E3-DE8A-43FF-8AF8-01EE0BFDD51F}" destId="{9B532A07-F568-4E36-A15E-C2BA138E680A}" srcOrd="1" destOrd="0" parTransId="{4E303CC4-3DDC-4BD6-8265-CB7E50B2DDF7}" sibTransId="{95084E0B-3803-4955-8257-0E6BF398D106}"/>
    <dgm:cxn modelId="{1465CEBF-8DFC-DC42-8B7E-12C72B87624D}" type="presOf" srcId="{81EEF2F8-FFD0-428C-B2F3-8520ED0439D0}" destId="{D08F1ECB-1B60-40E6-BD80-D319DD391870}" srcOrd="0" destOrd="0" presId="urn:microsoft.com/office/officeart/2005/8/layout/StepDownProcess"/>
    <dgm:cxn modelId="{B4F5ECCC-2BA0-874C-9234-F00B7C9877BD}" type="presOf" srcId="{2A9BE023-E4EC-44C9-9345-AD1B446A011B}" destId="{3026160B-B202-4B29-8749-1B4CEF6ECDA6}" srcOrd="0" destOrd="0" presId="urn:microsoft.com/office/officeart/2005/8/layout/StepDownProcess"/>
    <dgm:cxn modelId="{F497F1ED-4F84-4519-9703-DF956D62173A}" srcId="{0273D840-4C83-43ED-9773-9CCEA1B9C853}" destId="{2679ECD6-38CF-47CA-95A3-58B1E6977111}" srcOrd="0" destOrd="0" parTransId="{5FC2F87E-F475-4585-9BF6-F47C722B9D10}" sibTransId="{7F9E7326-AB56-4BD5-B80E-500B838ECC40}"/>
    <dgm:cxn modelId="{6F9213EF-E700-B748-AE79-A5D15403AAD2}" type="presOf" srcId="{23A95D53-6727-4A2B-80EA-12B3A3D26995}" destId="{237BC383-E63A-4CAC-9C54-1D520AD04DB5}" srcOrd="0" destOrd="0" presId="urn:microsoft.com/office/officeart/2005/8/layout/StepDownProcess"/>
    <dgm:cxn modelId="{3ECBB4F8-1F43-449D-B1F0-2D05C406D895}" srcId="{9B532A07-F568-4E36-A15E-C2BA138E680A}" destId="{23A95D53-6727-4A2B-80EA-12B3A3D26995}" srcOrd="0" destOrd="0" parTransId="{7395E1F1-BB81-4948-8032-5A3207DBA46D}" sibTransId="{59153502-4E58-4861-AC31-A8C6828318B8}"/>
    <dgm:cxn modelId="{7E50FD9E-4DD3-764C-8397-BAAC95780B6A}" type="presParOf" srcId="{B2947F99-A555-46CF-AF2C-4F84A8D902E4}" destId="{4B174ED5-EB7F-43B1-8B42-DBF2DC9E798E}" srcOrd="0" destOrd="0" presId="urn:microsoft.com/office/officeart/2005/8/layout/StepDownProcess"/>
    <dgm:cxn modelId="{F8B18DAD-399F-BC4B-B717-AD94CADA617B}" type="presParOf" srcId="{4B174ED5-EB7F-43B1-8B42-DBF2DC9E798E}" destId="{288063DB-810C-4DC4-B0A6-3496DBD9215E}" srcOrd="0" destOrd="0" presId="urn:microsoft.com/office/officeart/2005/8/layout/StepDownProcess"/>
    <dgm:cxn modelId="{E89321C6-05E0-C742-8AFF-EAB8D5E7A75E}" type="presParOf" srcId="{4B174ED5-EB7F-43B1-8B42-DBF2DC9E798E}" destId="{1B65BC55-472C-4389-890C-35E7A19DD88F}" srcOrd="1" destOrd="0" presId="urn:microsoft.com/office/officeart/2005/8/layout/StepDownProcess"/>
    <dgm:cxn modelId="{42E17E78-BD76-E041-842A-153354C0061F}" type="presParOf" srcId="{4B174ED5-EB7F-43B1-8B42-DBF2DC9E798E}" destId="{3026160B-B202-4B29-8749-1B4CEF6ECDA6}" srcOrd="2" destOrd="0" presId="urn:microsoft.com/office/officeart/2005/8/layout/StepDownProcess"/>
    <dgm:cxn modelId="{956E84F1-3C86-9B44-8529-C93F24CA8651}" type="presParOf" srcId="{B2947F99-A555-46CF-AF2C-4F84A8D902E4}" destId="{9B1C00C6-2C7A-433F-9C11-65D879C86A14}" srcOrd="1" destOrd="0" presId="urn:microsoft.com/office/officeart/2005/8/layout/StepDownProcess"/>
    <dgm:cxn modelId="{F00CEA43-C13E-7A4D-86B4-FB849071AD45}" type="presParOf" srcId="{B2947F99-A555-46CF-AF2C-4F84A8D902E4}" destId="{52E475AD-1AD4-41EC-8972-92D2C463BF62}" srcOrd="2" destOrd="0" presId="urn:microsoft.com/office/officeart/2005/8/layout/StepDownProcess"/>
    <dgm:cxn modelId="{E606AD5F-3827-1346-B1CF-4EC64A5C491F}" type="presParOf" srcId="{52E475AD-1AD4-41EC-8972-92D2C463BF62}" destId="{999E9B9A-9647-414C-B950-5B9BE5866504}" srcOrd="0" destOrd="0" presId="urn:microsoft.com/office/officeart/2005/8/layout/StepDownProcess"/>
    <dgm:cxn modelId="{201CAA02-70B3-924C-AE6D-F04971560343}" type="presParOf" srcId="{52E475AD-1AD4-41EC-8972-92D2C463BF62}" destId="{A0C38250-6557-486D-8491-9BAD0848DC6D}" srcOrd="1" destOrd="0" presId="urn:microsoft.com/office/officeart/2005/8/layout/StepDownProcess"/>
    <dgm:cxn modelId="{0BC01DB5-417C-BB4B-BE33-23CE5ED7A829}" type="presParOf" srcId="{52E475AD-1AD4-41EC-8972-92D2C463BF62}" destId="{237BC383-E63A-4CAC-9C54-1D520AD04DB5}" srcOrd="2" destOrd="0" presId="urn:microsoft.com/office/officeart/2005/8/layout/StepDownProcess"/>
    <dgm:cxn modelId="{05DF95C0-3A69-8B47-97E4-53A435C1FD45}" type="presParOf" srcId="{B2947F99-A555-46CF-AF2C-4F84A8D902E4}" destId="{50399572-4652-4E50-BC36-ACD788144779}" srcOrd="3" destOrd="0" presId="urn:microsoft.com/office/officeart/2005/8/layout/StepDownProcess"/>
    <dgm:cxn modelId="{E5CA7352-D136-DC42-8C3A-5EE909D03090}" type="presParOf" srcId="{B2947F99-A555-46CF-AF2C-4F84A8D902E4}" destId="{BBA3F783-29FB-42B1-87D0-ED0781DCA1A3}" srcOrd="4" destOrd="0" presId="urn:microsoft.com/office/officeart/2005/8/layout/StepDownProcess"/>
    <dgm:cxn modelId="{18E16977-574B-FA4B-8DFC-3780CCC63890}" type="presParOf" srcId="{BBA3F783-29FB-42B1-87D0-ED0781DCA1A3}" destId="{EA7AC08D-52A2-4B24-B440-B7497ACBFBD8}" srcOrd="0" destOrd="0" presId="urn:microsoft.com/office/officeart/2005/8/layout/StepDownProcess"/>
    <dgm:cxn modelId="{B903525A-2D90-0042-942A-7C44345E3642}" type="presParOf" srcId="{BBA3F783-29FB-42B1-87D0-ED0781DCA1A3}" destId="{5344D280-625A-408F-9BF8-30BEA114E9A4}" srcOrd="1" destOrd="0" presId="urn:microsoft.com/office/officeart/2005/8/layout/StepDownProcess"/>
    <dgm:cxn modelId="{C1313979-0CFA-FC49-8371-C481990DE3A0}" type="presParOf" srcId="{BBA3F783-29FB-42B1-87D0-ED0781DCA1A3}" destId="{7E93EE73-563A-40FF-8258-2A011309E905}" srcOrd="2" destOrd="0" presId="urn:microsoft.com/office/officeart/2005/8/layout/StepDownProcess"/>
    <dgm:cxn modelId="{3ACF2324-46DA-5843-BE57-C1E95D1ACDF8}" type="presParOf" srcId="{B2947F99-A555-46CF-AF2C-4F84A8D902E4}" destId="{2F8E53F6-75BE-4024-A357-4C60C547E9CF}" srcOrd="5" destOrd="0" presId="urn:microsoft.com/office/officeart/2005/8/layout/StepDownProcess"/>
    <dgm:cxn modelId="{E126C24F-C39A-5A4F-B35A-277EB7E98271}" type="presParOf" srcId="{B2947F99-A555-46CF-AF2C-4F84A8D902E4}" destId="{1E55D675-F9F5-4D9C-9FB7-6DD67CCB5716}" srcOrd="6" destOrd="0" presId="urn:microsoft.com/office/officeart/2005/8/layout/StepDownProcess"/>
    <dgm:cxn modelId="{E607AD38-BDAF-AE40-B20B-085BACDC3E7E}" type="presParOf" srcId="{1E55D675-F9F5-4D9C-9FB7-6DD67CCB5716}" destId="{D08F1ECB-1B60-40E6-BD80-D319DD391870}" srcOrd="0" destOrd="0" presId="urn:microsoft.com/office/officeart/2005/8/layout/StepDownProcess"/>
    <dgm:cxn modelId="{C1C16D5D-1893-1B44-A44F-F3470BB8D93A}" type="presParOf" srcId="{1E55D675-F9F5-4D9C-9FB7-6DD67CCB5716}" destId="{0C9C4328-94ED-42BD-AF41-8849A704F56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063DB-810C-4DC4-B0A6-3496DBD9215E}">
      <dsp:nvSpPr>
        <dsp:cNvPr id="0" name=""/>
        <dsp:cNvSpPr/>
      </dsp:nvSpPr>
      <dsp:spPr>
        <a:xfrm rot="5400000">
          <a:off x="955397" y="1049273"/>
          <a:ext cx="921490" cy="10490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5BC55-472C-4389-890C-35E7A19DD88F}">
      <dsp:nvSpPr>
        <dsp:cNvPr id="0" name=""/>
        <dsp:cNvSpPr/>
      </dsp:nvSpPr>
      <dsp:spPr>
        <a:xfrm>
          <a:off x="711258" y="27783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Feasibility</a:t>
          </a:r>
        </a:p>
      </dsp:txBody>
      <dsp:txXfrm>
        <a:off x="764273" y="80798"/>
        <a:ext cx="1445216" cy="979792"/>
      </dsp:txXfrm>
    </dsp:sp>
    <dsp:sp modelId="{3026160B-B202-4B29-8749-1B4CEF6ECDA6}">
      <dsp:nvSpPr>
        <dsp:cNvPr id="0" name=""/>
        <dsp:cNvSpPr/>
      </dsp:nvSpPr>
      <dsp:spPr>
        <a:xfrm>
          <a:off x="2328732" y="138116"/>
          <a:ext cx="1438537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Solution space search</a:t>
          </a:r>
        </a:p>
      </dsp:txBody>
      <dsp:txXfrm>
        <a:off x="2328732" y="138116"/>
        <a:ext cx="1438537" cy="877609"/>
      </dsp:txXfrm>
    </dsp:sp>
    <dsp:sp modelId="{999E9B9A-9647-414C-B950-5B9BE5866504}">
      <dsp:nvSpPr>
        <dsp:cNvPr id="0" name=""/>
        <dsp:cNvSpPr/>
      </dsp:nvSpPr>
      <dsp:spPr>
        <a:xfrm rot="5400000">
          <a:off x="2316020" y="2269010"/>
          <a:ext cx="921490" cy="10490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38250-6557-486D-8491-9BAD0848DC6D}">
      <dsp:nvSpPr>
        <dsp:cNvPr id="0" name=""/>
        <dsp:cNvSpPr/>
      </dsp:nvSpPr>
      <dsp:spPr>
        <a:xfrm>
          <a:off x="2071881" y="1247520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Preliminary design</a:t>
          </a:r>
        </a:p>
      </dsp:txBody>
      <dsp:txXfrm>
        <a:off x="2124896" y="1300535"/>
        <a:ext cx="1445216" cy="979792"/>
      </dsp:txXfrm>
    </dsp:sp>
    <dsp:sp modelId="{237BC383-E63A-4CAC-9C54-1D520AD04DB5}">
      <dsp:nvSpPr>
        <dsp:cNvPr id="0" name=""/>
        <dsp:cNvSpPr/>
      </dsp:nvSpPr>
      <dsp:spPr>
        <a:xfrm>
          <a:off x="3696564" y="1357309"/>
          <a:ext cx="1128229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Selection and test</a:t>
          </a:r>
        </a:p>
      </dsp:txBody>
      <dsp:txXfrm>
        <a:off x="3696564" y="1357309"/>
        <a:ext cx="1128229" cy="877609"/>
      </dsp:txXfrm>
    </dsp:sp>
    <dsp:sp modelId="{EA7AC08D-52A2-4B24-B440-B7497ACBFBD8}">
      <dsp:nvSpPr>
        <dsp:cNvPr id="0" name=""/>
        <dsp:cNvSpPr/>
      </dsp:nvSpPr>
      <dsp:spPr>
        <a:xfrm rot="5400000">
          <a:off x="3676642" y="3488747"/>
          <a:ext cx="921490" cy="10490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4D280-625A-408F-9BF8-30BEA114E9A4}">
      <dsp:nvSpPr>
        <dsp:cNvPr id="0" name=""/>
        <dsp:cNvSpPr/>
      </dsp:nvSpPr>
      <dsp:spPr>
        <a:xfrm>
          <a:off x="3432503" y="2467257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Detailed design</a:t>
          </a:r>
        </a:p>
      </dsp:txBody>
      <dsp:txXfrm>
        <a:off x="3485518" y="2520272"/>
        <a:ext cx="1445216" cy="979792"/>
      </dsp:txXfrm>
    </dsp:sp>
    <dsp:sp modelId="{7E93EE73-563A-40FF-8258-2A011309E905}">
      <dsp:nvSpPr>
        <dsp:cNvPr id="0" name=""/>
        <dsp:cNvSpPr/>
      </dsp:nvSpPr>
      <dsp:spPr>
        <a:xfrm>
          <a:off x="5005469" y="2576510"/>
          <a:ext cx="1353604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Engineering development</a:t>
          </a:r>
        </a:p>
      </dsp:txBody>
      <dsp:txXfrm>
        <a:off x="5005469" y="2576510"/>
        <a:ext cx="1353604" cy="877609"/>
      </dsp:txXfrm>
    </dsp:sp>
    <dsp:sp modelId="{D08F1ECB-1B60-40E6-BD80-D319DD391870}">
      <dsp:nvSpPr>
        <dsp:cNvPr id="0" name=""/>
        <dsp:cNvSpPr/>
      </dsp:nvSpPr>
      <dsp:spPr>
        <a:xfrm>
          <a:off x="4793126" y="3686994"/>
          <a:ext cx="1551246" cy="10858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Planning</a:t>
          </a:r>
        </a:p>
      </dsp:txBody>
      <dsp:txXfrm>
        <a:off x="4846141" y="3740009"/>
        <a:ext cx="1445216" cy="979792"/>
      </dsp:txXfrm>
    </dsp:sp>
    <dsp:sp modelId="{0C9C4328-94ED-42BD-AF41-8849A704F569}">
      <dsp:nvSpPr>
        <dsp:cNvPr id="0" name=""/>
        <dsp:cNvSpPr/>
      </dsp:nvSpPr>
      <dsp:spPr>
        <a:xfrm>
          <a:off x="6436312" y="3795712"/>
          <a:ext cx="1372107" cy="87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Deployment and lifecycle</a:t>
          </a:r>
        </a:p>
      </dsp:txBody>
      <dsp:txXfrm>
        <a:off x="6436312" y="3795712"/>
        <a:ext cx="1372107" cy="877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5D8F5-352F-403D-80D0-F7F4EBDEAF57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17B92-7FAB-460A-9508-81997DBE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highest level concept of a system in its environment. The architecture of a software system (at a given point in time) is its organization or structure of significant components interacting through interfaces, those components being composed of successively smaller components and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B92-7FAB-460A-9508-81997DBE4F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7B70-E504-144C-A884-C4D370E2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3297E-5FFA-6042-BAEB-018BC63E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8591-8DE8-1E4D-9E50-CBFCA002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BD88-4028-C249-97AB-1B3B183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8F2E-80D2-724A-983D-FB78CE45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D27C-ACDC-8045-89FC-833D23D1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080B-64B0-F747-949C-E1B5AFAB6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B030-A881-744A-A793-3DE7F044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F7E4-D271-0647-9641-0B48F17E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7DD9-768A-0845-8690-21E0F991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4EB59-A39E-5848-B9D5-298A09FBC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F1684-5A10-B449-9D2B-469520CE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B7B6-FB46-9645-BFCF-BD963C61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A2C6-2697-274C-A82D-8F429A6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EC10-DFDB-E84D-9D30-0336FA3C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8FA8-729B-EC45-9522-17685E0F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CD93-94CF-194B-85FC-4343122C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E836-3A7E-8D41-9B5F-FAF72CE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DE7E-B9D3-1448-824C-F7456519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5DF1-9B82-4041-9CA4-55D80177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84B5-3F43-2443-AADA-9B259C01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9778-C028-0548-8171-AB8EBA1C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D21D-1C60-9940-87A5-22F5132E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DC6E-C7E5-6848-92E2-19006A5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B932-A941-774C-A492-9EF57F6F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4BAE-074A-0247-A268-73F39BE3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697E-98A1-714C-AE9B-63920286E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12173-4787-6647-B945-00149115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4F213-E348-014C-8B08-034CF7D1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350A0-1CD2-944A-91D2-5CD26D17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ED950-A3C5-9940-8BF3-5BF47417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9768-738B-6344-837D-03F31DA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E866-81A2-514B-B4A5-B1961D57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8F44-D84E-9341-B0DA-718B184A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1179A-0064-7E48-A1B2-643CB94E6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9CA44-C1A3-D640-B803-FF1F4DCDF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49223-5B3C-8643-B8C9-AFBEC89F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C9197-CD32-7A48-9029-1FFDF23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B84F7-F553-C046-BB49-6D937624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049C-22E7-8E44-BDE7-224E4913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D1F1B-8176-5341-BADD-31481D32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E93C6-E11C-0643-B0F7-32083387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6EE1B-FECD-EF47-B834-60F93E8F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81C76-5819-2648-A77C-554BFA83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50019-7C7B-5940-8DC5-1A72925A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DE4F3-6198-3F4C-BEFA-D4BEABF7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EE70-C86C-3A42-91AF-FA53233A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ECB0-9986-D54E-9B5C-54A44583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41FA-A6DB-2E4D-9A0B-0BD4DD4F4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08344-7227-BC45-8E69-FF814C63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3515F-9C9F-C746-9CB9-C0D78F47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7CCD-6280-9444-8803-1990E3C0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4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C073-CB65-9A44-90E1-38236EDA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2EEFB-FACD-F745-A8A6-1DCE5EACC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7E193-B7AF-3342-A737-ABF10A33E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40BDD-8642-1E44-A34F-FB1A90E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AC005-2C2B-DD4B-8012-2468DC15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6AD6-2C4A-DF4F-846A-50419F75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08A57-41C7-D144-8424-F459A384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6FE0-AA7E-104B-B7C8-51B08905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49D-3A71-E54D-9DF3-0F05711F8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D84D-E6CA-412F-8495-61D0DB04649F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CB8F-3457-AD49-B8ED-BF576DF76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DC3E-E3E5-5A41-A31E-69E23C461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SEGR 5240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 II</a:t>
            </a:r>
          </a:p>
        </p:txBody>
      </p:sp>
    </p:spTree>
    <p:extLst>
      <p:ext uri="{BB962C8B-B14F-4D97-AF65-F5344CB8AC3E}">
        <p14:creationId xmlns:p14="http://schemas.microsoft.com/office/powerpoint/2010/main" val="275049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Design is the PROCESS of SELECTING and ORGANIZING elements or components in order to fulfill a specific purpose.</a:t>
            </a:r>
          </a:p>
          <a:p>
            <a:pPr marL="0" indent="0" algn="ctr">
              <a:buNone/>
            </a:pPr>
            <a:r>
              <a:rPr lang="en-US" i="1" dirty="0"/>
              <a:t>This purpose may be functional or aesthetic, or (frequently) both.</a:t>
            </a:r>
          </a:p>
        </p:txBody>
      </p:sp>
    </p:spTree>
    <p:extLst>
      <p:ext uri="{BB962C8B-B14F-4D97-AF65-F5344CB8AC3E}">
        <p14:creationId xmlns:p14="http://schemas.microsoft.com/office/powerpoint/2010/main" val="42355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software architects?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software designer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Skilled software or systems engineer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Experienced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 communication skills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Keen sense of aesthetics</a:t>
            </a:r>
          </a:p>
          <a:p>
            <a:pPr marL="0" indent="0">
              <a:buNone/>
            </a:pPr>
            <a:r>
              <a:rPr lang="en-US" dirty="0"/>
              <a:t>A domain expert</a:t>
            </a:r>
          </a:p>
          <a:p>
            <a:pPr marL="0" indent="0">
              <a:buNone/>
            </a:pPr>
            <a:r>
              <a:rPr lang="en-US" dirty="0"/>
              <a:t>A software technologist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Must understand the available toolsets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craftsman</a:t>
            </a:r>
          </a:p>
          <a:p>
            <a:pPr marL="0" indent="0">
              <a:buNone/>
            </a:pPr>
            <a:r>
              <a:rPr lang="en-US" dirty="0"/>
              <a:t>A compliance expert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nuances of standards and regulations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May even provide input to those standards</a:t>
            </a:r>
          </a:p>
          <a:p>
            <a:pPr marL="0" indent="0">
              <a:buNone/>
            </a:pPr>
            <a:r>
              <a:rPr lang="en-US" dirty="0"/>
              <a:t>An economist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the problem at hand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impact of a solution on the overall project</a:t>
            </a:r>
          </a:p>
        </p:txBody>
      </p:sp>
    </p:spTree>
    <p:extLst>
      <p:ext uri="{BB962C8B-B14F-4D97-AF65-F5344CB8AC3E}">
        <p14:creationId xmlns:p14="http://schemas.microsoft.com/office/powerpoint/2010/main" val="193214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Perfectionism</a:t>
            </a:r>
          </a:p>
          <a:p>
            <a:pPr marL="0" indent="0">
              <a:buNone/>
            </a:pPr>
            <a:r>
              <a:rPr lang="en-US" dirty="0"/>
              <a:t>Inflexibility</a:t>
            </a:r>
          </a:p>
          <a:p>
            <a:pPr marL="0" indent="0">
              <a:buNone/>
            </a:pPr>
            <a:r>
              <a:rPr lang="en-US" dirty="0"/>
              <a:t>Micromanagement</a:t>
            </a:r>
          </a:p>
          <a:p>
            <a:pPr marL="0" indent="0">
              <a:buNone/>
            </a:pPr>
            <a:r>
              <a:rPr lang="en-US" dirty="0"/>
              <a:t>Isolationism</a:t>
            </a:r>
          </a:p>
          <a:p>
            <a:pPr marL="0" indent="0">
              <a:buNone/>
            </a:pPr>
            <a:r>
              <a:rPr lang="en-US" dirty="0"/>
              <a:t>Arrogance and hubris</a:t>
            </a:r>
          </a:p>
        </p:txBody>
      </p:sp>
    </p:spTree>
    <p:extLst>
      <p:ext uri="{BB962C8B-B14F-4D97-AF65-F5344CB8AC3E}">
        <p14:creationId xmlns:p14="http://schemas.microsoft.com/office/powerpoint/2010/main" val="147988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architects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product strategy</a:t>
            </a:r>
          </a:p>
          <a:p>
            <a:pPr marL="0" indent="0">
              <a:buNone/>
            </a:pPr>
            <a:r>
              <a:rPr lang="en-US" dirty="0"/>
              <a:t>Design systems</a:t>
            </a:r>
          </a:p>
          <a:p>
            <a:pPr marL="0" indent="0">
              <a:buNone/>
            </a:pPr>
            <a:r>
              <a:rPr lang="en-US" dirty="0"/>
              <a:t>Communicate with stakeholders</a:t>
            </a:r>
          </a:p>
          <a:p>
            <a:pPr marL="0" indent="0">
              <a:buNone/>
            </a:pPr>
            <a:r>
              <a:rPr lang="en-US" dirty="0"/>
              <a:t>Coach</a:t>
            </a:r>
          </a:p>
          <a:p>
            <a:pPr marL="0" indent="0">
              <a:buNone/>
            </a:pPr>
            <a:r>
              <a:rPr lang="en-US" dirty="0"/>
              <a:t>Cheer</a:t>
            </a:r>
          </a:p>
          <a:p>
            <a:pPr marL="0" indent="0">
              <a:buNone/>
            </a:pPr>
            <a:r>
              <a:rPr lang="en-US" dirty="0"/>
              <a:t>Contribute</a:t>
            </a:r>
          </a:p>
          <a:p>
            <a:pPr marL="0" indent="0">
              <a:buNone/>
            </a:pPr>
            <a:r>
              <a:rPr lang="en-US" dirty="0"/>
              <a:t>Lead</a:t>
            </a:r>
          </a:p>
        </p:txBody>
      </p:sp>
    </p:spTree>
    <p:extLst>
      <p:ext uri="{BB962C8B-B14F-4D97-AF65-F5344CB8AC3E}">
        <p14:creationId xmlns:p14="http://schemas.microsoft.com/office/powerpoint/2010/main" val="21218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Show confidence in the project’s success</a:t>
            </a:r>
          </a:p>
          <a:p>
            <a:pPr marL="0" indent="0">
              <a:buNone/>
            </a:pPr>
            <a:r>
              <a:rPr lang="en-US" dirty="0"/>
              <a:t>Project conviction in your ideas</a:t>
            </a:r>
          </a:p>
          <a:p>
            <a:pPr marL="0" indent="0">
              <a:buNone/>
            </a:pPr>
            <a:r>
              <a:rPr lang="en-US" dirty="0"/>
              <a:t>Demonstrate readiness to take full responsibility for any technical problems</a:t>
            </a:r>
          </a:p>
          <a:p>
            <a:pPr marL="0" indent="0">
              <a:buNone/>
            </a:pPr>
            <a:r>
              <a:rPr lang="en-US" dirty="0"/>
              <a:t>Be ready to articulate the technical rationale for design decisions</a:t>
            </a:r>
          </a:p>
          <a:p>
            <a:pPr marL="0" indent="0">
              <a:buNone/>
            </a:pPr>
            <a:r>
              <a:rPr lang="en-US" dirty="0"/>
              <a:t>Be able to further develop the detailed architecture</a:t>
            </a:r>
          </a:p>
          <a:p>
            <a:pPr marL="0" indent="0">
              <a:buNone/>
            </a:pPr>
            <a:r>
              <a:rPr lang="en-US" dirty="0"/>
              <a:t>Acknowledge the contributions of others</a:t>
            </a:r>
          </a:p>
          <a:p>
            <a:pPr marL="0" indent="0">
              <a:buNone/>
            </a:pPr>
            <a:r>
              <a:rPr lang="en-US" dirty="0"/>
              <a:t>Avoid self-aggrandizement</a:t>
            </a:r>
          </a:p>
        </p:txBody>
      </p:sp>
    </p:spTree>
    <p:extLst>
      <p:ext uri="{BB962C8B-B14F-4D97-AF65-F5344CB8AC3E}">
        <p14:creationId xmlns:p14="http://schemas.microsoft.com/office/powerpoint/2010/main" val="133180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do that?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Balanced skills across an architecture team</a:t>
            </a:r>
          </a:p>
          <a:p>
            <a:pPr marL="0" indent="0">
              <a:buNone/>
            </a:pPr>
            <a:r>
              <a:rPr lang="en-US" dirty="0"/>
              <a:t>Ties to a project</a:t>
            </a:r>
          </a:p>
          <a:p>
            <a:pPr marL="0" indent="0">
              <a:buNone/>
            </a:pPr>
            <a:r>
              <a:rPr lang="en-US" dirty="0"/>
              <a:t>Ties to an organization</a:t>
            </a:r>
          </a:p>
          <a:p>
            <a:pPr marL="0" indent="0">
              <a:buNone/>
            </a:pPr>
            <a:r>
              <a:rPr lang="en-US" dirty="0"/>
              <a:t>When do they engage and for how long?</a:t>
            </a:r>
          </a:p>
          <a:p>
            <a:pPr marL="0" indent="0">
              <a:buNone/>
            </a:pPr>
            <a:r>
              <a:rPr lang="en-US" dirty="0"/>
              <a:t>Architecture team models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Hierarchical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Matrixed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to the rest of the 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Architects and engineers</a:t>
            </a:r>
          </a:p>
          <a:p>
            <a:pPr marL="0" indent="0">
              <a:buNone/>
            </a:pPr>
            <a:r>
              <a:rPr lang="en-US" dirty="0"/>
              <a:t>Architects and test / QA</a:t>
            </a:r>
          </a:p>
          <a:p>
            <a:pPr marL="0" indent="0">
              <a:buNone/>
            </a:pPr>
            <a:r>
              <a:rPr lang="en-US" dirty="0"/>
              <a:t>Architects and planning</a:t>
            </a:r>
          </a:p>
          <a:p>
            <a:pPr marL="0" indent="0">
              <a:buNone/>
            </a:pPr>
            <a:r>
              <a:rPr lang="en-US" dirty="0"/>
              <a:t>Architects and program management</a:t>
            </a:r>
          </a:p>
          <a:p>
            <a:pPr marL="0" indent="0">
              <a:buNone/>
            </a:pPr>
            <a:r>
              <a:rPr lang="en-US" dirty="0"/>
              <a:t>Architects and managers</a:t>
            </a:r>
          </a:p>
          <a:p>
            <a:pPr marL="0" indent="0">
              <a:buNone/>
            </a:pPr>
            <a:r>
              <a:rPr lang="en-US" dirty="0"/>
              <a:t>Other stakeholders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part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5527481"/>
              </p:ext>
            </p:extLst>
          </p:nvPr>
        </p:nvGraphicFramePr>
        <p:xfrm>
          <a:off x="3048000" y="1690688"/>
          <a:ext cx="8305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504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Standard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Linear model on previous slide</a:t>
            </a:r>
          </a:p>
          <a:p>
            <a:pPr marL="0" indent="0">
              <a:buNone/>
            </a:pPr>
            <a:r>
              <a:rPr lang="en-US" dirty="0"/>
              <a:t>Cyclic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Allows for revisiting earlier phases</a:t>
            </a:r>
          </a:p>
          <a:p>
            <a:pPr marL="0" indent="0">
              <a:buNone/>
            </a:pPr>
            <a:r>
              <a:rPr lang="en-US" dirty="0"/>
              <a:t>Parallel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Independent alternatives explored (phase 2+)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Independent designs explored (phase 1)</a:t>
            </a:r>
          </a:p>
          <a:p>
            <a:pPr marL="0" indent="0">
              <a:buNone/>
            </a:pPr>
            <a:r>
              <a:rPr lang="en-US" dirty="0"/>
              <a:t>Adaptive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Pick new strategy on each phase</a:t>
            </a:r>
          </a:p>
          <a:p>
            <a:pPr marL="0" indent="0">
              <a:buNone/>
            </a:pPr>
            <a:r>
              <a:rPr lang="en-US" dirty="0"/>
              <a:t>Iterative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Tweak the design as you go</a:t>
            </a:r>
          </a:p>
        </p:txBody>
      </p:sp>
    </p:spTree>
    <p:extLst>
      <p:ext uri="{BB962C8B-B14F-4D97-AF65-F5344CB8AC3E}">
        <p14:creationId xmlns:p14="http://schemas.microsoft.com/office/powerpoint/2010/main" val="121087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opinionated opinion</a:t>
            </a:r>
          </a:p>
        </p:txBody>
      </p:sp>
    </p:spTree>
    <p:extLst>
      <p:ext uri="{BB962C8B-B14F-4D97-AF65-F5344CB8AC3E}">
        <p14:creationId xmlns:p14="http://schemas.microsoft.com/office/powerpoint/2010/main" val="114510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tools in your arsenal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Abstraction</a:t>
            </a:r>
          </a:p>
          <a:p>
            <a:pPr marL="0" indent="0">
              <a:buNone/>
            </a:pPr>
            <a:r>
              <a:rPr lang="en-US" dirty="0"/>
              <a:t>Choosing the level of discourse</a:t>
            </a:r>
          </a:p>
          <a:p>
            <a:pPr marL="0" indent="0">
              <a:buNone/>
            </a:pPr>
            <a:r>
              <a:rPr lang="en-US" dirty="0"/>
              <a:t>Separation of concerns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grand tool: </a:t>
            </a:r>
            <a:r>
              <a:rPr lang="en-US" i="1" dirty="0"/>
              <a:t>refined experience</a:t>
            </a:r>
          </a:p>
        </p:txBody>
      </p:sp>
    </p:spTree>
    <p:extLst>
      <p:ext uri="{BB962C8B-B14F-4D97-AF65-F5344CB8AC3E}">
        <p14:creationId xmlns:p14="http://schemas.microsoft.com/office/powerpoint/2010/main" val="15803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patterns</a:t>
            </a:r>
          </a:p>
          <a:p>
            <a:pPr marL="0" indent="0">
              <a:buNone/>
            </a:pPr>
            <a:r>
              <a:rPr lang="en-US" dirty="0"/>
              <a:t>Styles</a:t>
            </a:r>
          </a:p>
          <a:p>
            <a:pPr marL="0" indent="0">
              <a:buNone/>
            </a:pPr>
            <a:r>
              <a:rPr lang="en-US" dirty="0"/>
              <a:t>Architectural patterns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State-logic-display / n-tier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Model-view-controller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Sense-compute-control</a:t>
            </a:r>
          </a:p>
          <a:p>
            <a:pPr marL="0" indent="0">
              <a:buNone/>
            </a:pPr>
            <a:r>
              <a:rPr lang="en-US" dirty="0"/>
              <a:t>Domain-specific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12647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named collection of design decisions that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Are applicable to a given context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Constrain decisions within that context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Elicit beneficial qualities in each system</a:t>
            </a:r>
          </a:p>
        </p:txBody>
      </p:sp>
    </p:spTree>
    <p:extLst>
      <p:ext uri="{BB962C8B-B14F-4D97-AF65-F5344CB8AC3E}">
        <p14:creationId xmlns:p14="http://schemas.microsoft.com/office/powerpoint/2010/main" val="365081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Traditional language-influenced styles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Main program and subroutines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Object-oriented</a:t>
            </a:r>
          </a:p>
          <a:p>
            <a:pPr marL="0" indent="0">
              <a:buNone/>
            </a:pPr>
            <a:r>
              <a:rPr lang="en-US" dirty="0"/>
              <a:t>Layered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Virtual machines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Client-server</a:t>
            </a:r>
          </a:p>
          <a:p>
            <a:pPr marL="0" indent="0">
              <a:buNone/>
            </a:pPr>
            <a:r>
              <a:rPr lang="en-US" dirty="0"/>
              <a:t>Dataflow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Batch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Pipe-and-filter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Shared memory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Blackboard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Rule-based</a:t>
            </a:r>
          </a:p>
          <a:p>
            <a:pPr marL="0" indent="0">
              <a:buNone/>
            </a:pPr>
            <a:r>
              <a:rPr lang="en-US" dirty="0"/>
              <a:t>Interpreted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Interpreter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Mobile code</a:t>
            </a:r>
          </a:p>
          <a:p>
            <a:pPr marL="0" indent="0">
              <a:buNone/>
            </a:pPr>
            <a:r>
              <a:rPr lang="en-US" dirty="0"/>
              <a:t>Implicit invocation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Pub / sub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Event-driven</a:t>
            </a:r>
          </a:p>
          <a:p>
            <a:pPr marL="0" indent="0">
              <a:buNone/>
            </a:pPr>
            <a:r>
              <a:rPr lang="en-US" dirty="0"/>
              <a:t>Peer to peer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3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Unprecedented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strategy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Diverge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Converge</a:t>
            </a:r>
          </a:p>
          <a:p>
            <a:pPr marL="0" indent="0">
              <a:buNone/>
            </a:pPr>
            <a:r>
              <a:rPr lang="en-US" dirty="0"/>
              <a:t>Detailed strategies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Analogy searching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Brainstorming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Literature searching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Morphological charts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Removing mental blocks</a:t>
            </a:r>
          </a:p>
        </p:txBody>
      </p:sp>
    </p:spTree>
    <p:extLst>
      <p:ext uri="{BB962C8B-B14F-4D97-AF65-F5344CB8AC3E}">
        <p14:creationId xmlns:p14="http://schemas.microsoft.com/office/powerpoint/2010/main" val="137634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01CF-696A-7641-9DD3-40DEDB73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7B38-1715-0641-935C-322DA3CD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Brooks chapters 19 and 20</a:t>
            </a:r>
          </a:p>
          <a:p>
            <a:pPr marL="457200" lvl="1" indent="0">
              <a:buNone/>
            </a:pPr>
            <a:r>
              <a:rPr lang="en-US" dirty="0"/>
              <a:t>Read the materials</a:t>
            </a:r>
          </a:p>
          <a:p>
            <a:pPr marL="457200" lvl="1" indent="0">
              <a:buNone/>
            </a:pPr>
            <a:r>
              <a:rPr lang="en-US" dirty="0"/>
              <a:t>Write a one-pager with your opinions</a:t>
            </a:r>
          </a:p>
          <a:p>
            <a:pPr marL="457200" lvl="1" indent="0">
              <a:buNone/>
            </a:pPr>
            <a:r>
              <a:rPr lang="en-US" dirty="0"/>
              <a:t>Be prepared to talk about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19 - Great Designs Come from Great Designers</a:t>
            </a:r>
          </a:p>
          <a:p>
            <a:pPr marL="0" indent="0">
              <a:buNone/>
            </a:pPr>
            <a:r>
              <a:rPr lang="en-US" sz="2400" b="1" dirty="0"/>
              <a:t>20 - Where Do Great Designers Come From?</a:t>
            </a:r>
          </a:p>
        </p:txBody>
      </p:sp>
    </p:spTree>
    <p:extLst>
      <p:ext uri="{BB962C8B-B14F-4D97-AF65-F5344CB8AC3E}">
        <p14:creationId xmlns:p14="http://schemas.microsoft.com/office/powerpoint/2010/main" val="196567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RUP / IEEE – the highest level concept</a:t>
            </a:r>
          </a:p>
          <a:p>
            <a:pPr marL="0" indent="0">
              <a:buNone/>
            </a:pPr>
            <a:r>
              <a:rPr lang="en-US" dirty="0"/>
              <a:t>Fowler – a shared understanding</a:t>
            </a:r>
          </a:p>
          <a:p>
            <a:pPr marL="0" indent="0">
              <a:buNone/>
            </a:pPr>
            <a:r>
              <a:rPr lang="en-US" dirty="0"/>
              <a:t>Design of the design</a:t>
            </a:r>
          </a:p>
          <a:p>
            <a:pPr marL="0" indent="0">
              <a:buNone/>
            </a:pPr>
            <a:r>
              <a:rPr lang="en-US" dirty="0"/>
              <a:t>Style and pattern</a:t>
            </a:r>
          </a:p>
          <a:p>
            <a:pPr marL="0" indent="0">
              <a:buNone/>
            </a:pPr>
            <a:r>
              <a:rPr lang="en-US" dirty="0"/>
              <a:t>The modern definition – a social contract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Controversies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architecture / design line</a:t>
            </a:r>
          </a:p>
          <a:p>
            <a:pPr marL="0" indent="0">
              <a:buNone/>
            </a:pPr>
            <a:r>
              <a:rPr lang="en-US" dirty="0"/>
              <a:t>Model completeness</a:t>
            </a:r>
          </a:p>
          <a:p>
            <a:pPr marL="0" indent="0">
              <a:buNone/>
            </a:pPr>
            <a:r>
              <a:rPr lang="en-US" i="1" dirty="0"/>
              <a:t>A priori</a:t>
            </a:r>
            <a:r>
              <a:rPr lang="en-US" dirty="0"/>
              <a:t> viewpoints</a:t>
            </a:r>
          </a:p>
          <a:p>
            <a:pPr marL="0" indent="0">
              <a:buNone/>
            </a:pPr>
            <a:r>
              <a:rPr lang="en-US" dirty="0"/>
              <a:t>Logical vs. physical</a:t>
            </a:r>
          </a:p>
          <a:p>
            <a:pPr marL="0" indent="0">
              <a:buNone/>
            </a:pPr>
            <a:r>
              <a:rPr lang="en-US" dirty="0"/>
              <a:t>Timeline</a:t>
            </a:r>
          </a:p>
          <a:p>
            <a:pPr marL="0" indent="0">
              <a:buNone/>
            </a:pPr>
            <a:r>
              <a:rPr lang="en-US" i="1" dirty="0"/>
              <a:t>The</a:t>
            </a:r>
            <a:r>
              <a:rPr lang="en-US" dirty="0"/>
              <a:t> architecture vs. </a:t>
            </a:r>
            <a:r>
              <a:rPr lang="en-US" i="1" dirty="0"/>
              <a:t>An</a:t>
            </a:r>
            <a:r>
              <a:rPr lang="en-US" dirty="0"/>
              <a:t> architecture</a:t>
            </a:r>
          </a:p>
          <a:p>
            <a:pPr marL="0" indent="0">
              <a:buNone/>
            </a:pPr>
            <a:r>
              <a:rPr lang="en-US" dirty="0"/>
              <a:t>Architecture after the fact</a:t>
            </a:r>
          </a:p>
        </p:txBody>
      </p:sp>
    </p:spTree>
    <p:extLst>
      <p:ext uri="{BB962C8B-B14F-4D97-AF65-F5344CB8AC3E}">
        <p14:creationId xmlns:p14="http://schemas.microsoft.com/office/powerpoint/2010/main" val="9083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Buildings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Shared experience</a:t>
            </a:r>
          </a:p>
          <a:p>
            <a:pPr marL="0" indent="0">
              <a:buNone/>
            </a:pPr>
            <a:r>
              <a:rPr lang="en-US" dirty="0"/>
              <a:t>Concrete vs. abstract</a:t>
            </a:r>
          </a:p>
          <a:p>
            <a:pPr marL="0" indent="0">
              <a:buNone/>
            </a:pPr>
            <a:r>
              <a:rPr lang="en-US" dirty="0"/>
              <a:t>Architecture visibly manifests itself</a:t>
            </a:r>
          </a:p>
          <a:p>
            <a:pPr marL="0" indent="0">
              <a:buNone/>
            </a:pPr>
            <a:r>
              <a:rPr lang="en-US" dirty="0"/>
              <a:t>Space constraints</a:t>
            </a:r>
          </a:p>
          <a:p>
            <a:pPr marL="0" indent="0">
              <a:buNone/>
            </a:pPr>
            <a:r>
              <a:rPr lang="en-US" dirty="0"/>
              <a:t>Patterns, styles, design</a:t>
            </a:r>
          </a:p>
        </p:txBody>
      </p:sp>
    </p:spTree>
    <p:extLst>
      <p:ext uri="{BB962C8B-B14F-4D97-AF65-F5344CB8AC3E}">
        <p14:creationId xmlns:p14="http://schemas.microsoft.com/office/powerpoint/2010/main" val="346492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Deployment models</a:t>
            </a:r>
          </a:p>
          <a:p>
            <a:pPr marL="0" indent="0">
              <a:buNone/>
            </a:pPr>
            <a:r>
              <a:rPr lang="en-US" dirty="0"/>
              <a:t>Transaction management</a:t>
            </a:r>
          </a:p>
          <a:p>
            <a:pPr marL="0" indent="0">
              <a:buNone/>
            </a:pPr>
            <a:r>
              <a:rPr lang="en-US" dirty="0"/>
              <a:t>Workflow</a:t>
            </a:r>
          </a:p>
          <a:p>
            <a:pPr marL="0" indent="0">
              <a:buNone/>
            </a:pPr>
            <a:r>
              <a:rPr lang="en-US" dirty="0"/>
              <a:t>Resource identification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224707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0F138-6FB5-4A4F-98DF-EFE9BC414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Meta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Architecture</a:t>
            </a:r>
          </a:p>
          <a:p>
            <a:pPr marL="0" indent="0">
              <a:buNone/>
            </a:pPr>
            <a:r>
              <a:rPr lang="en-US" sz="2400" dirty="0"/>
              <a:t>Architect</a:t>
            </a:r>
          </a:p>
          <a:p>
            <a:pPr marL="0" indent="0">
              <a:buNone/>
            </a:pPr>
            <a:r>
              <a:rPr lang="en-US" sz="2400" dirty="0"/>
              <a:t>Style &amp; pattern</a:t>
            </a:r>
          </a:p>
          <a:p>
            <a:pPr marL="0" indent="0">
              <a:buNone/>
            </a:pPr>
            <a:r>
              <a:rPr lang="en-US" sz="2400" dirty="0"/>
              <a:t>Stakeholders</a:t>
            </a:r>
          </a:p>
          <a:p>
            <a:pPr marL="0" indent="0">
              <a:buNone/>
            </a:pPr>
            <a:r>
              <a:rPr lang="en-US" sz="2400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4955A-A7D4-3E4D-A3C5-280A9462F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Core concepts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102BB-3A7E-0246-A328-B6BD056BB8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Connectors</a:t>
            </a:r>
          </a:p>
          <a:p>
            <a:pPr marL="0" indent="0">
              <a:buNone/>
            </a:pPr>
            <a:r>
              <a:rPr lang="en-US" sz="2400" dirty="0"/>
              <a:t>Components</a:t>
            </a:r>
          </a:p>
          <a:p>
            <a:pPr marL="0" indent="0">
              <a:buNone/>
            </a:pPr>
            <a:r>
              <a:rPr lang="en-US" sz="2400" dirty="0"/>
              <a:t>Configurations</a:t>
            </a:r>
          </a:p>
          <a:p>
            <a:pPr marL="0" indent="0">
              <a:buNone/>
            </a:pPr>
            <a:r>
              <a:rPr lang="en-US" sz="2400" dirty="0"/>
              <a:t>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2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Exposable</a:t>
            </a:r>
          </a:p>
          <a:p>
            <a:pPr marL="0" indent="0">
              <a:buNone/>
            </a:pPr>
            <a:r>
              <a:rPr lang="en-US" dirty="0" err="1"/>
              <a:t>Versionable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Pluggable</a:t>
            </a:r>
          </a:p>
          <a:p>
            <a:pPr marL="0" indent="0">
              <a:buNone/>
            </a:pPr>
            <a:r>
              <a:rPr lang="en-US" dirty="0"/>
              <a:t>Scalable</a:t>
            </a:r>
          </a:p>
          <a:p>
            <a:pPr marL="0" indent="0">
              <a:buNone/>
            </a:pPr>
            <a:r>
              <a:rPr lang="en-US" dirty="0"/>
              <a:t>Replaceable</a:t>
            </a:r>
          </a:p>
          <a:p>
            <a:pPr marL="0" indent="0">
              <a:buNone/>
            </a:pPr>
            <a:r>
              <a:rPr lang="en-US" dirty="0"/>
              <a:t>Extensible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06B03-A1F0-A74F-A5F8-D06ADD9D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0" y="1825625"/>
            <a:ext cx="601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Decouplable</a:t>
            </a:r>
          </a:p>
          <a:p>
            <a:pPr marL="0" indent="0">
              <a:buNone/>
            </a:pPr>
            <a:r>
              <a:rPr lang="en-US" dirty="0"/>
              <a:t>Hostable</a:t>
            </a:r>
          </a:p>
          <a:p>
            <a:pPr marL="0" indent="0">
              <a:buNone/>
            </a:pPr>
            <a:r>
              <a:rPr lang="en-US" dirty="0" err="1"/>
              <a:t>Packagable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Agile and nimble</a:t>
            </a:r>
          </a:p>
          <a:p>
            <a:pPr marL="0" indent="0">
              <a:buNone/>
            </a:pPr>
            <a:r>
              <a:rPr lang="en-US" dirty="0"/>
              <a:t>Supports multi-group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people part of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architect, teams, and roles</a:t>
            </a:r>
          </a:p>
        </p:txBody>
      </p:sp>
    </p:spTree>
    <p:extLst>
      <p:ext uri="{BB962C8B-B14F-4D97-AF65-F5344CB8AC3E}">
        <p14:creationId xmlns:p14="http://schemas.microsoft.com/office/powerpoint/2010/main" val="186939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651</Words>
  <Application>Microsoft Macintosh PowerPoint</Application>
  <PresentationFormat>Widescreen</PresentationFormat>
  <Paragraphs>195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SEGR 5240</vt:lpstr>
      <vt:lpstr>What is software architecture</vt:lpstr>
      <vt:lpstr>What is architecture?</vt:lpstr>
      <vt:lpstr>Controversies</vt:lpstr>
      <vt:lpstr>Analogy - Buildings</vt:lpstr>
      <vt:lpstr>Architecture motivations</vt:lpstr>
      <vt:lpstr>Terminology</vt:lpstr>
      <vt:lpstr>Architectural characteristics</vt:lpstr>
      <vt:lpstr>The people part of architecture</vt:lpstr>
      <vt:lpstr>Design</vt:lpstr>
      <vt:lpstr>Who are software architects?</vt:lpstr>
      <vt:lpstr>Things to avoid</vt:lpstr>
      <vt:lpstr>What do architects do?</vt:lpstr>
      <vt:lpstr>Lead</vt:lpstr>
      <vt:lpstr>How do they do that?</vt:lpstr>
      <vt:lpstr>Relationship to the rest of the org</vt:lpstr>
      <vt:lpstr>The design part</vt:lpstr>
      <vt:lpstr>The design process</vt:lpstr>
      <vt:lpstr>Design strategies</vt:lpstr>
      <vt:lpstr>Some tools in your arsenal</vt:lpstr>
      <vt:lpstr>Experience in action</vt:lpstr>
      <vt:lpstr>Architectural styles</vt:lpstr>
      <vt:lpstr>Architectural styles</vt:lpstr>
      <vt:lpstr>Unprecedented design</vt:lpstr>
      <vt:lpstr>For next week</vt:lpstr>
    </vt:vector>
  </TitlesOfParts>
  <Company>Microsoft Corporation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532 Software Architecture</dc:title>
  <dc:creator>MJ Miller</dc:creator>
  <cp:lastModifiedBy>Michaeljon Miller</cp:lastModifiedBy>
  <cp:revision>13</cp:revision>
  <dcterms:created xsi:type="dcterms:W3CDTF">2011-09-22T16:09:27Z</dcterms:created>
  <dcterms:modified xsi:type="dcterms:W3CDTF">2018-04-24T20:58:29Z</dcterms:modified>
</cp:coreProperties>
</file>