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658"/>
    <a:srgbClr val="FAD6A0"/>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4" autoAdjust="0"/>
    <p:restoredTop sz="94660"/>
  </p:normalViewPr>
  <p:slideViewPr>
    <p:cSldViewPr snapToGrid="0">
      <p:cViewPr>
        <p:scale>
          <a:sx n="66" d="100"/>
          <a:sy n="66" d="100"/>
        </p:scale>
        <p:origin x="91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2275114" y="3735976"/>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2791096" y="2413337"/>
            <a:ext cx="6609806" cy="1015663"/>
          </a:xfrm>
          <a:prstGeom prst="rect">
            <a:avLst/>
          </a:prstGeom>
          <a:noFill/>
        </p:spPr>
        <p:txBody>
          <a:bodyPr wrap="square" rtlCol="0">
            <a:spAutoFit/>
          </a:bodyPr>
          <a:lstStyle/>
          <a:p>
            <a:pPr algn="ctr"/>
            <a:r>
              <a:rPr kumimoji="1" lang="en-US" altLang="ja-JP" sz="6000" dirty="0"/>
              <a:t>SEKAI NO OWARI</a:t>
            </a:r>
            <a:endParaRPr kumimoji="1" lang="ja-JP" altLang="en-US" sz="6000" dirty="0"/>
          </a:p>
        </p:txBody>
      </p:sp>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7206906" y="1810115"/>
            <a:ext cx="3762103" cy="1323439"/>
          </a:xfrm>
          <a:prstGeom prst="rect">
            <a:avLst/>
          </a:prstGeom>
          <a:noFill/>
        </p:spPr>
        <p:txBody>
          <a:bodyPr wrap="square" rtlCol="0">
            <a:spAutoFit/>
          </a:bodyPr>
          <a:lstStyle/>
          <a:p>
            <a:r>
              <a:rPr kumimoji="1" lang="ja-JP" altLang="en-US" sz="2800" dirty="0"/>
              <a:t>１．敵から守れ！</a:t>
            </a:r>
            <a:endParaRPr kumimoji="1" lang="en-US" altLang="ja-JP" sz="2800" dirty="0"/>
          </a:p>
          <a:p>
            <a:r>
              <a:rPr lang="ja-JP" altLang="en-US" sz="1600" dirty="0"/>
              <a:t>画面の右から敵が</a:t>
            </a:r>
            <a:r>
              <a:rPr kumimoji="1" lang="ja-JP" altLang="en-US" sz="1600" dirty="0"/>
              <a:t>やってくるため</a:t>
            </a:r>
            <a:r>
              <a:rPr lang="ja-JP" altLang="en-US" sz="1600" dirty="0"/>
              <a:t>、</a:t>
            </a:r>
            <a:r>
              <a:rPr kumimoji="1" lang="ja-JP" altLang="en-US" sz="1600" dirty="0"/>
              <a:t>自分の城が壊されないように全ての敵を倒します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7206906" y="3357335"/>
            <a:ext cx="4565355" cy="1261884"/>
          </a:xfrm>
          <a:prstGeom prst="rect">
            <a:avLst/>
          </a:prstGeom>
          <a:noFill/>
        </p:spPr>
        <p:txBody>
          <a:bodyPr wrap="square" rtlCol="0">
            <a:spAutoFit/>
          </a:bodyPr>
          <a:lstStyle/>
          <a:p>
            <a:r>
              <a:rPr kumimoji="1" lang="ja-JP" altLang="en-US" sz="2800" dirty="0"/>
              <a:t>２．場面に合わせて配置！</a:t>
            </a:r>
            <a:endParaRPr kumimoji="1" lang="en-US" altLang="ja-JP" sz="2800" dirty="0"/>
          </a:p>
          <a:p>
            <a:r>
              <a:rPr kumimoji="1" lang="ja-JP" altLang="en-US" sz="1600" dirty="0"/>
              <a:t>施設によって攻撃方法や射程が変わって</a:t>
            </a:r>
            <a:endParaRPr kumimoji="1" lang="en-US" altLang="ja-JP" sz="1600" dirty="0"/>
          </a:p>
          <a:p>
            <a:r>
              <a:rPr kumimoji="1" lang="ja-JP" altLang="en-US" sz="1600" dirty="0"/>
              <a:t>くるため、敵に合わせて施設を切り替え</a:t>
            </a:r>
            <a:endParaRPr kumimoji="1" lang="en-US" altLang="ja-JP" sz="1600" dirty="0"/>
          </a:p>
          <a:p>
            <a:r>
              <a:rPr kumimoji="1" lang="ja-JP" altLang="en-US" sz="1600" dirty="0"/>
              <a:t>ながら戦います。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7217487" y="4787958"/>
            <a:ext cx="4360980" cy="1508105"/>
          </a:xfrm>
          <a:prstGeom prst="rect">
            <a:avLst/>
          </a:prstGeom>
          <a:noFill/>
        </p:spPr>
        <p:txBody>
          <a:bodyPr wrap="square" rtlCol="0">
            <a:spAutoFit/>
          </a:bodyPr>
          <a:lstStyle/>
          <a:p>
            <a:r>
              <a:rPr lang="ja-JP" altLang="en-US" sz="2800" dirty="0"/>
              <a:t>３．勝利のために強化！</a:t>
            </a:r>
            <a:endParaRPr lang="en-US" altLang="ja-JP" sz="2800"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a:t>
            </a:r>
            <a:endParaRPr lang="en-US" altLang="ja-JP" sz="1600" dirty="0"/>
          </a:p>
          <a:p>
            <a:r>
              <a:rPr lang="ja-JP" altLang="en-US" sz="1600" dirty="0"/>
              <a:t>もらえるため自城を強化していきます。</a:t>
            </a:r>
            <a:endParaRPr kumimoji="1" lang="ja-JP" altLang="en-US" sz="1600" dirty="0"/>
          </a:p>
        </p:txBody>
      </p:sp>
      <p:pic>
        <p:nvPicPr>
          <p:cNvPr id="1028" name="Picture 4" descr="フリー写真] 旱魃による渇いた土地と枯れ木 - パブリックドメインQ：著作権フリー画像素材集">
            <a:extLst>
              <a:ext uri="{FF2B5EF4-FFF2-40B4-BE49-F238E27FC236}">
                <a16:creationId xmlns:a16="http://schemas.microsoft.com/office/drawing/2014/main" id="{27AFEFF4-EC83-418B-98D0-570615E77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9" y="1770445"/>
            <a:ext cx="6120684" cy="4162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P残量によって色が変化するHPゲージ │ 空の缶詰">
            <a:extLst>
              <a:ext uri="{FF2B5EF4-FFF2-40B4-BE49-F238E27FC236}">
                <a16:creationId xmlns:a16="http://schemas.microsoft.com/office/drawing/2014/main" id="{39BF876C-A363-4537-9826-0C3F1EF7DA7A}"/>
              </a:ext>
            </a:extLst>
          </p:cNvPr>
          <p:cNvPicPr>
            <a:picLocks noChangeAspect="1" noChangeArrowheads="1"/>
          </p:cNvPicPr>
          <p:nvPr/>
        </p:nvPicPr>
        <p:blipFill>
          <a:blip r:embed="rId3">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270528" y="1646827"/>
            <a:ext cx="267669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柵（フェンス）のイラスト素材 | 商用可能な無料(フリー)のイラスト素材ならストックマテリアル">
            <a:extLst>
              <a:ext uri="{FF2B5EF4-FFF2-40B4-BE49-F238E27FC236}">
                <a16:creationId xmlns:a16="http://schemas.microsoft.com/office/drawing/2014/main" id="{3583701E-9545-4B40-BE7C-9FB6CC8C309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977669" y="3279552"/>
            <a:ext cx="2681341"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歴史的な射手, 弓兵のシルエット のイラスト素材・ベクタ - . Image 122354317.">
            <a:extLst>
              <a:ext uri="{FF2B5EF4-FFF2-40B4-BE49-F238E27FC236}">
                <a16:creationId xmlns:a16="http://schemas.microsoft.com/office/drawing/2014/main" id="{F67E33D0-1415-4BA3-B6FF-FC2005926B95}"/>
              </a:ext>
            </a:extLst>
          </p:cNvPr>
          <p:cNvPicPr>
            <a:picLocks noChangeAspect="1" noChangeArrowheads="1"/>
          </p:cNvPicPr>
          <p:nvPr/>
        </p:nvPicPr>
        <p:blipFill>
          <a:blip r:embed="rId5">
            <a:clrChange>
              <a:clrFrom>
                <a:srgbClr val="FBFFFA"/>
              </a:clrFrom>
              <a:clrTo>
                <a:srgbClr val="FBFFFA">
                  <a:alpha val="0"/>
                </a:srgbClr>
              </a:clrTo>
            </a:clrChange>
            <a:extLst>
              <a:ext uri="{28A0092B-C50C-407E-A947-70E740481C1C}">
                <a14:useLocalDpi xmlns:a14="http://schemas.microsoft.com/office/drawing/2010/main" val="0"/>
              </a:ext>
            </a:extLst>
          </a:blip>
          <a:srcRect/>
          <a:stretch>
            <a:fillRect/>
          </a:stretch>
        </p:blipFill>
        <p:spPr bwMode="auto">
          <a:xfrm>
            <a:off x="349113" y="2804885"/>
            <a:ext cx="17430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ゴブリンのイラスト | toucan – 無料のゲームイラスト素材サイト">
            <a:extLst>
              <a:ext uri="{FF2B5EF4-FFF2-40B4-BE49-F238E27FC236}">
                <a16:creationId xmlns:a16="http://schemas.microsoft.com/office/drawing/2014/main" id="{BB6C232D-4A4D-4BEB-8DE6-37B0AA5E4027}"/>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6132" y="328113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吹き出し: 角を丸めた四角形 5">
            <a:extLst>
              <a:ext uri="{FF2B5EF4-FFF2-40B4-BE49-F238E27FC236}">
                <a16:creationId xmlns:a16="http://schemas.microsoft.com/office/drawing/2014/main" id="{3041BC06-96E7-4278-9148-442C84607291}"/>
              </a:ext>
            </a:extLst>
          </p:cNvPr>
          <p:cNvSpPr/>
          <p:nvPr/>
        </p:nvSpPr>
        <p:spPr>
          <a:xfrm>
            <a:off x="859083" y="2389541"/>
            <a:ext cx="2158762"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守れーっ！</a:t>
            </a:r>
          </a:p>
        </p:txBody>
      </p:sp>
      <p:sp>
        <p:nvSpPr>
          <p:cNvPr id="7" name="吹き出し: 角を丸めた四角形 6">
            <a:extLst>
              <a:ext uri="{FF2B5EF4-FFF2-40B4-BE49-F238E27FC236}">
                <a16:creationId xmlns:a16="http://schemas.microsoft.com/office/drawing/2014/main" id="{730C2E54-BB19-44F6-B16B-EA8A19FB4E2B}"/>
              </a:ext>
            </a:extLst>
          </p:cNvPr>
          <p:cNvSpPr/>
          <p:nvPr/>
        </p:nvSpPr>
        <p:spPr>
          <a:xfrm>
            <a:off x="4056385" y="2404288"/>
            <a:ext cx="2072049"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滅ぼせーっ！</a:t>
            </a:r>
          </a:p>
        </p:txBody>
      </p:sp>
      <p:sp>
        <p:nvSpPr>
          <p:cNvPr id="8" name="テキスト ボックス 7">
            <a:extLst>
              <a:ext uri="{FF2B5EF4-FFF2-40B4-BE49-F238E27FC236}">
                <a16:creationId xmlns:a16="http://schemas.microsoft.com/office/drawing/2014/main" id="{C342E3A2-CC5A-4BCE-8857-66C4A1DA3BE3}"/>
              </a:ext>
            </a:extLst>
          </p:cNvPr>
          <p:cNvSpPr txBox="1"/>
          <p:nvPr/>
        </p:nvSpPr>
        <p:spPr>
          <a:xfrm>
            <a:off x="781945" y="502554"/>
            <a:ext cx="9776822" cy="923330"/>
          </a:xfrm>
          <a:prstGeom prst="rect">
            <a:avLst/>
          </a:prstGeom>
          <a:noFill/>
        </p:spPr>
        <p:txBody>
          <a:bodyPr wrap="square" rtlCol="0">
            <a:spAutoFit/>
          </a:bodyPr>
          <a:lstStyle/>
          <a:p>
            <a:r>
              <a:rPr kumimoji="1" lang="ja-JP" altLang="en-US" sz="4400" dirty="0"/>
              <a:t>敵の進行から</a:t>
            </a:r>
            <a:r>
              <a:rPr kumimoji="1" lang="ja-JP" altLang="en-US" sz="5400" b="1" dirty="0"/>
              <a:t>守りきれっ！！</a:t>
            </a:r>
            <a:endParaRPr kumimoji="1" lang="ja-JP" altLang="en-US" sz="4400" b="1" dirty="0"/>
          </a:p>
        </p:txBody>
      </p:sp>
    </p:spTree>
    <p:extLst>
      <p:ext uri="{BB962C8B-B14F-4D97-AF65-F5344CB8AC3E}">
        <p14:creationId xmlns:p14="http://schemas.microsoft.com/office/powerpoint/2010/main" val="3938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7746174-9702-4F69-81F7-059326418CB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5460" y="1797017"/>
            <a:ext cx="1631983" cy="1631983"/>
          </a:xfrm>
          <a:prstGeom prst="rect">
            <a:avLst/>
          </a:prstGeom>
        </p:spPr>
      </p:pic>
      <p:sp>
        <p:nvSpPr>
          <p:cNvPr id="7" name="テキスト ボックス 6">
            <a:extLst>
              <a:ext uri="{FF2B5EF4-FFF2-40B4-BE49-F238E27FC236}">
                <a16:creationId xmlns:a16="http://schemas.microsoft.com/office/drawing/2014/main" id="{175B0CBB-0DFB-4FDB-BEFC-F1C38D9034F4}"/>
              </a:ext>
            </a:extLst>
          </p:cNvPr>
          <p:cNvSpPr txBox="1"/>
          <p:nvPr/>
        </p:nvSpPr>
        <p:spPr>
          <a:xfrm>
            <a:off x="840762" y="1273797"/>
            <a:ext cx="2846231" cy="523220"/>
          </a:xfrm>
          <a:prstGeom prst="rect">
            <a:avLst/>
          </a:prstGeom>
          <a:noFill/>
        </p:spPr>
        <p:txBody>
          <a:bodyPr wrap="square" rtlCol="0">
            <a:spAutoFit/>
          </a:bodyPr>
          <a:lstStyle/>
          <a:p>
            <a:r>
              <a:rPr kumimoji="1" lang="ja-JP" altLang="en-US" sz="2800" dirty="0"/>
              <a:t>施設を追加！</a:t>
            </a:r>
          </a:p>
        </p:txBody>
      </p:sp>
      <p:pic>
        <p:nvPicPr>
          <p:cNvPr id="2050" name="Picture 2" descr="指差しマーク 手のイラスト Stock Vector | Adobe Stock">
            <a:extLst>
              <a:ext uri="{FF2B5EF4-FFF2-40B4-BE49-F238E27FC236}">
                <a16:creationId xmlns:a16="http://schemas.microsoft.com/office/drawing/2014/main" id="{34E155FA-1F0F-4D16-A643-18767BD785E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7443" y="2618650"/>
            <a:ext cx="950011" cy="9500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フリーイラスト] カタパルト - パブリックドメインQ：著作権フリー画像素材集">
            <a:extLst>
              <a:ext uri="{FF2B5EF4-FFF2-40B4-BE49-F238E27FC236}">
                <a16:creationId xmlns:a16="http://schemas.microsoft.com/office/drawing/2014/main" id="{3A02E7C8-D60D-4A40-A6F4-84C7FEB2864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27755" y="1797017"/>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1B634A27-C365-4B02-8C22-B57C0BE8D09F}"/>
              </a:ext>
            </a:extLst>
          </p:cNvPr>
          <p:cNvSpPr txBox="1"/>
          <p:nvPr/>
        </p:nvSpPr>
        <p:spPr>
          <a:xfrm>
            <a:off x="4948122" y="1255823"/>
            <a:ext cx="2846231" cy="523220"/>
          </a:xfrm>
          <a:prstGeom prst="rect">
            <a:avLst/>
          </a:prstGeom>
          <a:noFill/>
        </p:spPr>
        <p:txBody>
          <a:bodyPr wrap="square" rtlCol="0">
            <a:spAutoFit/>
          </a:bodyPr>
          <a:lstStyle/>
          <a:p>
            <a:r>
              <a:rPr kumimoji="1" lang="ja-JP" altLang="en-US" sz="2800" dirty="0"/>
              <a:t>施設を強化！</a:t>
            </a:r>
          </a:p>
        </p:txBody>
      </p:sp>
      <p:pic>
        <p:nvPicPr>
          <p:cNvPr id="2056" name="Picture 8" descr="パワーアップイラスト／無料イラスト/フリー素材なら「イラストAC」">
            <a:extLst>
              <a:ext uri="{FF2B5EF4-FFF2-40B4-BE49-F238E27FC236}">
                <a16:creationId xmlns:a16="http://schemas.microsoft.com/office/drawing/2014/main" id="{4E229A47-859A-4217-9EEF-F183DE6D090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5467" y="1708346"/>
            <a:ext cx="1330098" cy="998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空砲イラスト／無料イラスト/フリー素材なら「イラストAC」">
            <a:extLst>
              <a:ext uri="{FF2B5EF4-FFF2-40B4-BE49-F238E27FC236}">
                <a16:creationId xmlns:a16="http://schemas.microsoft.com/office/drawing/2014/main" id="{5D521696-EAE6-42EA-8F0D-8CA08EA36AF6}"/>
              </a:ext>
            </a:extLst>
          </p:cNvPr>
          <p:cNvPicPr>
            <a:picLocks noChangeAspect="1" noChangeArrowheads="1"/>
          </p:cNvPicPr>
          <p:nvPr/>
        </p:nvPicPr>
        <p:blipFill>
          <a:blip r:embed="rId6">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flipH="1">
            <a:off x="8803046" y="4626516"/>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100パーセントイラスト／無料イラスト/フリー素材なら「イラストAC」">
            <a:extLst>
              <a:ext uri="{FF2B5EF4-FFF2-40B4-BE49-F238E27FC236}">
                <a16:creationId xmlns:a16="http://schemas.microsoft.com/office/drawing/2014/main" id="{1ACEEB09-F72B-404D-BCA8-38E16992EB5A}"/>
              </a:ext>
            </a:extLst>
          </p:cNvPr>
          <p:cNvPicPr>
            <a:picLocks noChangeAspect="1" noChangeArrowheads="1"/>
          </p:cNvPicPr>
          <p:nvPr/>
        </p:nvPicPr>
        <p:blipFill>
          <a:blip r:embed="rId7">
            <a:clrChange>
              <a:clrFrom>
                <a:srgbClr val="1A1011"/>
              </a:clrFrom>
              <a:clrTo>
                <a:srgbClr val="1A1011">
                  <a:alpha val="0"/>
                </a:srgbClr>
              </a:clrTo>
            </a:clrChange>
            <a:extLst>
              <a:ext uri="{28A0092B-C50C-407E-A947-70E740481C1C}">
                <a14:useLocalDpi xmlns:a14="http://schemas.microsoft.com/office/drawing/2010/main" val="0"/>
              </a:ext>
            </a:extLst>
          </a:blip>
          <a:srcRect/>
          <a:stretch>
            <a:fillRect/>
          </a:stretch>
        </p:blipFill>
        <p:spPr bwMode="auto">
          <a:xfrm>
            <a:off x="472701" y="492811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454E740-A3EB-48BB-B097-5CD8481F42A7}"/>
              </a:ext>
            </a:extLst>
          </p:cNvPr>
          <p:cNvSpPr txBox="1"/>
          <p:nvPr/>
        </p:nvSpPr>
        <p:spPr>
          <a:xfrm>
            <a:off x="775286" y="4286218"/>
            <a:ext cx="3906122" cy="584775"/>
          </a:xfrm>
          <a:prstGeom prst="rect">
            <a:avLst/>
          </a:prstGeom>
          <a:noFill/>
        </p:spPr>
        <p:txBody>
          <a:bodyPr wrap="square" rtlCol="0">
            <a:spAutoFit/>
          </a:bodyPr>
          <a:lstStyle/>
          <a:p>
            <a:r>
              <a:rPr kumimoji="1" lang="ja-JP" altLang="en-US" sz="3200" dirty="0"/>
              <a:t>ゲージをためて</a:t>
            </a:r>
            <a:r>
              <a:rPr kumimoji="1" lang="en-US" altLang="ja-JP" sz="3200" dirty="0"/>
              <a:t>…</a:t>
            </a:r>
            <a:endParaRPr kumimoji="1" lang="ja-JP" altLang="en-US" sz="3200" dirty="0"/>
          </a:p>
        </p:txBody>
      </p:sp>
      <p:sp>
        <p:nvSpPr>
          <p:cNvPr id="11" name="矢印: 右 10">
            <a:extLst>
              <a:ext uri="{FF2B5EF4-FFF2-40B4-BE49-F238E27FC236}">
                <a16:creationId xmlns:a16="http://schemas.microsoft.com/office/drawing/2014/main" id="{A33D4DAE-A51B-4D92-9195-E36102C92D91}"/>
              </a:ext>
            </a:extLst>
          </p:cNvPr>
          <p:cNvSpPr/>
          <p:nvPr/>
        </p:nvSpPr>
        <p:spPr>
          <a:xfrm>
            <a:off x="3891528" y="5330283"/>
            <a:ext cx="1509485" cy="7958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679206E-D90A-42B8-B888-F4CFD310989F}"/>
              </a:ext>
            </a:extLst>
          </p:cNvPr>
          <p:cNvSpPr txBox="1"/>
          <p:nvPr/>
        </p:nvSpPr>
        <p:spPr>
          <a:xfrm>
            <a:off x="5566361" y="4334129"/>
            <a:ext cx="3232055" cy="584775"/>
          </a:xfrm>
          <a:prstGeom prst="rect">
            <a:avLst/>
          </a:prstGeom>
          <a:noFill/>
        </p:spPr>
        <p:txBody>
          <a:bodyPr wrap="square" rtlCol="0">
            <a:spAutoFit/>
          </a:bodyPr>
          <a:lstStyle/>
          <a:p>
            <a:r>
              <a:rPr kumimoji="1" lang="ja-JP" altLang="en-US" sz="3200" dirty="0"/>
              <a:t>強攻撃！</a:t>
            </a:r>
          </a:p>
        </p:txBody>
      </p:sp>
      <p:pic>
        <p:nvPicPr>
          <p:cNvPr id="19" name="Picture 6" descr="フリーイラスト] カタパルト - パブリックドメインQ：著作権フリー画像素材集">
            <a:extLst>
              <a:ext uri="{FF2B5EF4-FFF2-40B4-BE49-F238E27FC236}">
                <a16:creationId xmlns:a16="http://schemas.microsoft.com/office/drawing/2014/main" id="{7943DDA2-54A1-4110-929E-1196B0CF36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1381" y="1888078"/>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7A5B77E6-B7AD-46A3-B798-8F13890DAB61}"/>
              </a:ext>
            </a:extLst>
          </p:cNvPr>
          <p:cNvSpPr txBox="1"/>
          <p:nvPr/>
        </p:nvSpPr>
        <p:spPr>
          <a:xfrm>
            <a:off x="8416352" y="1267550"/>
            <a:ext cx="4052949" cy="523220"/>
          </a:xfrm>
          <a:prstGeom prst="rect">
            <a:avLst/>
          </a:prstGeom>
          <a:noFill/>
        </p:spPr>
        <p:txBody>
          <a:bodyPr wrap="square" rtlCol="0">
            <a:spAutoFit/>
          </a:bodyPr>
          <a:lstStyle/>
          <a:p>
            <a:r>
              <a:rPr kumimoji="1" lang="ja-JP" altLang="en-US" sz="2800" dirty="0"/>
              <a:t>施設の入れ替え！</a:t>
            </a:r>
          </a:p>
        </p:txBody>
      </p:sp>
      <p:pic>
        <p:nvPicPr>
          <p:cNvPr id="2064" name="Picture 16" descr="ミサイルのイラスト | かわいいフリー素材集 いらすとや">
            <a:extLst>
              <a:ext uri="{FF2B5EF4-FFF2-40B4-BE49-F238E27FC236}">
                <a16:creationId xmlns:a16="http://schemas.microsoft.com/office/drawing/2014/main" id="{D5F62A64-9D6C-46F8-925D-106E2935917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401013" y="4819650"/>
            <a:ext cx="2238375" cy="203835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下 21">
            <a:extLst>
              <a:ext uri="{FF2B5EF4-FFF2-40B4-BE49-F238E27FC236}">
                <a16:creationId xmlns:a16="http://schemas.microsoft.com/office/drawing/2014/main" id="{D07963ED-9AFB-4E47-9295-D7B922F9A7AE}"/>
              </a:ext>
            </a:extLst>
          </p:cNvPr>
          <p:cNvSpPr/>
          <p:nvPr/>
        </p:nvSpPr>
        <p:spPr>
          <a:xfrm>
            <a:off x="9233426" y="3831771"/>
            <a:ext cx="449943" cy="79474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299859E3-2D3C-4A25-AF0E-B62E7B3AB6C2}"/>
              </a:ext>
            </a:extLst>
          </p:cNvPr>
          <p:cNvSpPr/>
          <p:nvPr/>
        </p:nvSpPr>
        <p:spPr>
          <a:xfrm flipV="1">
            <a:off x="10262770" y="3840643"/>
            <a:ext cx="449943" cy="79474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918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BA44760-F084-4964-99DD-7A5B29357562}"/>
              </a:ext>
            </a:extLst>
          </p:cNvPr>
          <p:cNvSpPr/>
          <p:nvPr/>
        </p:nvSpPr>
        <p:spPr>
          <a:xfrm>
            <a:off x="4325258" y="1654326"/>
            <a:ext cx="2512864"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A0C8B5F-6CF0-439D-B5AA-6A0DE6478EF7}"/>
              </a:ext>
            </a:extLst>
          </p:cNvPr>
          <p:cNvSpPr/>
          <p:nvPr/>
        </p:nvSpPr>
        <p:spPr>
          <a:xfrm rot="10800000">
            <a:off x="4882864" y="3910510"/>
            <a:ext cx="2512863"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36F102D-9965-43EF-8532-A7B431C8B0BB}"/>
              </a:ext>
            </a:extLst>
          </p:cNvPr>
          <p:cNvSpPr/>
          <p:nvPr/>
        </p:nvSpPr>
        <p:spPr>
          <a:xfrm rot="5400000">
            <a:off x="8011262" y="2505801"/>
            <a:ext cx="952949"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7D37790-EABA-4899-BDCB-804F10D96840}"/>
              </a:ext>
            </a:extLst>
          </p:cNvPr>
          <p:cNvSpPr/>
          <p:nvPr/>
        </p:nvSpPr>
        <p:spPr>
          <a:xfrm rot="16200000" flipV="1">
            <a:off x="2679470" y="3136342"/>
            <a:ext cx="1107560"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234F743-4174-4073-89F6-D5DF561609EE}"/>
              </a:ext>
            </a:extLst>
          </p:cNvPr>
          <p:cNvSpPr txBox="1"/>
          <p:nvPr/>
        </p:nvSpPr>
        <p:spPr>
          <a:xfrm>
            <a:off x="506568" y="5474668"/>
            <a:ext cx="11178862" cy="923330"/>
          </a:xfrm>
          <a:prstGeom prst="rect">
            <a:avLst/>
          </a:prstGeom>
          <a:noFill/>
        </p:spPr>
        <p:txBody>
          <a:bodyPr wrap="square" rtlCol="0">
            <a:spAutoFit/>
          </a:bodyPr>
          <a:lstStyle/>
          <a:p>
            <a:r>
              <a:rPr lang="ja-JP" altLang="en-US" dirty="0"/>
              <a:t>敵を倒すことで、素材を手に入れることができます。それを使って施設を強化することで、ゲームを楽に進めることができます。ステージをクリアすると新しい施設を作れるようになり、施設により攻撃方法が違います。出てくる敵に合わせて施設を入れ替えて戦うことで戦略性をアップすることもできます。</a:t>
            </a:r>
            <a:endParaRPr kumimoji="1" lang="ja-JP" altLang="en-US" dirty="0"/>
          </a:p>
        </p:txBody>
      </p:sp>
      <p:sp>
        <p:nvSpPr>
          <p:cNvPr id="5" name="四角形: 角を丸くする 4">
            <a:extLst>
              <a:ext uri="{FF2B5EF4-FFF2-40B4-BE49-F238E27FC236}">
                <a16:creationId xmlns:a16="http://schemas.microsoft.com/office/drawing/2014/main" id="{BCCC9F70-26D8-4BB1-BBE3-0E7CBE291A84}"/>
              </a:ext>
            </a:extLst>
          </p:cNvPr>
          <p:cNvSpPr/>
          <p:nvPr/>
        </p:nvSpPr>
        <p:spPr>
          <a:xfrm>
            <a:off x="1732860" y="1086126"/>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施設を設置</a:t>
            </a:r>
          </a:p>
        </p:txBody>
      </p:sp>
      <p:sp>
        <p:nvSpPr>
          <p:cNvPr id="8" name="四角形: 角を丸くする 7">
            <a:extLst>
              <a:ext uri="{FF2B5EF4-FFF2-40B4-BE49-F238E27FC236}">
                <a16:creationId xmlns:a16="http://schemas.microsoft.com/office/drawing/2014/main" id="{A1019AEF-75C6-464F-B0C9-2DD828A2F943}"/>
              </a:ext>
            </a:extLst>
          </p:cNvPr>
          <p:cNvSpPr/>
          <p:nvPr/>
        </p:nvSpPr>
        <p:spPr>
          <a:xfrm>
            <a:off x="6962430" y="1172816"/>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敵を倒す</a:t>
            </a:r>
          </a:p>
        </p:txBody>
      </p:sp>
      <p:sp>
        <p:nvSpPr>
          <p:cNvPr id="9" name="四角形: 角を丸くする 8">
            <a:extLst>
              <a:ext uri="{FF2B5EF4-FFF2-40B4-BE49-F238E27FC236}">
                <a16:creationId xmlns:a16="http://schemas.microsoft.com/office/drawing/2014/main" id="{F7273CD1-FA93-44A2-8C6C-0108EA2644C9}"/>
              </a:ext>
            </a:extLst>
          </p:cNvPr>
          <p:cNvSpPr/>
          <p:nvPr/>
        </p:nvSpPr>
        <p:spPr>
          <a:xfrm>
            <a:off x="6987348" y="3429000"/>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素材をゲット</a:t>
            </a:r>
          </a:p>
        </p:txBody>
      </p:sp>
      <p:sp>
        <p:nvSpPr>
          <p:cNvPr id="10" name="四角形: 角を丸くする 9">
            <a:extLst>
              <a:ext uri="{FF2B5EF4-FFF2-40B4-BE49-F238E27FC236}">
                <a16:creationId xmlns:a16="http://schemas.microsoft.com/office/drawing/2014/main" id="{06320CC1-A01D-43B3-B6C3-4AFE25A12D1F}"/>
              </a:ext>
            </a:extLst>
          </p:cNvPr>
          <p:cNvSpPr/>
          <p:nvPr/>
        </p:nvSpPr>
        <p:spPr>
          <a:xfrm>
            <a:off x="1782697" y="3429000"/>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施設を強化</a:t>
            </a:r>
          </a:p>
        </p:txBody>
      </p:sp>
    </p:spTree>
    <p:extLst>
      <p:ext uri="{BB962C8B-B14F-4D97-AF65-F5344CB8AC3E}">
        <p14:creationId xmlns:p14="http://schemas.microsoft.com/office/powerpoint/2010/main" val="228241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08458F3-2D55-42AC-A0F9-161A847610A7}"/>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FF1E86-31BF-4177-A069-DBF227DB86A7}"/>
              </a:ext>
            </a:extLst>
          </p:cNvPr>
          <p:cNvSpPr txBox="1"/>
          <p:nvPr/>
        </p:nvSpPr>
        <p:spPr>
          <a:xfrm>
            <a:off x="4397829" y="304800"/>
            <a:ext cx="4572000" cy="1204686"/>
          </a:xfrm>
          <a:prstGeom prst="rect">
            <a:avLst/>
          </a:prstGeom>
          <a:noFill/>
        </p:spPr>
        <p:txBody>
          <a:bodyPr wrap="square" rtlCol="0">
            <a:spAutoFit/>
          </a:bodyPr>
          <a:lstStyle/>
          <a:p>
            <a:endParaRPr kumimoji="1" lang="ja-JP" altLang="en-US" dirty="0"/>
          </a:p>
        </p:txBody>
      </p:sp>
      <p:sp>
        <p:nvSpPr>
          <p:cNvPr id="4" name="矢印: 山形 3">
            <a:extLst>
              <a:ext uri="{FF2B5EF4-FFF2-40B4-BE49-F238E27FC236}">
                <a16:creationId xmlns:a16="http://schemas.microsoft.com/office/drawing/2014/main" id="{A313DF97-103C-40AA-81BE-7FD8B40399FB}"/>
              </a:ext>
            </a:extLst>
          </p:cNvPr>
          <p:cNvSpPr/>
          <p:nvPr/>
        </p:nvSpPr>
        <p:spPr>
          <a:xfrm>
            <a:off x="3534228" y="304800"/>
            <a:ext cx="5123542" cy="791029"/>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4400" dirty="0">
                <a:solidFill>
                  <a:schemeClr val="tx1"/>
                </a:solidFill>
              </a:rPr>
              <a:t>ポイント</a:t>
            </a:r>
          </a:p>
        </p:txBody>
      </p:sp>
      <p:sp>
        <p:nvSpPr>
          <p:cNvPr id="5" name="矢印: 五方向 4">
            <a:extLst>
              <a:ext uri="{FF2B5EF4-FFF2-40B4-BE49-F238E27FC236}">
                <a16:creationId xmlns:a16="http://schemas.microsoft.com/office/drawing/2014/main" id="{4CAE404F-3D79-4F69-B8A9-3442CD96E63D}"/>
              </a:ext>
            </a:extLst>
          </p:cNvPr>
          <p:cNvSpPr/>
          <p:nvPr/>
        </p:nvSpPr>
        <p:spPr>
          <a:xfrm>
            <a:off x="203199" y="1279070"/>
            <a:ext cx="5326743"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800" dirty="0">
                <a:solidFill>
                  <a:schemeClr val="bg1"/>
                </a:solidFill>
              </a:rPr>
              <a:t>ステージに合わせた戦略性！</a:t>
            </a:r>
            <a:endParaRPr kumimoji="1" lang="ja-JP" altLang="en-US" sz="2800" dirty="0">
              <a:solidFill>
                <a:schemeClr val="bg1"/>
              </a:solidFill>
            </a:endParaRPr>
          </a:p>
        </p:txBody>
      </p:sp>
      <p:sp>
        <p:nvSpPr>
          <p:cNvPr id="8" name="矢印: 五方向 7">
            <a:extLst>
              <a:ext uri="{FF2B5EF4-FFF2-40B4-BE49-F238E27FC236}">
                <a16:creationId xmlns:a16="http://schemas.microsoft.com/office/drawing/2014/main" id="{A9DA0887-72C5-4D08-B97C-FF18872D05B2}"/>
              </a:ext>
            </a:extLst>
          </p:cNvPr>
          <p:cNvSpPr/>
          <p:nvPr/>
        </p:nvSpPr>
        <p:spPr>
          <a:xfrm>
            <a:off x="2111829" y="3033485"/>
            <a:ext cx="5326742"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9" name="矢印: 五方向 8">
            <a:extLst>
              <a:ext uri="{FF2B5EF4-FFF2-40B4-BE49-F238E27FC236}">
                <a16:creationId xmlns:a16="http://schemas.microsoft.com/office/drawing/2014/main" id="{E850E9ED-5472-46CF-A88B-608AD4B03648}"/>
              </a:ext>
            </a:extLst>
          </p:cNvPr>
          <p:cNvSpPr/>
          <p:nvPr/>
        </p:nvSpPr>
        <p:spPr>
          <a:xfrm>
            <a:off x="4397828" y="4787901"/>
            <a:ext cx="5326741"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520611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243</Words>
  <Application>Microsoft Office PowerPoint</Application>
  <PresentationFormat>ワイド画面</PresentationFormat>
  <Paragraphs>30</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田代昂汰</cp:lastModifiedBy>
  <cp:revision>31</cp:revision>
  <dcterms:created xsi:type="dcterms:W3CDTF">2023-06-28T02:09:48Z</dcterms:created>
  <dcterms:modified xsi:type="dcterms:W3CDTF">2023-07-12T03:39:28Z</dcterms:modified>
</cp:coreProperties>
</file>