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379" r:id="rId29"/>
    <p:sldId id="408" r:id="rId30"/>
    <p:sldId id="410" r:id="rId31"/>
    <p:sldId id="411" r:id="rId32"/>
    <p:sldId id="412" r:id="rId33"/>
    <p:sldId id="407" r:id="rId34"/>
    <p:sldId id="376" r:id="rId35"/>
    <p:sldId id="405" r:id="rId36"/>
    <p:sldId id="333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-738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does not add anything</a:t>
            </a:r>
            <a:r>
              <a:rPr lang="en-US" baseline="0" dirty="0" smtClean="0"/>
              <a:t> to </a:t>
            </a:r>
            <a:r>
              <a:rPr lang="en-US" baseline="0" smtClean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53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4.%20Code%20Documentation%20and%20Comments%20Homework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Revealing the Secrets of Self-Documenting Code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 err="1" smtClean="0"/>
              <a:t>Kostov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5105400" y="4551763"/>
            <a:ext cx="3352800" cy="1873529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 smtClean="0"/>
              <a:t>Bad Programming Style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4761" y="1904177"/>
            <a:ext cx="3177639" cy="896699"/>
          </a:xfrm>
          <a:prstGeom prst="wedgeRoundRectCallout">
            <a:avLst>
              <a:gd name="adj1" fmla="val -79670"/>
              <a:gd name="adj2" fmla="val 1305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layout.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14912" y="1219200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4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Good Programming Style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29293"/>
            <a:ext cx="838200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99936" y="1524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93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Self-Documenting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 that relies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Self-documenting code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405250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73362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347489"/>
            <a:ext cx="80010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679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class well named,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you reuse instead of repeating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66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variables used only for the purpose for which they’re named?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5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Checklist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related statements grouped together?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02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To Comment or Not</a:t>
            </a:r>
            <a:br>
              <a:rPr lang="en-US" dirty="0" smtClean="0"/>
            </a:br>
            <a:r>
              <a:rPr lang="en-US" dirty="0" smtClean="0"/>
              <a:t>to Comment?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248400" cy="914400"/>
          </a:xfrm>
        </p:spPr>
        <p:txBody>
          <a:bodyPr/>
          <a:lstStyle/>
          <a:p>
            <a:r>
              <a:rPr lang="en-US" dirty="0"/>
              <a:t>"Everything the </a:t>
            </a:r>
            <a:r>
              <a:rPr lang="en-US" dirty="0" smtClean="0"/>
              <a:t>Compiler</a:t>
            </a:r>
            <a:br>
              <a:rPr lang="en-US" dirty="0" smtClean="0"/>
            </a:br>
            <a:r>
              <a:rPr lang="en-US" dirty="0" smtClean="0"/>
              <a:t>Needs to Know is </a:t>
            </a:r>
            <a:r>
              <a:rPr lang="en-US" dirty="0"/>
              <a:t>in the </a:t>
            </a:r>
            <a:r>
              <a:rPr lang="en-US" dirty="0" smtClean="0"/>
              <a:t>Code!"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88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Effective comments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Self-documenting code </a:t>
            </a:r>
            <a:r>
              <a:rPr lang="en-US" dirty="0" smtClean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design, small well named methods, strong cohesion and loose coupling, simple logic, good variable names, good formatting,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9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Comments – Mistakes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8077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num; i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= " + sum 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5651" y="2362200"/>
            <a:ext cx="2878261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93771" y="4321135"/>
            <a:ext cx="3162300" cy="1293971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5971" y="1557156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6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r>
              <a:rPr lang="en-US" dirty="0" smtClean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22430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"Product = " + product 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45106" y="2471187"/>
            <a:ext cx="1752600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99382" y="3974257"/>
            <a:ext cx="2249218" cy="499428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46894" y="1970127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95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To Comment or Not to				 Comment?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Recommended practices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en-US" dirty="0" smtClean="0"/>
              <a:t>Documentation</a:t>
            </a:r>
            <a:br>
              <a:rPr lang="en-US" dirty="0" smtClean="0"/>
            </a:br>
            <a:r>
              <a:rPr lang="en-US" dirty="0" smtClean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438400"/>
            <a:ext cx="3060348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09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Effective Comments –</a:t>
            </a:r>
            <a:br>
              <a:rPr lang="en-US" dirty="0" smtClean="0"/>
            </a:br>
            <a:r>
              <a:rPr lang="en-US" dirty="0" smtClean="0"/>
              <a:t> Mistakes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Poor coding style: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Do not comment bad code,</a:t>
            </a:r>
            <a:br>
              <a:rPr lang="en-US" dirty="0" smtClean="0"/>
            </a:br>
            <a:r>
              <a:rPr lang="en-US" dirty="0" smtClean="0"/>
              <a:t>rewrite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31075"/>
            <a:ext cx="792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Newton-Raphson approximation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(abs(r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(num/r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pt-BR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</a:t>
            </a: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</a:t>
            </a: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 = " + r );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5268" y="4335566"/>
            <a:ext cx="2300266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3622" y="1694329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05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66800"/>
          </a:xfrm>
        </p:spPr>
        <p:txBody>
          <a:bodyPr/>
          <a:lstStyle/>
          <a:p>
            <a:r>
              <a:rPr lang="en-US" dirty="0" smtClean="0"/>
              <a:t>Use commenting styles that don’t break down or discourage modification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685871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-------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X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.............. Y coordinate position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..............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coordinate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 (in meters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(in meters)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48300"/>
            <a:ext cx="86868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 comments are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unmaintainable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2195891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072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Comment the code intent, not implementation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362200"/>
            <a:ext cx="82296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char by char to find the command-word terminator ($)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(inputString[i] == '$')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i++;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3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r>
              <a:rPr lang="en-US" sz="3000" dirty="0" smtClean="0"/>
              <a:t>Focus your documentation efforts on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00" y="1948299"/>
            <a:ext cx="81534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inputString.Length();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(testCharPosition &lt; maxCommandLength))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foundTheTerminator = true;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62800" y="50292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53953" y="2164483"/>
            <a:ext cx="2617694" cy="896699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Key Points for Effective Comments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66800"/>
          </a:xfrm>
        </p:spPr>
        <p:txBody>
          <a:bodyPr/>
          <a:lstStyle/>
          <a:p>
            <a:r>
              <a:rPr lang="en-US" dirty="0" smtClean="0"/>
              <a:t>Focus paragraph comments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 smtClean="0"/>
              <a:t> rather than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50275"/>
            <a:ext cx="7924800" cy="1363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>
              <a:lnSpc>
                <a:spcPts val="2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2667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comments to prepare the reader for what is to follow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Avoid abbreviations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43800" y="2927209"/>
            <a:ext cx="838200" cy="838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19800" y="4757447"/>
            <a:ext cx="2286000" cy="1661984"/>
            <a:chOff x="5715000" y="4757447"/>
            <a:chExt cx="2286000" cy="1661984"/>
          </a:xfrm>
        </p:grpSpPr>
        <p:pic>
          <p:nvPicPr>
            <p:cNvPr id="2050" name="Picture 2" descr="http://yoursocialmove.com/wp-content/uploads/2011/10/110117-acronyms1-e131965696347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757447"/>
              <a:ext cx="2286000" cy="166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pprove, block, cancel, delete, reject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5103249"/>
              <a:ext cx="1295400" cy="129540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899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Guidelines for Effective Comments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371600"/>
            <a:ext cx="85344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anything that gets around an error or an undocumented feature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E.g.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workaround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bug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#3712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Justify violations of good programming style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comment tricky code – rewrite it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built-in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features for commenting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XML comments</a:t>
            </a:r>
            <a:r>
              <a:rPr kumimoji="0" lang="bg-BG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C#</a:t>
            </a:r>
            <a:endParaRPr kumimoji="0" lang="bg-BG" sz="3200" b="1" i="0" u="none" strike="noStrike" kern="1200" cap="none" spc="0" normalizeH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JavaDoc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 Java, …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8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General Guidelines for Higher Level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(public methods / properties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events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constructors)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9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32429"/>
            <a:ext cx="7924800" cy="1621343"/>
          </a:xfrm>
        </p:spPr>
        <p:txBody>
          <a:bodyPr/>
          <a:lstStyle/>
          <a:p>
            <a:r>
              <a:rPr lang="en-US" dirty="0"/>
              <a:t>C# XML Documentation Comments</a:t>
            </a:r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372082" cy="290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97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0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assembly and </a:t>
            </a:r>
            <a:r>
              <a:rPr lang="en-US" dirty="0" smtClean="0"/>
              <a:t>not </a:t>
            </a:r>
            <a:r>
              <a:rPr lang="en-US" dirty="0"/>
              <a:t>accessible through reflection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1118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:p14="http://schemas.microsoft.com/office/powerpoint/2010/main" xmlns="" val="4250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819400"/>
            <a:ext cx="70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32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10668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Comments and Code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8382000" cy="609600"/>
          </a:xfrm>
        </p:spPr>
        <p:txBody>
          <a:bodyPr/>
          <a:lstStyle/>
          <a:p>
            <a:r>
              <a:rPr lang="en-US" dirty="0" smtClean="0"/>
              <a:t>The Concept of Self-Documenting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8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&lt;c&gt;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&lt;code&gt;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4"/>
              </a:rPr>
              <a:t>&lt;see&gt;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&lt;</a:t>
            </a:r>
            <a:r>
              <a:rPr lang="en-US" noProof="1" smtClean="0">
                <a:hlinkClick r:id="rId5"/>
              </a:rPr>
              <a:t>seealso</a:t>
            </a:r>
            <a:r>
              <a:rPr lang="en-US" dirty="0" smtClean="0">
                <a:hlinkClick r:id="rId5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cref</a:t>
            </a:r>
            <a:endParaRPr lang="en-US" dirty="0" smtClean="0"/>
          </a:p>
          <a:p>
            <a:pPr lvl="1"/>
            <a:r>
              <a:rPr lang="en-US" dirty="0" smtClean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thrown</a:t>
            </a:r>
            <a:endParaRPr lang="en-US" dirty="0" smtClean="0"/>
          </a:p>
          <a:p>
            <a:r>
              <a:rPr lang="en-US" dirty="0" smtClean="0"/>
              <a:t>All tags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025" y="2940192"/>
            <a:ext cx="49530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&lt;seealso cref="TestClass.Main"/&gt;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599" y="4199967"/>
            <a:ext cx="757942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xmlns="" val="2532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424" y="1128503"/>
            <a:ext cx="7924800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687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for autocomplete</a:t>
            </a:r>
          </a:p>
          <a:p>
            <a:pPr lvl="1"/>
            <a:r>
              <a:rPr lang="en-US" dirty="0" smtClean="0"/>
              <a:t>Automatically, just use XML docs</a:t>
            </a:r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</a:t>
            </a:r>
            <a:r>
              <a:rPr lang="en-US" dirty="0" smtClean="0"/>
              <a:t>to extract the XML doc into an external XML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4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1447800"/>
          </a:xfrm>
        </p:spPr>
        <p:txBody>
          <a:bodyPr/>
          <a:lstStyle/>
          <a:p>
            <a:r>
              <a:rPr lang="en-US" dirty="0" smtClean="0"/>
              <a:t>Demo: C# XML Documentation Comments</a:t>
            </a:r>
            <a:endParaRPr lang="en-US" dirty="0"/>
          </a:p>
        </p:txBody>
      </p:sp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152524"/>
            <a:ext cx="3790950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1861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3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</a:t>
            </a:r>
            <a:r>
              <a:rPr lang="en-US" sz="2800" dirty="0" smtClean="0"/>
              <a:t>project located in </a:t>
            </a:r>
            <a:r>
              <a:rPr lang="en-US" sz="2800" u="sng" dirty="0" smtClean="0">
                <a:hlinkClick r:id="rId2" action="ppaction://hlinkfile"/>
              </a:rPr>
              <a:t>4</a:t>
            </a:r>
            <a:r>
              <a:rPr lang="en-US" sz="2800" u="sng" dirty="0">
                <a:hlinkClick r:id="rId2" action="ppaction://hlinkfile"/>
              </a:rPr>
              <a:t>. Code Documentation and Comments </a:t>
            </a:r>
            <a:r>
              <a:rPr lang="en-US" sz="2800" u="sng" dirty="0" smtClean="0">
                <a:hlinkClick r:id="rId2" action="ppaction://hlinkfile"/>
              </a:rPr>
              <a:t>Homework.zip</a:t>
            </a:r>
            <a:r>
              <a:rPr lang="en-US" sz="2800" dirty="0" smtClean="0"/>
              <a:t> and: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Add comments where 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For each public member add documentation as </a:t>
            </a:r>
            <a:r>
              <a:rPr lang="en-US" sz="2800" dirty="0"/>
              <a:t>C# XML Documentation </a:t>
            </a:r>
            <a:r>
              <a:rPr lang="en-US" sz="2800" dirty="0" smtClean="0"/>
              <a:t>Comments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 smtClean="0"/>
              <a:t>* Play with Sandcastle / other tools and try to generate CHM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45448">
            <a:off x="5678278" y="4857458"/>
            <a:ext cx="2118962" cy="146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1493380" y="4949756"/>
            <a:ext cx="2070867" cy="138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ng-4.findicons.com/files/icons/1636/file_icons_vs_3/256/ch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2315" y="4781089"/>
            <a:ext cx="1380506" cy="1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46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 smtClean="0"/>
              <a:t>What is Project Documentation?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documents and information</a:t>
            </a:r>
          </a:p>
          <a:p>
            <a:pPr lvl="1"/>
            <a:r>
              <a:rPr lang="en-US" dirty="0" smtClean="0"/>
              <a:t>Both inside the source-code and outside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documentation</a:t>
            </a:r>
          </a:p>
          <a:p>
            <a:pPr lvl="1"/>
            <a:r>
              <a:rPr lang="en-US" dirty="0" smtClean="0"/>
              <a:t>At a higher level compared to the code</a:t>
            </a:r>
          </a:p>
          <a:p>
            <a:pPr lvl="1"/>
            <a:r>
              <a:rPr lang="en-US" dirty="0" smtClean="0"/>
              <a:t>Problem definition, requirements</a:t>
            </a:r>
            <a:r>
              <a:rPr lang="en-US" dirty="0"/>
              <a:t>, </a:t>
            </a:r>
            <a:r>
              <a:rPr lang="en-US" dirty="0" smtClean="0"/>
              <a:t>architecture, design, project plans, test plans. etc.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documentation</a:t>
            </a:r>
          </a:p>
          <a:p>
            <a:pPr lvl="1"/>
            <a:r>
              <a:rPr lang="en-US" dirty="0" smtClean="0"/>
              <a:t>Lower-level – explains a class,</a:t>
            </a:r>
            <a:br>
              <a:rPr lang="en-US" dirty="0" smtClean="0"/>
            </a:br>
            <a:r>
              <a:rPr lang="en-US" dirty="0" smtClean="0"/>
              <a:t>method or a piece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943" y="4539343"/>
            <a:ext cx="1937657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43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contributor to code-level documentation</a:t>
            </a:r>
          </a:p>
          <a:p>
            <a:pPr lvl="1"/>
            <a:r>
              <a:rPr lang="en-US" dirty="0" smtClean="0"/>
              <a:t>The program structure</a:t>
            </a:r>
          </a:p>
          <a:p>
            <a:pPr lvl="1"/>
            <a:r>
              <a:rPr lang="en-US" dirty="0" smtClean="0"/>
              <a:t>Straight-forward, easy-to-read and easily understandable code</a:t>
            </a:r>
          </a:p>
          <a:p>
            <a:pPr lvl="1"/>
            <a:r>
              <a:rPr lang="en-US" dirty="0" smtClean="0"/>
              <a:t>Good naming approach</a:t>
            </a:r>
          </a:p>
          <a:p>
            <a:pPr lvl="1"/>
            <a:r>
              <a:rPr lang="en-US" dirty="0" smtClean="0"/>
              <a:t>Clear layout and formatting</a:t>
            </a:r>
          </a:p>
          <a:p>
            <a:pPr lvl="1"/>
            <a:r>
              <a:rPr lang="en-US" dirty="0" smtClean="0"/>
              <a:t>Clear abstractions</a:t>
            </a:r>
          </a:p>
          <a:p>
            <a:pPr lvl="1"/>
            <a:r>
              <a:rPr lang="en-US" dirty="0" smtClean="0"/>
              <a:t>Minimized complexity</a:t>
            </a:r>
          </a:p>
          <a:p>
            <a:pPr lvl="1"/>
            <a:r>
              <a:rPr lang="en-US" dirty="0"/>
              <a:t>Loose coupling and strong </a:t>
            </a:r>
            <a:r>
              <a:rPr lang="en-US" dirty="0" smtClean="0"/>
              <a:t>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811" b="10811"/>
          <a:stretch/>
        </p:blipFill>
        <p:spPr bwMode="auto">
          <a:xfrm>
            <a:off x="5791200" y="3276599"/>
            <a:ext cx="28194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84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997089"/>
            <a:ext cx="8382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739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95882" y="1206873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24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Comments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2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7321"/>
            <a:ext cx="8077200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57721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4191000"/>
            <a:ext cx="3124200" cy="1293971"/>
          </a:xfrm>
          <a:prstGeom prst="wedgeRoundRectCallout">
            <a:avLst>
              <a:gd name="adj1" fmla="val -83854"/>
              <a:gd name="adj2" fmla="val -86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71018" y="21336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6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Self-Documenting Code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5165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IsPrime(int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8600" y="3065701"/>
            <a:ext cx="4648200" cy="896699"/>
          </a:xfrm>
          <a:prstGeom prst="wedgeRoundRectCallout">
            <a:avLst>
              <a:gd name="adj1" fmla="val -58952"/>
              <a:gd name="adj2" fmla="val -279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4818301"/>
            <a:ext cx="464820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39000" y="1511079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5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1983</TotalTime>
  <Words>2160</Words>
  <Application>Microsoft Office PowerPoint</Application>
  <PresentationFormat>On-screen Show (4:3)</PresentationFormat>
  <Paragraphs>417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Telerik Academy</vt:lpstr>
      <vt:lpstr>Code Documentation and Comments in the Program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 Mistakes (2)</vt:lpstr>
      <vt:lpstr>Effective Comments – 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General Guidelines for Higher Level Documentation </vt:lpstr>
      <vt:lpstr>C# XML Documentation Comments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 Comments</vt:lpstr>
      <vt:lpstr>Code Documentation and Comments in the Program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itaskov</cp:lastModifiedBy>
  <cp:revision>608</cp:revision>
  <dcterms:created xsi:type="dcterms:W3CDTF">2007-12-08T16:03:35Z</dcterms:created>
  <dcterms:modified xsi:type="dcterms:W3CDTF">2014-02-02T16:30:48Z</dcterms:modified>
  <cp:category>software engineering</cp:category>
</cp:coreProperties>
</file>