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handoutMasterIdLst>
    <p:handoutMasterId r:id="rId60"/>
  </p:handoutMasterIdLst>
  <p:sldIdLst>
    <p:sldId id="459" r:id="rId2"/>
    <p:sldId id="464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3" r:id="rId51"/>
    <p:sldId id="514" r:id="rId52"/>
    <p:sldId id="515" r:id="rId53"/>
    <p:sldId id="460" r:id="rId54"/>
    <p:sldId id="517" r:id="rId55"/>
    <p:sldId id="518" r:id="rId56"/>
    <p:sldId id="519" r:id="rId57"/>
    <p:sldId id="333" r:id="rId58"/>
  </p:sldIdLst>
  <p:sldSz cx="9144000" cy="6858000" type="screen4x3"/>
  <p:notesSz cx="6881813" cy="9296400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67" d="100"/>
          <a:sy n="67" d="100"/>
        </p:scale>
        <p:origin x="-3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307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45806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hyperlink" Target="http://www.nakov.com/" TargetMode="Externa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8305800" cy="1524000"/>
          </a:xfrm>
        </p:spPr>
        <p:txBody>
          <a:bodyPr/>
          <a:lstStyle/>
          <a:p>
            <a:r>
              <a:rPr lang="en-US" sz="4800" dirty="0"/>
              <a:t>Correct Use of Variables, Data, Expressions and Constants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240880"/>
            <a:ext cx="7696200" cy="569120"/>
          </a:xfrm>
        </p:spPr>
        <p:txBody>
          <a:bodyPr/>
          <a:lstStyle/>
          <a:p>
            <a:r>
              <a:rPr lang="en-US" dirty="0"/>
              <a:t>Correctly Organizing Data and Expressions</a:t>
            </a:r>
          </a:p>
        </p:txBody>
      </p:sp>
      <p:pic>
        <p:nvPicPr>
          <p:cNvPr id="17" name="Picture 16">
            <a:hlinkClick r:id="rId2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532802" y="465187"/>
            <a:ext cx="1045253" cy="996562"/>
          </a:xfrm>
          <a:prstGeom prst="rect">
            <a:avLst/>
          </a:prstGeom>
        </p:spPr>
      </p:pic>
      <p:sp>
        <p:nvSpPr>
          <p:cNvPr id="39" name="Text Placeholder 4"/>
          <p:cNvSpPr>
            <a:spLocks noGrp="1"/>
          </p:cNvSpPr>
          <p:nvPr/>
        </p:nvSpPr>
        <p:spPr>
          <a:xfrm>
            <a:off x="413905" y="4572000"/>
            <a:ext cx="385329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40" name="Text Placeholder 5"/>
          <p:cNvSpPr>
            <a:spLocks noGrp="1"/>
          </p:cNvSpPr>
          <p:nvPr/>
        </p:nvSpPr>
        <p:spPr>
          <a:xfrm>
            <a:off x="452006" y="583364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41" name="Text Placeholder 6"/>
          <p:cNvSpPr>
            <a:spLocks noGrp="1"/>
          </p:cNvSpPr>
          <p:nvPr/>
        </p:nvSpPr>
        <p:spPr>
          <a:xfrm>
            <a:off x="452006" y="613844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/>
        </p:nvSpPr>
        <p:spPr>
          <a:xfrm>
            <a:off x="426606" y="5029200"/>
            <a:ext cx="38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43" name="Text Placeholder 5"/>
          <p:cNvSpPr>
            <a:spLocks noGrp="1"/>
          </p:cNvSpPr>
          <p:nvPr/>
        </p:nvSpPr>
        <p:spPr>
          <a:xfrm>
            <a:off x="452006" y="540573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5"/>
              </a:rPr>
              <a:t>www.nakov.com</a:t>
            </a:r>
            <a:endParaRPr lang="en-US" sz="1800" dirty="0"/>
          </a:p>
        </p:txBody>
      </p:sp>
      <p:pic>
        <p:nvPicPr>
          <p:cNvPr id="23" name="Picture 2" descr="http://us.123rf.com/400wm/400/400/yellowj/yellowj0805/yellowj080500091/2997317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181600" y="4572000"/>
            <a:ext cx="3374683" cy="1828800"/>
          </a:xfrm>
          <a:prstGeom prst="roundRect">
            <a:avLst>
              <a:gd name="adj" fmla="val 5254"/>
            </a:avLst>
          </a:prstGeom>
          <a:noFill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352800" y="463731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09800" y="430303"/>
            <a:ext cx="4871126" cy="11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Initialized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Ensure objects cannot get into partially initialized 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all fields private and require valid values for all mandatory fields in all constructors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/>
              <a:t> object is invalid unless it has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FacultyNumber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9550" y="4384864"/>
            <a:ext cx="76962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name, facultyNumber;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Student(string name, string facultyNumber)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…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39695" y="43978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665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– Other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unused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Compilers usually issues warnings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use variables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 purpose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 enumeration instead: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429000"/>
            <a:ext cx="7696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mode = 1;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1) …; // Read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2) …; // Write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3) …; // Read and write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592449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 ResourceAccessMode { Read, Write, ReadWrite 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74380" y="54646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44691" y="31726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93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Retuning Result from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assign the result of a method in some variable before returning it. Benefits: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Improved 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readability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returned value has self-documenting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Simplified debugging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Incorrect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607689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days * hoursPerDay * ratePerHour;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547939"/>
            <a:ext cx="7696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salary = days * hoursPerDay * ratePerHour;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salary;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48200" y="3500250"/>
            <a:ext cx="2667000" cy="896699"/>
          </a:xfrm>
          <a:prstGeom prst="wedgeRoundRectCallout">
            <a:avLst>
              <a:gd name="adj1" fmla="val -139594"/>
              <a:gd name="adj2" fmla="val 804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intent of the formula is obvious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191000" y="4967099"/>
            <a:ext cx="4648200" cy="896699"/>
          </a:xfrm>
          <a:prstGeom prst="wedgeRoundRectCallout">
            <a:avLst>
              <a:gd name="adj1" fmla="val -79928"/>
              <a:gd name="adj2" fmla="val -364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can put a breakpoint at this line and check if the result is correct</a:t>
            </a:r>
          </a:p>
        </p:txBody>
      </p:sp>
    </p:spTree>
    <p:extLst>
      <p:ext uri="{BB962C8B-B14F-4D97-AF65-F5344CB8AC3E}">
        <p14:creationId xmlns:p14="http://schemas.microsoft.com/office/powerpoint/2010/main" xmlns="" val="27060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685800"/>
          </a:xfrm>
        </p:spPr>
        <p:txBody>
          <a:bodyPr/>
          <a:lstStyle/>
          <a:p>
            <a:r>
              <a:rPr lang="en-US" dirty="0" smtClean="0"/>
              <a:t>Scope</a:t>
            </a:r>
            <a:r>
              <a:rPr lang="bg-BG" dirty="0" smtClean="0"/>
              <a:t>, </a:t>
            </a:r>
            <a:r>
              <a:rPr lang="en-US" dirty="0" smtClean="0"/>
              <a:t>Lifetime</a:t>
            </a:r>
            <a:r>
              <a:rPr lang="bg-BG" dirty="0" smtClean="0"/>
              <a:t>, </a:t>
            </a:r>
            <a:r>
              <a:rPr lang="en-US" dirty="0" smtClean="0"/>
              <a:t>Span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105400" y="3276600"/>
            <a:ext cx="3124200" cy="2546015"/>
          </a:xfrm>
          <a:prstGeom prst="roundRect">
            <a:avLst>
              <a:gd name="adj" fmla="val 2077"/>
            </a:avLst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metal">
            <a:bevelT/>
          </a:sp3d>
        </p:spPr>
      </p:pic>
      <p:pic>
        <p:nvPicPr>
          <p:cNvPr id="43010" name="Picture 2" descr="http://getawallpaper.com/categories/Abstract/Natural-Background/water_drops1_middle-thum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450" y="3276600"/>
            <a:ext cx="3181350" cy="2542360"/>
          </a:xfrm>
          <a:prstGeom prst="roundRect">
            <a:avLst>
              <a:gd name="adj" fmla="val 3554"/>
            </a:avLst>
          </a:prstGeom>
          <a:noFill/>
          <a:ln>
            <a:solidFill>
              <a:schemeClr val="tx2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1960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smtClean="0"/>
              <a:t> – a way of thinking about a variable’s celebrity status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famous</a:t>
            </a:r>
            <a:r>
              <a:rPr lang="en-US" dirty="0" smtClean="0"/>
              <a:t> is the variable?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Global</a:t>
            </a:r>
            <a:r>
              <a:rPr lang="bg-BG" dirty="0" smtClean="0"/>
              <a:t> (</a:t>
            </a:r>
            <a:r>
              <a:rPr lang="en-US" dirty="0" smtClean="0"/>
              <a:t>static</a:t>
            </a:r>
            <a:r>
              <a:rPr lang="bg-BG" dirty="0" smtClean="0"/>
              <a:t>), </a:t>
            </a:r>
            <a:r>
              <a:rPr lang="en-US" dirty="0" smtClean="0"/>
              <a:t>member variable</a:t>
            </a:r>
            <a:r>
              <a:rPr lang="bg-BG" dirty="0" smtClean="0"/>
              <a:t>, </a:t>
            </a:r>
            <a:r>
              <a:rPr lang="en-US" dirty="0" smtClean="0"/>
              <a:t>local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Most famous variables can be used anywhere, less famous variables are much more restricted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scope is often combined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C</a:t>
            </a:r>
            <a:r>
              <a:rPr lang="en-US" dirty="0" smtClean="0"/>
              <a:t># and Java, a variable can also be visible to a package or a namespace</a:t>
            </a:r>
            <a:endParaRPr lang="bg-BG" sz="8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39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Variables'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 smtClean="0"/>
              <a:t> is explicitly set restriction regarding the access to the variable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Always try to reduce maximally the variables scope and visibility</a:t>
            </a:r>
          </a:p>
          <a:p>
            <a:pPr lvl="1"/>
            <a:r>
              <a:rPr lang="en-US" dirty="0" smtClean="0"/>
              <a:t>This reduces potential coupling</a:t>
            </a:r>
          </a:p>
          <a:p>
            <a:pPr lvl="1"/>
            <a:r>
              <a:rPr lang="en-US" dirty="0" smtClean="0"/>
              <a:t>Avoid public fields (exception: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 smtClean="0"/>
              <a:t> in C#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dirty="0" smtClean="0"/>
              <a:t> in Java)</a:t>
            </a:r>
          </a:p>
          <a:p>
            <a:pPr lvl="1"/>
            <a:r>
              <a:rPr lang="en-US" dirty="0" smtClean="0"/>
              <a:t>Access all fields through properties /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92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Exceeded Scope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89561"/>
            <a:ext cx="80772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Globals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state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ConsolePrinter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void PrintSomething()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(Globals.state == 0)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Console.WriteLine("Hello.");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Console.WriteLine("Good bye.");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9938" name="Picture 2" descr="http://blogatstvo.com/wp-content/uploads/2009/09/Real_Stop_Sig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1395773">
            <a:off x="6045653" y="1040008"/>
            <a:ext cx="2673075" cy="1782050"/>
          </a:xfrm>
          <a:prstGeom prst="rect">
            <a:avLst/>
          </a:prstGeom>
          <a:noFill/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782291" y="801924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146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Variable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span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of lines of code (LOC) between variable usages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Average span</a:t>
            </a:r>
            <a:r>
              <a:rPr lang="en-US" sz="2800" dirty="0" smtClean="0"/>
              <a:t> can be calculated for all usages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Variable span should be kept as low as possible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Define variables at their first usage, not earlier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Initialize variables as late as possible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Try to keep together lines using the same variable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5234157"/>
            <a:ext cx="7543800" cy="1166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define and initialize variables just before their first use!</a:t>
            </a:r>
          </a:p>
        </p:txBody>
      </p:sp>
    </p:spTree>
    <p:extLst>
      <p:ext uri="{BB962C8B-B14F-4D97-AF65-F5344CB8AC3E}">
        <p14:creationId xmlns:p14="http://schemas.microsoft.com/office/powerpoint/2010/main" xmlns="" val="20065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19200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 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 b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 c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 b = a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 b = b / c;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Span of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0"/>
            <a:ext cx="8686800" cy="2743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One line between the first reference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000" dirty="0" smtClean="0"/>
              <a:t> and the second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There are no lines between the second reference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000" dirty="0" smtClean="0"/>
              <a:t> and the third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The average span for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i="1" dirty="0" smtClean="0"/>
              <a:t> </a:t>
            </a:r>
            <a:r>
              <a:rPr lang="en-US" sz="2800" dirty="0" smtClean="0"/>
              <a:t>is</a:t>
            </a:r>
            <a:r>
              <a:rPr lang="en-US" sz="2800" i="1" dirty="0" smtClean="0"/>
              <a:t> </a:t>
            </a:r>
            <a:r>
              <a:rPr lang="en-US" sz="2800" dirty="0" smtClean="0"/>
              <a:t>(1+0)/2 = 0.5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2840092" y="1705108"/>
            <a:ext cx="228600" cy="707066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4892" y="1810008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 =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276600" y="2291631"/>
            <a:ext cx="228600" cy="432777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236467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 =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42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Live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Variable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live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number of lines of code (LOC) between the first and the last variable usage in a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Live time should be kept as low as possible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same rules apply as for minimizing span: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 variables at their first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Initialize variables just before their first 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to keep together lines using the same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43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Principles for Initialization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Scope</a:t>
            </a:r>
            <a:r>
              <a:rPr lang="bg-BG" dirty="0" smtClean="0"/>
              <a:t>, </a:t>
            </a:r>
            <a:r>
              <a:rPr lang="en-US" dirty="0" smtClean="0"/>
              <a:t>Lifetime</a:t>
            </a:r>
            <a:r>
              <a:rPr lang="bg-BG" dirty="0" smtClean="0"/>
              <a:t>, </a:t>
            </a:r>
            <a:r>
              <a:rPr lang="en-US" dirty="0" smtClean="0"/>
              <a:t>Span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Variables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Variables Naming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Naming convention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Standard Prefixes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Expressions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1905000"/>
            <a:ext cx="3305175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06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Measuring the Live Time of a Variable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5256709"/>
            <a:ext cx="8686800" cy="14177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Average live time for all variables: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( 4 + 8 + 8 ) / 3 ≈ 7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466592"/>
            <a:ext cx="8077200" cy="35887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 recordIndex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 while (recordIndex &lt; recordCount)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 recordIndex = recordIndex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62 total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63 done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64 while ( !done 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69 if ( total &gt; projectedTotal 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 done = true;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810000" y="855901"/>
            <a:ext cx="3048000" cy="896699"/>
          </a:xfrm>
          <a:prstGeom prst="wedgeRoundRectCallout">
            <a:avLst>
              <a:gd name="adj1" fmla="val -64963"/>
              <a:gd name="adj2" fmla="val 396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recordIndex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 line 28-line 25 + 1 ) = 4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733800" y="2913301"/>
            <a:ext cx="3124200" cy="896699"/>
          </a:xfrm>
          <a:prstGeom prst="wedgeRoundRectCallout">
            <a:avLst>
              <a:gd name="adj1" fmla="val -89457"/>
              <a:gd name="adj2" fmla="val -184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( line 69-line 62 + 1 ) = 8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638800" y="4037386"/>
            <a:ext cx="3124200" cy="896699"/>
          </a:xfrm>
          <a:prstGeom prst="wedgeRoundRectCallout">
            <a:avLst>
              <a:gd name="adj1" fmla="val -137014"/>
              <a:gd name="adj2" fmla="val 280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 line 70-line 63 + 1 ) = 8</a:t>
            </a:r>
          </a:p>
        </p:txBody>
      </p:sp>
    </p:spTree>
    <p:extLst>
      <p:ext uri="{BB962C8B-B14F-4D97-AF65-F5344CB8AC3E}">
        <p14:creationId xmlns:p14="http://schemas.microsoft.com/office/powerpoint/2010/main" xmlns="" val="346335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5215" y="1219201"/>
            <a:ext cx="6353786" cy="5333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i;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numbers[i] * numbers[i];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(numbers[i] % 3 == 0)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6553200" cy="914400"/>
          </a:xfrm>
        </p:spPr>
        <p:txBody>
          <a:bodyPr/>
          <a:lstStyle/>
          <a:p>
            <a:r>
              <a:rPr lang="en-US" dirty="0" smtClean="0"/>
              <a:t>Unneeded Large Variable Span and Live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7315200" y="1254825"/>
            <a:ext cx="381000" cy="5257800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3800" y="4063755"/>
            <a:ext cx="1371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span =</a:t>
            </a:r>
          </a:p>
          <a:p>
            <a:pPr algn="ctr"/>
            <a:r>
              <a:rPr lang="en-US" b="1" dirty="0" smtClean="0"/>
              <a:t>(5+8+2)</a:t>
            </a:r>
          </a:p>
          <a:p>
            <a:pPr algn="ctr"/>
            <a:r>
              <a:rPr lang="en-US" b="1" dirty="0" smtClean="0"/>
              <a:t> / 3 = 5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43800" y="2848276"/>
            <a:ext cx="137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live time = 19</a:t>
            </a:r>
            <a:endParaRPr lang="en-US" b="1" dirty="0"/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248400" y="55626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81000" y="1219200"/>
            <a:ext cx="504215" cy="5333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587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6899" y="1067160"/>
            <a:ext cx="7924800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i;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numbers[i] * numbers[i];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(numbers[i] % 3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23642" y="3760206"/>
            <a:ext cx="5643413" cy="262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300"/>
              </a:lnSpc>
            </a:pP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6934200" cy="914400"/>
          </a:xfrm>
        </p:spPr>
        <p:txBody>
          <a:bodyPr/>
          <a:lstStyle/>
          <a:p>
            <a:r>
              <a:rPr lang="en-US" dirty="0" smtClean="0"/>
              <a:t>Reduced Span and Live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6617524" y="3836475"/>
            <a:ext cx="400456" cy="2533650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86701" y="5053126"/>
            <a:ext cx="18574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span=</a:t>
            </a:r>
          </a:p>
          <a:p>
            <a:pPr algn="ctr"/>
            <a:r>
              <a:rPr lang="en-US" b="1" dirty="0" smtClean="0"/>
              <a:t>(4+2) / 3 = 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86701" y="4447246"/>
            <a:ext cx="18574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live time = 9</a:t>
            </a:r>
            <a:endParaRPr lang="en-US" b="1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1066800"/>
            <a:ext cx="481031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95261" y="5484013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6519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Keep Variables Live</a:t>
            </a:r>
            <a:br>
              <a:rPr lang="en-US" dirty="0" smtClean="0"/>
            </a:br>
            <a:r>
              <a:rPr lang="en-US" dirty="0" smtClean="0"/>
              <a:t>As Short a Time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2362450" cy="1905000"/>
          </a:xfrm>
          <a:prstGeom prst="roundRect">
            <a:avLst>
              <a:gd name="adj" fmla="val 1083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1" y="1676400"/>
            <a:ext cx="2362200" cy="1924517"/>
          </a:xfrm>
          <a:prstGeom prst="roundRect">
            <a:avLst>
              <a:gd name="adj" fmla="val 1083"/>
            </a:avLst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399" y="1676400"/>
            <a:ext cx="2961773" cy="2133600"/>
          </a:xfrm>
          <a:prstGeom prst="roundRect">
            <a:avLst>
              <a:gd name="adj" fmla="val 1083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71800" y="831867"/>
            <a:ext cx="1981200" cy="601583"/>
          </a:xfrm>
          <a:prstGeom prst="wedgeRoundRectCallout">
            <a:avLst>
              <a:gd name="adj1" fmla="val 112576"/>
              <a:gd name="adj2" fmla="val 1112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best case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4038600"/>
            <a:ext cx="8686800" cy="2438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Advantages of short time and short span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Gives you an accurate picture of your code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Reduces the chance of initialization errors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Makes your code more readable</a:t>
            </a:r>
          </a:p>
        </p:txBody>
      </p:sp>
    </p:spTree>
    <p:extLst>
      <p:ext uri="{BB962C8B-B14F-4D97-AF65-F5344CB8AC3E}">
        <p14:creationId xmlns:p14="http://schemas.microsoft.com/office/powerpoint/2010/main" xmlns="" val="17783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variables used in a loop immediately before the loop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Don’t assign a value to a variable until just before the value is 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Never follow the old C / Pascal style of declaring variables in the beginning of each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Begin with the most restricted visibility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Expand the visibility only when necessary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Group related statements together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9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sz="3600" dirty="0" smtClean="0"/>
              <a:t>Group Related</a:t>
            </a:r>
            <a:br>
              <a:rPr lang="en-US" sz="3600" dirty="0" smtClean="0"/>
            </a:br>
            <a:r>
              <a:rPr lang="en-US" sz="3600" dirty="0" smtClean="0"/>
              <a:t>Statements – Example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57912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Six variables for just this short fragment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447800"/>
            <a:ext cx="8077200" cy="411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SummarizeData(…) 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GetOldData(oldData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GetNewData(newData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totalOldData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Sum(oldData, numOldData);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totalNewData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Sum(newData, numNewData);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PrintOldDataSummary(oldData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totalOldData);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PrintNewDataSummary(newData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totalNewData);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SaveOldDataSummary(totalOldData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SaveNewDataSummary(totalNewData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73040" y="1269206"/>
            <a:ext cx="3366160" cy="1702594"/>
          </a:xfrm>
          <a:prstGeom prst="wedgeRoundRectCallout">
            <a:avLst>
              <a:gd name="adj1" fmla="val -65528"/>
              <a:gd name="adj2" fmla="val -2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 have to keep track of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numOldData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numNewData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totalOldData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totalNewData 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24503" y="339139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2328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Grouping– Example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5791200"/>
            <a:ext cx="8686800" cy="6096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 smtClean="0"/>
              <a:t>Easier to understand, right?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360128"/>
            <a:ext cx="8229600" cy="42786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SummarizeDaily(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GetOldData(oldData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totalOldData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Sum(oldData,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PrintOldDataSummary(oldData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SaveOldDataSummary(totalOldData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GetNewData(newData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totalNewData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Sum(newData,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PrintNewDataSummary(newData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SaveNewDataSummary(totalNewData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93031" y="840167"/>
            <a:ext cx="2743200" cy="1498283"/>
          </a:xfrm>
          <a:prstGeom prst="wedgeRoundRectCallout">
            <a:avLst>
              <a:gd name="adj1" fmla="val -67781"/>
              <a:gd name="adj2" fmla="val 471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two blocks are each shorter and  individually contain fewer variables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96200" y="46482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9365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752600"/>
            <a:ext cx="6629400" cy="685800"/>
          </a:xfrm>
        </p:spPr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4594" y="2667000"/>
            <a:ext cx="5997406" cy="5334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65538" name="Picture 2" descr="http://www.dwelle.de/image/0,,2615891_1,0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62600" y="4114800"/>
            <a:ext cx="2971800" cy="21905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4" name="Picture 2" descr="http://s4.hubimg.com/u/1151215_f496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9300" y="2743200"/>
            <a:ext cx="2298700" cy="3443416"/>
          </a:xfrm>
          <a:prstGeom prst="roundRect">
            <a:avLst>
              <a:gd name="adj" fmla="val 5573"/>
            </a:avLst>
          </a:prstGeom>
          <a:noFill/>
          <a:ln w="3175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110321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Variables should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purpose</a:t>
            </a:r>
          </a:p>
          <a:p>
            <a:pPr lvl="1"/>
            <a:r>
              <a:rPr lang="en-US" dirty="0" smtClean="0"/>
              <a:t>Never use a single variable for multiple purposes!</a:t>
            </a:r>
          </a:p>
          <a:p>
            <a:pPr lvl="1"/>
            <a:r>
              <a:rPr lang="en-US" dirty="0" smtClean="0"/>
              <a:t>Economizing memory is not an excuse</a:t>
            </a:r>
          </a:p>
          <a:p>
            <a:r>
              <a:rPr lang="en-US" dirty="0" smtClean="0"/>
              <a:t>Can you choose a good name for variable that is used for several purposes?</a:t>
            </a:r>
          </a:p>
          <a:p>
            <a:pPr lvl="1"/>
            <a:r>
              <a:rPr lang="en-US" dirty="0" smtClean="0"/>
              <a:t>Example: variable used to count students or to keep the average of their grades</a:t>
            </a:r>
          </a:p>
          <a:p>
            <a:pPr lvl="1"/>
            <a:r>
              <a:rPr lang="en-US" dirty="0" smtClean="0"/>
              <a:t>Proposed name: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studentsCountOrAvgGrade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365670" y="5306291"/>
            <a:ext cx="561109" cy="5611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404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name should describe the object clearly and accurately,</a:t>
            </a:r>
            <a:r>
              <a:rPr lang="bg-BG" sz="3000" dirty="0" smtClean="0"/>
              <a:t> </a:t>
            </a:r>
            <a:r>
              <a:rPr lang="en-US" sz="3000" dirty="0" smtClean="0"/>
              <a:t>which the variable represents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Bad names</a:t>
            </a:r>
            <a:r>
              <a:rPr lang="bg-BG" sz="2800" dirty="0" smtClean="0"/>
              <a:t>: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r18pq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__hip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rcfd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val1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val2</a:t>
            </a:r>
            <a:endParaRPr lang="en-US" sz="2800" dirty="0" smtClean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Good names</a:t>
            </a:r>
            <a:r>
              <a:rPr lang="bg-BG" sz="2800" dirty="0" smtClean="0"/>
              <a:t>: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blockSize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customerDiscount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Address the problem, which the variable solves – "what" instead of "how"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Good names: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employeeSalary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employees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Bad names: 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myArray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customerFile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customerHashTable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49491" y="1828800"/>
            <a:ext cx="561109" cy="5611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629400" y="5486400"/>
            <a:ext cx="561109" cy="5611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621234" y="2743200"/>
            <a:ext cx="577440" cy="57744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72051" y="4419600"/>
            <a:ext cx="577440" cy="57744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5139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r>
              <a:rPr lang="en-US" dirty="0" smtClean="0"/>
              <a:t>Principles for Initialization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2590800"/>
            <a:ext cx="2895600" cy="5334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65538" name="Picture 2" descr="http://www.dwelle.de/image/0,,2615891_1,0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87989">
            <a:off x="4899064" y="3566257"/>
            <a:ext cx="3385304" cy="2495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0" name="Picture 2" descr="http://www.psychologytoday.com/files/u45/race_start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63939">
            <a:off x="927168" y="2949920"/>
            <a:ext cx="2192450" cy="31025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875693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and Good Variable Names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do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xx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xxx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mean?</a:t>
            </a:r>
          </a:p>
          <a:p>
            <a:r>
              <a:rPr lang="en-US" dirty="0" smtClean="0"/>
              <a:t>What does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aretha</a:t>
            </a:r>
            <a:r>
              <a:rPr 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mean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295400"/>
            <a:ext cx="7924800" cy="14260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x - xx;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xxx = aretha + SalesTax(aretha);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x + LateFee(x1, x) + xxx;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x + Interest(x1, x);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4196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 = balance - lastPayment;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monthlyTotal = NewPurchases + SalesTax(newPurchases);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 = balance + LateFee(customerID, balance)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monthlyTotal;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 = balance + Interest(customerID, balance);</a:t>
            </a: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03030" y="40930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97091" y="109781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546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Naming depends on the scope and visibility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Bigger scope, visibility, longer lifetime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/>
              <a:t>longer and more descriptive name: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    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Variables with smaller scope and shorter lifetime can be shorter: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enclosing type gives a context for naming: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699656"/>
            <a:ext cx="7620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Account[] mCustomerAccounts;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4376056"/>
            <a:ext cx="7620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i&lt;customers.Length; i++) { … 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77349" y="2209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77349" y="387797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" y="5692914"/>
            <a:ext cx="76200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Account { Name: string { get; set; }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AccountName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84275" y="5562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868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Optimum Name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 smtClean="0"/>
              <a:t>Somewhere between the lengths of </a:t>
            </a:r>
            <a:r>
              <a:rPr lang="en-US" sz="31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3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100" dirty="0" smtClean="0"/>
              <a:t>and </a:t>
            </a:r>
            <a:r>
              <a:rPr lang="en-US" sz="31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maximumNumberOfPointsInModernOlympics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Optimal length – 10 to 16 symbols     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Too long</a:t>
            </a:r>
            <a:r>
              <a:rPr lang="en-US" sz="31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urier" pitchFamily="49" charset="0"/>
              </a:rPr>
              <a:t> </a:t>
            </a:r>
          </a:p>
          <a:p>
            <a:pPr lvl="1">
              <a:lnSpc>
                <a:spcPct val="100000"/>
              </a:lnSpc>
            </a:pPr>
            <a:endParaRPr lang="en-US" sz="3100" dirty="0" smtClean="0">
              <a:latin typeface="Courier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Too short</a:t>
            </a:r>
          </a:p>
          <a:p>
            <a:pPr lvl="1">
              <a:lnSpc>
                <a:spcPct val="100000"/>
              </a:lnSpc>
            </a:pPr>
            <a:endParaRPr lang="en-US" sz="3100" dirty="0" smtClean="0"/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Just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84829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numTeamMembers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teamMembersCount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324100"/>
            <a:ext cx="7848600" cy="408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numberOfPeopleOfTheBulgarianOlympicTeamFor2012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4567411"/>
            <a:ext cx="7848600" cy="408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bg-BG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а,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z, </a:t>
            </a:r>
            <a:r>
              <a:rPr lang="bg-BG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 </a:t>
            </a:r>
          </a:p>
        </p:txBody>
      </p:sp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74430" y="5486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68491" y="311988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68491" y="43631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038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Specific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Naming counters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Naming variables for state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Naming temporary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Bad examples:</a:t>
            </a: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Good examples:</a:t>
            </a:r>
            <a:endParaRPr lang="bg-BG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1639783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UsersCount, RolesCount, FilesCount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29431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ThreadState, TransactionState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602939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index, value, count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4800600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a, aa, tmpvar1, tmpvar2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02139" y="56457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96200" y="449778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96200" y="12192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96200" y="25621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336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Specific Data Types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Name Boolean variables with names implying "Yes / No" answers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 smtClean="0"/>
              <a:t>Booleans variables should bring</a:t>
            </a:r>
            <a:r>
              <a:rPr lang="bg-BG" dirty="0" smtClean="0"/>
              <a:t> "</a:t>
            </a:r>
            <a:r>
              <a:rPr lang="en-US" dirty="0" smtClean="0"/>
              <a:t>truth</a:t>
            </a:r>
            <a:r>
              <a:rPr lang="bg-BG" dirty="0" smtClean="0"/>
              <a:t>" </a:t>
            </a:r>
            <a:r>
              <a:rPr lang="en-US" dirty="0" smtClean="0"/>
              <a:t>in their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Bad examples:</a:t>
            </a:r>
          </a:p>
          <a:p>
            <a:pPr lvl="1">
              <a:lnSpc>
                <a:spcPct val="100000"/>
              </a:lnSpc>
            </a:pP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Good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22098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canRead, available, isOpen, valid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9600" y="59436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isReady, canRead, hasMoreData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4644017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notReady, cannotRead, noMoreData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02139" y="55408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96200" y="423157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08075" y="18070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67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Specific Data Types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enumeration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build in enumeration types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Or use appropriate prefixes (e.g. in JS / PHP)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constants</a:t>
            </a:r>
            <a:r>
              <a:rPr lang="bg-BG" dirty="0" smtClean="0"/>
              <a:t> – </a:t>
            </a:r>
            <a:r>
              <a:rPr lang="en-US" dirty="0" smtClean="0"/>
              <a:t>use capital letters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C# constants should be in </a:t>
            </a:r>
            <a:r>
              <a:rPr lang="en-US" noProof="1" smtClean="0"/>
              <a:t>PascalCase</a:t>
            </a:r>
            <a:r>
              <a:rPr lang="en-US" dirty="0" smtClean="0"/>
              <a:t>: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26689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Color.Red, Color.Yellow, Color.Blue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85800" y="350520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colorRed, colorBlue, colorYellow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474815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MAX_FORM_WIDTH, BUFFER_SIZE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602444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Int32.MaxValue, String.Empty, InvariantCulture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50630" y="1828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50630" y="305987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50630" y="430975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50630" y="558635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8107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programmers resist </a:t>
            </a:r>
            <a:r>
              <a:rPr lang="en-US" smtClean="0"/>
              <a:t>to follow</a:t>
            </a:r>
            <a:br>
              <a:rPr lang="en-US" smtClean="0"/>
            </a:br>
            <a:r>
              <a:rPr lang="en-US" smtClean="0"/>
              <a:t>standards </a:t>
            </a:r>
            <a:r>
              <a:rPr lang="en-US" dirty="0" smtClean="0"/>
              <a:t>and conventions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 why?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Conventions benefits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Transfer knowledge across projects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Helps to learn code more quickly on a new project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calling the same thing by two different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00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should we use a naming convention?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Multiple developers are working on the same project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source code is reviewed by other programmers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project is large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project will be long-lived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always benefit from having some kind of naming convention!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25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dirty="0" smtClean="0"/>
              <a:t>Language-Specific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C# and Java / JavaScript conventions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dirty="0" smtClean="0"/>
              <a:t> are integer indexes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Constants are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ALL_CAPS</a:t>
            </a:r>
            <a:r>
              <a:rPr lang="en-US" dirty="0" smtClean="0"/>
              <a:t> separated by underscores (sometimes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 smtClean="0"/>
              <a:t> in C#)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Variable and method names use uppercase in C# and lowercase in JS for the first word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underscore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/>
              <a:t> is not used within names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Except for names in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14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Hungarian</a:t>
            </a:r>
            <a:r>
              <a:rPr lang="bg-BG" dirty="0" smtClean="0"/>
              <a:t> </a:t>
            </a:r>
            <a:r>
              <a:rPr lang="en-US" dirty="0" smtClean="0"/>
              <a:t>notation </a:t>
            </a:r>
            <a:r>
              <a:rPr lang="bg-BG" dirty="0" smtClean="0"/>
              <a:t>– </a:t>
            </a:r>
            <a:r>
              <a:rPr lang="en-US" dirty="0" smtClean="0"/>
              <a:t>not used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Semantic prefixes</a:t>
            </a:r>
            <a:r>
              <a:rPr lang="bg-BG" dirty="0" smtClean="0"/>
              <a:t> (</a:t>
            </a:r>
            <a:r>
              <a:rPr lang="en-US" dirty="0" smtClean="0"/>
              <a:t>ex</a:t>
            </a:r>
            <a:r>
              <a:rPr lang="bg-BG" dirty="0" smtClean="0"/>
              <a:t>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btnSave</a:t>
            </a:r>
            <a:r>
              <a:rPr lang="bg-BG" dirty="0" smtClean="0"/>
              <a:t>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Better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buttonSave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 not miss letters to make name shorter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</a:t>
            </a:r>
            <a:r>
              <a:rPr lang="bg-BG" dirty="0" smtClean="0"/>
              <a:t>bbreviate</a:t>
            </a:r>
            <a:r>
              <a:rPr lang="en-US" dirty="0" smtClean="0"/>
              <a:t> names in consistent way throughout the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Create names</a:t>
            </a:r>
            <a:r>
              <a:rPr lang="bg-BG" dirty="0" smtClean="0"/>
              <a:t>, </a:t>
            </a:r>
            <a:r>
              <a:rPr lang="en-US" dirty="0" smtClean="0"/>
              <a:t>which can be pronounced</a:t>
            </a:r>
            <a:br>
              <a:rPr lang="en-US" dirty="0" smtClean="0"/>
            </a:br>
            <a:r>
              <a:rPr lang="bg-BG" dirty="0" smtClean="0"/>
              <a:t>(</a:t>
            </a:r>
            <a:r>
              <a:rPr lang="en-US" dirty="0" smtClean="0"/>
              <a:t>not like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btnDfltSvRzlts</a:t>
            </a:r>
            <a:r>
              <a:rPr lang="bg-BG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combinations</a:t>
            </a:r>
            <a:r>
              <a:rPr lang="bg-BG" dirty="0" smtClean="0"/>
              <a:t>, </a:t>
            </a:r>
            <a:r>
              <a:rPr lang="en-US" dirty="0" smtClean="0"/>
              <a:t>which form another word or different meaning</a:t>
            </a:r>
            <a:r>
              <a:rPr lang="bg-BG" dirty="0" smtClean="0"/>
              <a:t> </a:t>
            </a:r>
            <a:r>
              <a:rPr lang="en-US" dirty="0" smtClean="0"/>
              <a:t>(ex</a:t>
            </a:r>
            <a:r>
              <a:rPr lang="bg-BG" dirty="0" smtClean="0"/>
              <a:t>.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preFixStore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4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Initially Assigned Variables in C#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Static variables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Instance variables of class instances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Instance variables of initially assigned struct variables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Array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Value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Reference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Variables declared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catch</a:t>
            </a:r>
            <a:r>
              <a:rPr lang="en-US" dirty="0" smtClean="0"/>
              <a:t> clause or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foreach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 descr="box, dropbox, modules, product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248400" y="3276600"/>
            <a:ext cx="1752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601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Names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Document short names in the code</a:t>
            </a:r>
            <a:endParaRPr lang="bg-BG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Remember, names are designed for the people, who will read the 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for those who write it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Avoid variables</a:t>
            </a:r>
            <a:r>
              <a:rPr lang="bg-BG" sz="3000" dirty="0" smtClean="0"/>
              <a:t> </a:t>
            </a:r>
            <a:r>
              <a:rPr lang="en-US" sz="3000" dirty="0" smtClean="0"/>
              <a:t>with similar names</a:t>
            </a:r>
            <a:r>
              <a:rPr lang="bg-BG" sz="3000" dirty="0" smtClean="0"/>
              <a:t>, </a:t>
            </a:r>
            <a:r>
              <a:rPr lang="en-US" sz="3000" dirty="0" smtClean="0"/>
              <a:t>but different purpose it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Avoid names</a:t>
            </a:r>
            <a:r>
              <a:rPr lang="bg-BG" sz="3000" dirty="0" smtClean="0"/>
              <a:t>, </a:t>
            </a:r>
            <a:r>
              <a:rPr lang="en-US" sz="3000" dirty="0" smtClean="0"/>
              <a:t>that sounds similar</a:t>
            </a:r>
          </a:p>
          <a:p>
            <a:pPr>
              <a:lnSpc>
                <a:spcPct val="100000"/>
              </a:lnSpc>
            </a:pPr>
            <a:endParaRPr lang="bg-BG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Avoid digits in names 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238500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bg-BG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UserStatus </a:t>
            </a: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UserCurrentStatus</a:t>
            </a:r>
            <a:endParaRPr lang="en-US" sz="19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441642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decree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digRee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35191" y="380554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35191" y="50014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395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Names to Avoid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dirty="0" smtClean="0"/>
              <a:t>Avoid words</a:t>
            </a:r>
            <a:r>
              <a:rPr lang="bg-BG" dirty="0" smtClean="0"/>
              <a:t>, </a:t>
            </a:r>
            <a:r>
              <a:rPr lang="en-US" dirty="0" smtClean="0"/>
              <a:t>which can be easily mistaken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adsl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adcl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adctl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atcl</a:t>
            </a:r>
            <a:endParaRPr lang="en-US" noProof="1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tabLst/>
            </a:pPr>
            <a:r>
              <a:rPr lang="en-US" dirty="0" smtClean="0"/>
              <a:t>Avoid using non-English words</a:t>
            </a:r>
          </a:p>
          <a:p>
            <a:pPr>
              <a:lnSpc>
                <a:spcPct val="100000"/>
              </a:lnSpc>
              <a:tabLst/>
            </a:pPr>
            <a:r>
              <a:rPr lang="en-US" dirty="0" smtClean="0"/>
              <a:t>Avoid using</a:t>
            </a:r>
            <a:r>
              <a:rPr lang="bg-BG" dirty="0" smtClean="0"/>
              <a:t> </a:t>
            </a:r>
            <a:r>
              <a:rPr lang="en-US" dirty="0" smtClean="0"/>
              <a:t>standard types</a:t>
            </a:r>
            <a:r>
              <a:rPr lang="bg-BG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en-US" dirty="0" smtClean="0"/>
              <a:t>keywords</a:t>
            </a:r>
            <a:r>
              <a:rPr lang="bg-BG" dirty="0" smtClean="0"/>
              <a:t> </a:t>
            </a:r>
            <a:r>
              <a:rPr lang="en-US" dirty="0" smtClean="0"/>
              <a:t>in the variable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>
              <a:lnSpc>
                <a:spcPct val="100000"/>
              </a:lnSpc>
              <a:tabLst/>
            </a:pPr>
            <a:r>
              <a:rPr lang="en-US" dirty="0" smtClean="0"/>
              <a:t>Do not use names</a:t>
            </a:r>
            <a:r>
              <a:rPr lang="bg-BG" dirty="0" smtClean="0"/>
              <a:t>, </a:t>
            </a:r>
            <a:r>
              <a:rPr lang="en-US" dirty="0" smtClean="0"/>
              <a:t>which</a:t>
            </a:r>
            <a:r>
              <a:rPr lang="bg-BG" dirty="0" smtClean="0"/>
              <a:t> </a:t>
            </a:r>
            <a:r>
              <a:rPr lang="en-US" dirty="0" smtClean="0"/>
              <a:t>has nothing common with variables content</a:t>
            </a:r>
            <a:endParaRPr lang="bg-BG" dirty="0" smtClean="0"/>
          </a:p>
          <a:p>
            <a:pPr>
              <a:lnSpc>
                <a:spcPct val="100000"/>
              </a:lnSpc>
              <a:tabLst/>
            </a:pPr>
            <a:r>
              <a:rPr lang="en-US" dirty="0" smtClean="0"/>
              <a:t>Avoid names</a:t>
            </a:r>
            <a:r>
              <a:rPr lang="bg-BG" dirty="0" smtClean="0"/>
              <a:t>, </a:t>
            </a:r>
            <a:r>
              <a:rPr lang="en-US" dirty="0" smtClean="0"/>
              <a:t>that contains hard-readable symbols </a:t>
            </a:r>
            <a:r>
              <a:rPr lang="en-US" dirty="0"/>
              <a:t>/ </a:t>
            </a:r>
            <a:r>
              <a:rPr lang="en-US" dirty="0" smtClean="0"/>
              <a:t>syllables, e.g</a:t>
            </a:r>
            <a:r>
              <a:rPr lang="en-US" dirty="0"/>
              <a:t>.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Csikszentmihalyi</a:t>
            </a:r>
            <a:endParaRPr lang="en-US" noProof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172200" y="3657600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972792" y="1329542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48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371600"/>
            <a:ext cx="4724400" cy="1219200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en-US" dirty="0" smtClean="0"/>
              <a:t>Using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19400"/>
            <a:ext cx="4265084" cy="5334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53254" name="Picture 6" descr="http://www.oasp.ac.uk/summerprogram/uploads/images/math%20formula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81700" y="609600"/>
            <a:ext cx="2857500" cy="5781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6" name="Picture 8" descr="http://www.mindbites.com/images/cat-32.jpg?1258047478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1447800" y="3657600"/>
            <a:ext cx="3505200" cy="2628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8724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Complex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Never use complex expressions in the code!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Complex expressions are evil because: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code hard to read and understand, hard to debug, hard to modify and hard to 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193195"/>
            <a:ext cx="8229600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i&lt;xCoords.length; i++)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j=0; j&lt;yCoords.length; j++)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matrix[i][j] =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matrix[xCoords[findMax(i)+1]][yCoords[findMin(j)-1]] *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matrix[yCoords[findMax(j)+1]][xCoords[findMin(i)-1]];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52257" y="1492846"/>
            <a:ext cx="4419600" cy="737791"/>
          </a:xfrm>
          <a:prstGeom prst="wedgeRoundRectCallout">
            <a:avLst>
              <a:gd name="adj1" fmla="val 277"/>
              <a:gd name="adj2" fmla="val 1844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shall we do if we get at this line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667000" y="4147741"/>
            <a:ext cx="5867400" cy="737791"/>
          </a:xfrm>
          <a:prstGeom prst="wedgeRoundRectCallout">
            <a:avLst>
              <a:gd name="adj1" fmla="val -35815"/>
              <a:gd name="adj2" fmla="val -756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There are 10 potential sources of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in this expression!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29600" y="2327673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6021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Simplifying Complex Expressions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145682"/>
            <a:ext cx="8077200" cy="51789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xCoords.length;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 = 0; j &lt; yCoords.length; j++)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maxStartIndex = findMax(i)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minStartIndex = findMin(i)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minXcoord = xCoords[minStartIndex];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maxXcoord = xCoords[maxStartIndex];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minYcoord = yCoords[minStartIndex];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maxYcoord = yCoords[maxStartIndex];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newValue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matrix[maxXcoord][minYcoord] 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matrix[maxYcoord][minXcoord];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matrix[i][j] = newValue;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1266" name="Picture 2" descr="http://connectandwork.net/shared/themes/default/images/images/dialogs/ok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8696" b="8696"/>
          <a:stretch/>
        </p:blipFill>
        <p:spPr bwMode="auto">
          <a:xfrm>
            <a:off x="6734300" y="4724400"/>
            <a:ext cx="1752600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078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 smtClean="0"/>
              <a:t>Using Constants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667000"/>
            <a:ext cx="7429500" cy="533400"/>
          </a:xfrm>
        </p:spPr>
        <p:txBody>
          <a:bodyPr/>
          <a:lstStyle/>
          <a:p>
            <a:r>
              <a:rPr lang="en-US" dirty="0" smtClean="0"/>
              <a:t>When and How to Use Constants?</a:t>
            </a:r>
            <a:endParaRPr lang="en-US" dirty="0"/>
          </a:p>
        </p:txBody>
      </p:sp>
      <p:pic>
        <p:nvPicPr>
          <p:cNvPr id="50178" name="Picture 2" descr="http://plus.maths.org/issue49/features/wilson/pi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5800" y="4038600"/>
            <a:ext cx="2535171" cy="1905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</p:spPr>
      </p:pic>
      <p:pic>
        <p:nvPicPr>
          <p:cNvPr id="50182" name="Picture 6" descr="http://user.chollian.net/~badang25/bmk/bmk52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10000" y="4038600"/>
            <a:ext cx="4656667" cy="1905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xmlns="" val="266577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Avoid Magic Numbers and Strings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magic number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Magic numbers / values are all literals different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/>
              <a:t> (empty string)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using magic numbers /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 to maintain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 case of change, you need to modify all occurrences of the magic number / constant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Their meaning is not obvious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Example: what the number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means?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Picture 6" descr="http://www.impactmedialtd.co.uk/images/stop-sig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91400" y="2747929"/>
            <a:ext cx="1295400" cy="12906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179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Evil Magic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170087"/>
            <a:ext cx="8382000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double CalcCircleArea(double radius)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area = 3.14159206 * radius * radius;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area;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double CalcCirclePerimeter(double radius)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perimeter = 6.28318412 * radius;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perimeter;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double CalcElipseArea(double axis1, double axis2)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area = 3.14159206 * axis1 * axis2;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area;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76525" y="2270227"/>
            <a:ext cx="13811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86125" y="3691612"/>
            <a:ext cx="14001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76525" y="5137127"/>
            <a:ext cx="13811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27818" y="9144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7174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23700"/>
            <a:ext cx="7010400" cy="914400"/>
          </a:xfrm>
        </p:spPr>
        <p:txBody>
          <a:bodyPr/>
          <a:lstStyle/>
          <a:p>
            <a:r>
              <a:rPr lang="en-US" dirty="0" smtClean="0"/>
              <a:t>Turning Magic</a:t>
            </a:r>
            <a:br>
              <a:rPr lang="en-US" dirty="0" smtClean="0"/>
            </a:br>
            <a:r>
              <a:rPr lang="en-US" dirty="0" smtClean="0"/>
              <a:t>Numbers into 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8550" y="1181755"/>
            <a:ext cx="8458200" cy="54476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double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3.14159206;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CalcCircleArea(double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CalcCirclePerimeter(double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 = 2 *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CalcElipseArea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double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axis1, double axis2)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area =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axis1 * axis2;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20100" y="5357748"/>
            <a:ext cx="1219200" cy="121920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149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two types of constants in C#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Compile-time constants: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Replaced with their value during compilation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 field stands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Run-time constants: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Special fields initialized in the static constructor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Compiled into the assembly like any other class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238500"/>
            <a:ext cx="76962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PI = 3.14159206;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624140"/>
            <a:ext cx="76962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ConfigFile = "app.xml";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71313" y="1779699"/>
            <a:ext cx="633349" cy="63335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77251" y="4157981"/>
            <a:ext cx="633349" cy="63335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10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Initially Unassigned Variables in C#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Instance variables of initially unassigned struct variables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Output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/>
              <a:t> variable</a:t>
            </a:r>
            <a:br>
              <a:rPr lang="en-US" dirty="0" smtClean="0"/>
            </a:br>
            <a:r>
              <a:rPr lang="en-US" dirty="0" smtClean="0"/>
              <a:t>of struct instance constructors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Local variables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Except those declared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clause or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074" name="Picture 2" descr="problem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239000" y="20955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cal, network, remo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239000" y="41910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95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JS does not support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Simulated by variables / fields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ALL_CAPS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6000"/>
            <a:ext cx="78486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PI = 3.14159206;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CONFIG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 : "#AF77EE",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DEFAULT_WIDTH : 200,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DEFAULT_HEIGHT : 300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document.getElementById("gameField").style.width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CONFIG.DEFAULT_WIDTH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("gameField").style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backgroundColor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CONFIG.COLOR;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34070" y="243840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251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Constants?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Constants should be used in the following cases: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When we need to use numbers or other values and their logical meaning and value are not obvious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File names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sz="2800" dirty="0" smtClean="0"/>
              <a:t>Mathematical constants</a:t>
            </a: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Bounds and ranges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125864"/>
            <a:ext cx="7696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SettingsFileName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"ApplicationSettings.xml";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57200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E = 2.7182818284;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71500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READ_BUFFER_SIZE = 5 * 1024 *1024;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34070" y="427566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34070" y="243840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34070" y="541443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2217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Avoid Constants?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 it is better to keep the magic values instead of using a constant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 messages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 descriptions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commands </a:t>
            </a:r>
            <a:r>
              <a:rPr lang="en-US" dirty="0" smtClean="0"/>
              <a:t>for database operations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Titles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GUI elements </a:t>
            </a:r>
            <a:r>
              <a:rPr lang="en-US" dirty="0" smtClean="0"/>
              <a:t>(labels, buttons, menus, dialogs, etc.)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For internationalization purposes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resources</a:t>
            </a:r>
            <a:r>
              <a:rPr lang="en-US" dirty="0" smtClean="0"/>
              <a:t>, not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Resources are special files embedded in the assembly / JAR file, accessible at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55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838200"/>
          </a:xfrm>
        </p:spPr>
        <p:txBody>
          <a:bodyPr/>
          <a:lstStyle/>
          <a:p>
            <a:r>
              <a:rPr lang="en-US" dirty="0"/>
              <a:t>Correct Use of Variables, Data, Expressions and Constants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990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 the following code to use proper variable naming and simplified expressions: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1828800"/>
            <a:ext cx="83820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Size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wIdTh, Viso4ina;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Size(double w, double h)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this.wIdTh = w;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this.Viso4ina = h;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Size GetRotatedSize(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Size s, double angleOfTheFigureThatWillBeRotaed)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new Size(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Math.Abs(Math.Cos(angleOfTheFigureThatWillBeRotaed)) * s.wIdTh + 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Math.Abs(Math.Sin(angleOfTheFigureThatWillBeRotaed)) * s.Viso4ina,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Math.Abs(Math.Sin(angleOfTheFigureThatWillBeRotaed)) * s.wIdTh + 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Math.Abs(Math.Cos(angleOfTheFigureThatWillBeRotaed)) * s.Viso4ina);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7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990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 smtClean="0"/>
              <a:t>Refactor the following code to apply variable usage and naming best practices: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86000"/>
            <a:ext cx="8001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PrintStatistics(double[] arr, int count)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max, tmp;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&gt; max)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= arr[i];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PrintMax(max);</a:t>
            </a:r>
          </a:p>
          <a:p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en-US" sz="1800" b="1" i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90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170087"/>
            <a:ext cx="80772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tmp = 0;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 = 0;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&lt; max)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= arr[i];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PrintMin(max);</a:t>
            </a:r>
          </a:p>
          <a:p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tmp = 0;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tmp += arr[i];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PrintAvg(tmp/count);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1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sz="3600" dirty="0" smtClean="0"/>
              <a:t>Guidelines for Initializing Variables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When the problems can happen?</a:t>
            </a:r>
          </a:p>
          <a:p>
            <a:pPr lvl="1"/>
            <a:r>
              <a:rPr lang="en-US" dirty="0" smtClean="0"/>
              <a:t>The variable has never been assigned a value</a:t>
            </a:r>
          </a:p>
          <a:p>
            <a:pPr lvl="1"/>
            <a:r>
              <a:rPr lang="en-US" dirty="0" smtClean="0"/>
              <a:t>The value in the variable is outdated</a:t>
            </a:r>
          </a:p>
          <a:p>
            <a:pPr lvl="1"/>
            <a:r>
              <a:rPr lang="en-US" dirty="0" smtClean="0"/>
              <a:t>Part of the variable has been assigned a value and a part has not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/>
              <a:t> class has initialized name, but faculty number is left unassigned</a:t>
            </a:r>
          </a:p>
          <a:p>
            <a:r>
              <a:rPr lang="en-US" dirty="0" smtClean="0"/>
              <a:t>Developing effective techniques for avoiding initialization problems can save a lot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89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all variables before their first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Local variables should be manually initialized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 and define each variable close to where it is 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C# code will result in compiler error: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We can initialize the variable at its declaration: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038600"/>
            <a:ext cx="7772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5540514"/>
            <a:ext cx="7772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74380" y="5341266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72400" y="386245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463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Pay special attention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accumulators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common error is forgetting to reset a counter or an accumulator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200400"/>
            <a:ext cx="78486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array.GetLength(0);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 = 0; j &lt; array.GetLength(1); j++)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= sum + array[i, j];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"The sum of the elements in row {0} is {1}", sum);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05400" y="4646454"/>
            <a:ext cx="3429000" cy="839946"/>
          </a:xfrm>
          <a:prstGeom prst="wedgeRoundRectCallout">
            <a:avLst>
              <a:gd name="adj1" fmla="val -61547"/>
              <a:gd name="adj2" fmla="val -176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sum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must be reset after the end of the inner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loop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07037" y="2977738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9006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 the need for reinitialization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sure that the initialization statement is inside the part of the code that’s repeated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Check input parameters for validity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Before you assign input values to anything, make sure the values are reasonable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4495800"/>
            <a:ext cx="7391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input;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validInput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int.TryParse(Console.ReadLine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(), out input);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(validInput)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96200" y="45502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196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2421</TotalTime>
  <Words>3450</Words>
  <Application>Microsoft Office PowerPoint</Application>
  <PresentationFormat>On-screen Show (4:3)</PresentationFormat>
  <Paragraphs>711</Paragraphs>
  <Slides>57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Telerik Academy</vt:lpstr>
      <vt:lpstr>Correct Use of Variables, Data, Expressions and Constants</vt:lpstr>
      <vt:lpstr>Table of Contents</vt:lpstr>
      <vt:lpstr>Principles for Initialization</vt:lpstr>
      <vt:lpstr>Initially Assigned Variables in C#</vt:lpstr>
      <vt:lpstr>Initially Unassigned Variables in C#</vt:lpstr>
      <vt:lpstr>Guidelines for Initializing Variables</vt:lpstr>
      <vt:lpstr>Variable Initialization</vt:lpstr>
      <vt:lpstr>Variable Initialization (2)</vt:lpstr>
      <vt:lpstr>Variable Initialization (3)</vt:lpstr>
      <vt:lpstr>Partially Initialized Objects</vt:lpstr>
      <vt:lpstr>Variables – Other Suggestions</vt:lpstr>
      <vt:lpstr>Retuning Result from a Method</vt:lpstr>
      <vt:lpstr>Scope, Lifetime, Span</vt:lpstr>
      <vt:lpstr>Scope of Variables</vt:lpstr>
      <vt:lpstr>Visibility of Variables</vt:lpstr>
      <vt:lpstr>Exceeded Scope – Example</vt:lpstr>
      <vt:lpstr>Span of Variables</vt:lpstr>
      <vt:lpstr>Calculating Span of Variable</vt:lpstr>
      <vt:lpstr>Variable Live Time</vt:lpstr>
      <vt:lpstr>Measuring the Live Time of a Variable</vt:lpstr>
      <vt:lpstr>Unneeded Large Variable Span and Live Time</vt:lpstr>
      <vt:lpstr>Reduced Span and Live Time</vt:lpstr>
      <vt:lpstr>Keep Variables Live As Short a Time</vt:lpstr>
      <vt:lpstr>Best Practices</vt:lpstr>
      <vt:lpstr>Group Related Statements – Example</vt:lpstr>
      <vt:lpstr>Better Grouping– Example</vt:lpstr>
      <vt:lpstr>Using Variables</vt:lpstr>
      <vt:lpstr>Single Purpose</vt:lpstr>
      <vt:lpstr>Variables Naming</vt:lpstr>
      <vt:lpstr>Poor and Good Variable Names</vt:lpstr>
      <vt:lpstr>Naming Considerations</vt:lpstr>
      <vt:lpstr>Optimum Name Length</vt:lpstr>
      <vt:lpstr>Naming Specific Data Types</vt:lpstr>
      <vt:lpstr>Naming Specific Data Types (2)</vt:lpstr>
      <vt:lpstr>Naming Specific Data Types (3)</vt:lpstr>
      <vt:lpstr>Naming Convention</vt:lpstr>
      <vt:lpstr>Naming Convention (2)</vt:lpstr>
      <vt:lpstr>Language-Specific Conventions</vt:lpstr>
      <vt:lpstr>Standard Prefixes</vt:lpstr>
      <vt:lpstr>Kinds of Names to Avoid</vt:lpstr>
      <vt:lpstr>Kinds of Names to Avoid (2)</vt:lpstr>
      <vt:lpstr>Using Expressions</vt:lpstr>
      <vt:lpstr>Avoid Complex Expressions</vt:lpstr>
      <vt:lpstr>Simplifying Complex Expressions</vt:lpstr>
      <vt:lpstr>Using Constants</vt:lpstr>
      <vt:lpstr>Avoid Magic Numbers and Strings</vt:lpstr>
      <vt:lpstr>The Evil Magic Numbers</vt:lpstr>
      <vt:lpstr>Turning Magic Numbers into Constants</vt:lpstr>
      <vt:lpstr>Constants in C#</vt:lpstr>
      <vt:lpstr>Constants in JavaScript</vt:lpstr>
      <vt:lpstr>When to Use Constants?</vt:lpstr>
      <vt:lpstr>When to Avoid Constants?</vt:lpstr>
      <vt:lpstr>Correct Use of Variables, Data, Expressions and Constants</vt:lpstr>
      <vt:lpstr>Homework</vt:lpstr>
      <vt:lpstr>Homework (2)</vt:lpstr>
      <vt:lpstr>Homework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Correct Use of Variables, Data, Expressions and Constants</dc:title>
  <dc:subject>Telerik Software Academy</dc:subject>
  <dc:creator>Svetlin Nakov</dc:creator>
  <cp:keywords>code, quality, code quality, C#, JS, programming</cp:keywords>
  <cp:lastModifiedBy>admin</cp:lastModifiedBy>
  <cp:revision>718</cp:revision>
  <dcterms:created xsi:type="dcterms:W3CDTF">2007-12-08T16:03:35Z</dcterms:created>
  <dcterms:modified xsi:type="dcterms:W3CDTF">2014-02-04T09:02:32Z</dcterms:modified>
  <cp:category>quality code, software engineering</cp:category>
</cp:coreProperties>
</file>