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wdp" ContentType="image/vnd.ms-photo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6"/>
  </p:notesMasterIdLst>
  <p:handoutMasterIdLst>
    <p:handoutMasterId r:id="rId57"/>
  </p:handoutMasterIdLst>
  <p:sldIdLst>
    <p:sldId id="459" r:id="rId2"/>
    <p:sldId id="404" r:id="rId3"/>
    <p:sldId id="405" r:id="rId4"/>
    <p:sldId id="406" r:id="rId5"/>
    <p:sldId id="407" r:id="rId6"/>
    <p:sldId id="408" r:id="rId7"/>
    <p:sldId id="409" r:id="rId8"/>
    <p:sldId id="410" r:id="rId9"/>
    <p:sldId id="411" r:id="rId10"/>
    <p:sldId id="412" r:id="rId11"/>
    <p:sldId id="414" r:id="rId12"/>
    <p:sldId id="415" r:id="rId13"/>
    <p:sldId id="418" r:id="rId14"/>
    <p:sldId id="419" r:id="rId15"/>
    <p:sldId id="420" r:id="rId16"/>
    <p:sldId id="421" r:id="rId17"/>
    <p:sldId id="423" r:id="rId18"/>
    <p:sldId id="424" r:id="rId19"/>
    <p:sldId id="425" r:id="rId20"/>
    <p:sldId id="426" r:id="rId21"/>
    <p:sldId id="427" r:id="rId22"/>
    <p:sldId id="461" r:id="rId23"/>
    <p:sldId id="428" r:id="rId24"/>
    <p:sldId id="429" r:id="rId25"/>
    <p:sldId id="430" r:id="rId26"/>
    <p:sldId id="431" r:id="rId27"/>
    <p:sldId id="432" r:id="rId28"/>
    <p:sldId id="433" r:id="rId29"/>
    <p:sldId id="434" r:id="rId30"/>
    <p:sldId id="435" r:id="rId31"/>
    <p:sldId id="436" r:id="rId32"/>
    <p:sldId id="437" r:id="rId33"/>
    <p:sldId id="438" r:id="rId34"/>
    <p:sldId id="439" r:id="rId35"/>
    <p:sldId id="440" r:id="rId36"/>
    <p:sldId id="441" r:id="rId37"/>
    <p:sldId id="442" r:id="rId38"/>
    <p:sldId id="443" r:id="rId39"/>
    <p:sldId id="444" r:id="rId40"/>
    <p:sldId id="445" r:id="rId41"/>
    <p:sldId id="446" r:id="rId42"/>
    <p:sldId id="447" r:id="rId43"/>
    <p:sldId id="448" r:id="rId44"/>
    <p:sldId id="449" r:id="rId45"/>
    <p:sldId id="450" r:id="rId46"/>
    <p:sldId id="451" r:id="rId47"/>
    <p:sldId id="452" r:id="rId48"/>
    <p:sldId id="460" r:id="rId49"/>
    <p:sldId id="455" r:id="rId50"/>
    <p:sldId id="456" r:id="rId51"/>
    <p:sldId id="457" r:id="rId52"/>
    <p:sldId id="458" r:id="rId53"/>
    <p:sldId id="462" r:id="rId54"/>
    <p:sldId id="333" r:id="rId55"/>
  </p:sldIdLst>
  <p:sldSz cx="9144000" cy="6858000" type="screen4x3"/>
  <p:notesSz cx="6881813" cy="9296400"/>
  <p:custDataLst>
    <p:tags r:id="rId5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9" autoAdjust="0"/>
    <p:restoredTop sz="94468" autoAdjust="0"/>
  </p:normalViewPr>
  <p:slideViewPr>
    <p:cSldViewPr>
      <p:cViewPr>
        <p:scale>
          <a:sx n="45" d="100"/>
          <a:sy n="45" d="100"/>
        </p:scale>
        <p:origin x="-1758" y="-13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2/1/2014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2/1/2014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42745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45806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 xmlns="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nakov.com/" TargetMode="External"/><Relationship Id="rId3" Type="http://schemas.openxmlformats.org/officeDocument/2006/relationships/image" Target="../media/image6.jpeg"/><Relationship Id="rId7" Type="http://schemas.openxmlformats.org/officeDocument/2006/relationships/hyperlink" Target="http://academy.telerik.com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hyperlink" Target="http://csharpfundamentals.telerik.com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msdn.microsoft.com/en-us/library/36b93480.aspx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3.%20Naming-Identifiers-Homework.zip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6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8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http://loneranger2008.files.wordpress.com/2008/05/lightning-gallery-18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20A2F"/>
              </a:clrFrom>
              <a:clrTo>
                <a:srgbClr val="020A2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1828800" y="76200"/>
            <a:ext cx="7239000" cy="2057400"/>
          </a:xfrm>
          <a:prstGeom prst="rect">
            <a:avLst/>
          </a:prstGeom>
          <a:noFill/>
          <a:effectLst>
            <a:softEdge rad="127000"/>
          </a:effectLst>
        </p:spPr>
      </p:pic>
      <p:pic>
        <p:nvPicPr>
          <p:cNvPr id="13" name="Picture 2" descr="http://www.med.miami.edu/med/images/Guideline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524259"/>
            <a:ext cx="4267200" cy="18765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600200"/>
            <a:ext cx="8305800" cy="1524000"/>
          </a:xfrm>
        </p:spPr>
        <p:txBody>
          <a:bodyPr/>
          <a:lstStyle/>
          <a:p>
            <a:r>
              <a:rPr lang="en-US" dirty="0"/>
              <a:t>Naming Identifiers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240880"/>
            <a:ext cx="7696200" cy="569120"/>
          </a:xfrm>
        </p:spPr>
        <p:txBody>
          <a:bodyPr/>
          <a:lstStyle/>
          <a:p>
            <a:r>
              <a:rPr lang="en-US" dirty="0"/>
              <a:t>Naming Variables, Methods, Classes, Etc.</a:t>
            </a:r>
          </a:p>
        </p:txBody>
      </p: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80620" y="1665570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16">
            <a:hlinkClick r:id="rId5"/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543800" y="984638"/>
            <a:ext cx="1045253" cy="996562"/>
          </a:xfrm>
          <a:prstGeom prst="rect">
            <a:avLst/>
          </a:prstGeom>
        </p:spPr>
      </p:pic>
      <p:sp>
        <p:nvSpPr>
          <p:cNvPr id="39" name="Text Placeholder 4"/>
          <p:cNvSpPr>
            <a:spLocks noGrp="1"/>
          </p:cNvSpPr>
          <p:nvPr/>
        </p:nvSpPr>
        <p:spPr>
          <a:xfrm>
            <a:off x="413905" y="4572000"/>
            <a:ext cx="3853295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40" name="Text Placeholder 5"/>
          <p:cNvSpPr>
            <a:spLocks noGrp="1"/>
          </p:cNvSpPr>
          <p:nvPr/>
        </p:nvSpPr>
        <p:spPr>
          <a:xfrm>
            <a:off x="452006" y="5833646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41" name="Text Placeholder 6"/>
          <p:cNvSpPr>
            <a:spLocks noGrp="1"/>
          </p:cNvSpPr>
          <p:nvPr/>
        </p:nvSpPr>
        <p:spPr>
          <a:xfrm>
            <a:off x="452006" y="6138446"/>
            <a:ext cx="38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7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2" name="Text Placeholder 3"/>
          <p:cNvSpPr>
            <a:spLocks noGrp="1"/>
          </p:cNvSpPr>
          <p:nvPr/>
        </p:nvSpPr>
        <p:spPr>
          <a:xfrm>
            <a:off x="426606" y="5029200"/>
            <a:ext cx="3838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43" name="Text Placeholder 5"/>
          <p:cNvSpPr>
            <a:spLocks noGrp="1"/>
          </p:cNvSpPr>
          <p:nvPr/>
        </p:nvSpPr>
        <p:spPr>
          <a:xfrm>
            <a:off x="452006" y="5405735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hlinkClick r:id="rId8"/>
              </a:rPr>
              <a:t>www.nakov.com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357567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sz="3800" dirty="0" smtClean="0"/>
              <a:t>Naming Classes and Structures</a:t>
            </a:r>
            <a:br>
              <a:rPr lang="en-US" sz="3800" dirty="0" smtClean="0"/>
            </a:br>
            <a:r>
              <a:rPr lang="en-US" sz="3800" dirty="0" smtClean="0"/>
              <a:t>in C#, </a:t>
            </a:r>
            <a:r>
              <a:rPr lang="en-US" sz="3800" dirty="0"/>
              <a:t>JavaScript, C</a:t>
            </a:r>
            <a:r>
              <a:rPr lang="en-US" sz="3800" dirty="0" smtClean="0"/>
              <a:t>++ and </a:t>
            </a:r>
            <a:r>
              <a:rPr lang="en-US" sz="3800" dirty="0"/>
              <a:t>Java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76350"/>
            <a:ext cx="8686800" cy="54292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 the following formats: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[Noun]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[Adjective] + [Noun]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BinaryTreeNode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Constants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MathUtils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CheckBox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Calendar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Incorrect examples: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Move</a:t>
            </a:r>
            <a:r>
              <a:rPr lang="en-US" noProof="1" smtClean="0">
                <a:latin typeface="+mj-lt"/>
                <a:cs typeface="Consolas" pitchFamily="49" charset="0"/>
              </a:rPr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FindUsers</a:t>
            </a:r>
            <a:r>
              <a:rPr lang="en-US" noProof="1" smtClean="0">
                <a:latin typeface="+mj-lt"/>
                <a:cs typeface="Consolas" pitchFamily="49" charset="0"/>
              </a:rPr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Fast</a:t>
            </a:r>
            <a:r>
              <a:rPr lang="en-US" noProof="1" smtClean="0">
                <a:latin typeface="+mj-lt"/>
                <a:cs typeface="Consolas" pitchFamily="49" charset="0"/>
              </a:rPr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ExtremlyFast</a:t>
            </a:r>
            <a:r>
              <a:rPr lang="en-US" noProof="1" smtClean="0">
                <a:latin typeface="+mj-lt"/>
                <a:cs typeface="Consolas" pitchFamily="49" charset="0"/>
              </a:rPr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Optimize</a:t>
            </a:r>
            <a:r>
              <a:rPr lang="en-US" sz="2400" noProof="1">
                <a:cs typeface="Consolas" pitchFamily="49" charset="0"/>
              </a:rPr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Check</a:t>
            </a:r>
            <a:r>
              <a:rPr lang="en-US" sz="2400" noProof="1">
                <a:cs typeface="Consolas" pitchFamily="49" charset="0"/>
              </a:rPr>
              <a:t>, </a:t>
            </a:r>
            <a:r>
              <a:rPr lang="en-US" sz="2400" noProof="1" smtClean="0">
                <a:cs typeface="Consolas" pitchFamily="49" charset="0"/>
              </a:rPr>
              <a:t>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FastFindInDatabase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162820" name="Picture 4" descr="http://storage.baseclass.net/images/uml_stock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43050"/>
            <a:ext cx="2514600" cy="1885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091799" y="3581400"/>
            <a:ext cx="671201" cy="67120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001000" y="5562600"/>
            <a:ext cx="646152" cy="646152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9281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Interfaces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Following formats are acceptable:</a:t>
            </a:r>
          </a:p>
          <a:p>
            <a:pPr lvl="1"/>
            <a:r>
              <a:rPr lang="en-US" dirty="0" smtClean="0"/>
              <a:t>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/>
              <a:t>' + [Verb] + 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able</a:t>
            </a:r>
            <a:r>
              <a:rPr lang="en-US" dirty="0" smtClean="0"/>
              <a:t>'</a:t>
            </a:r>
          </a:p>
          <a:p>
            <a:pPr lvl="1"/>
            <a:r>
              <a:rPr lang="en-US" dirty="0" smtClean="0"/>
              <a:t>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/>
              <a:t>' + [Noun], 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/>
              <a:t>' + [Adjective] + [Noun]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IFormattable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IDataReader</a:t>
            </a:r>
            <a:r>
              <a:rPr lang="en-US" noProof="1" smtClean="0"/>
              <a:t>,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IList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IHttpModule</a:t>
            </a:r>
            <a:r>
              <a:rPr lang="en-US" noProof="1" smtClean="0"/>
              <a:t>,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ICommandExecutor</a:t>
            </a:r>
          </a:p>
          <a:p>
            <a:r>
              <a:rPr lang="en-US" dirty="0" smtClean="0"/>
              <a:t>Incorrect examples:</a:t>
            </a:r>
          </a:p>
          <a:p>
            <a:pPr lvl="1"/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iFindUsers</a:t>
            </a:r>
            <a:r>
              <a:rPr lang="en-US" noProof="1" smtClean="0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IFast</a:t>
            </a:r>
            <a:r>
              <a:rPr lang="en-US" noProof="1" smtClean="0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IMemoryOptimize</a:t>
            </a:r>
            <a:r>
              <a:rPr lang="en-US" noProof="1" smtClean="0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Optimizer</a:t>
            </a:r>
            <a:r>
              <a:rPr lang="en-US" noProof="1" smtClean="0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FastFindInDatabase</a:t>
            </a:r>
            <a:r>
              <a:rPr lang="en-US" noProof="1" smtClean="0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CheckBox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161794" name="Picture 2" descr="http://www.rowtroniq.co.za/intervalinterface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143000"/>
            <a:ext cx="1182511" cy="1149401"/>
          </a:xfrm>
          <a:prstGeom prst="roundRect">
            <a:avLst>
              <a:gd name="adj" fmla="val 2748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953499" y="2895601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015844" y="4695700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701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Interfaces in JS /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Following formats are acceptable: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[Verb] + 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able</a:t>
            </a:r>
            <a:r>
              <a:rPr lang="en-US" dirty="0" smtClean="0"/>
              <a:t>'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[Noun], [Adjective] + [Noun]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Serializable</a:t>
            </a:r>
            <a:r>
              <a:rPr lang="en-US" noProof="1" smtClean="0"/>
              <a:t> 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Enumerable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Comparable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Runnable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CharSequence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OutputStream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Incorrect examples: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noProof="1" smtClean="0">
                <a:latin typeface="+mj-lt"/>
                <a:cs typeface="Consolas" pitchFamily="49" charset="0"/>
              </a:rPr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FindUsers</a:t>
            </a:r>
            <a:r>
              <a:rPr lang="en-US" noProof="1" smtClean="0">
                <a:latin typeface="+mj-lt"/>
                <a:cs typeface="Consolas" pitchFamily="49" charset="0"/>
              </a:rPr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en-US" noProof="1" smtClean="0">
                <a:latin typeface="+mj-lt"/>
                <a:cs typeface="Consolas" pitchFamily="49" charset="0"/>
              </a:rPr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Inumber</a:t>
            </a:r>
            <a:r>
              <a:rPr lang="en-US" sz="2800" noProof="1" smtClean="0">
                <a:cs typeface="Consolas" pitchFamily="49" charset="0"/>
              </a:rPr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OPTIMIZER</a:t>
            </a:r>
            <a:r>
              <a:rPr lang="en-US" sz="2800" noProof="1">
                <a:cs typeface="Consolas" pitchFamily="49" charset="0"/>
              </a:rPr>
              <a:t>,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IMemoryOptimize</a:t>
            </a:r>
            <a:r>
              <a:rPr lang="en-US" noProof="1" smtClean="0">
                <a:latin typeface="+mj-lt"/>
                <a:cs typeface="Consolas" pitchFamily="49" charset="0"/>
              </a:rPr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FastFindInDatabase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cs typeface="Consolas" pitchFamily="49" charset="0"/>
              </a:rPr>
              <a:t> 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  <a:latin typeface="+mj-lt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1026" name="Picture 2" descr="http://www.cardiocommand.com/images/products/cardiology/0406-0_InterfaceCab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12410" y="1752600"/>
            <a:ext cx="1921990" cy="1422272"/>
          </a:xfrm>
          <a:prstGeom prst="roundRect">
            <a:avLst>
              <a:gd name="adj" fmla="val 2748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638801" y="2819400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153400" y="4572000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2187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Enumerations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Several formats are acceptable: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[Noun] or [Verb] or [Adjective]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 the same style for all members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enum Day {Monday,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Tuesday,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Wednesday,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…}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enum AppState {Running,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Finished,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…}</a:t>
            </a:r>
            <a:r>
              <a:rPr lang="en-US" sz="2800" noProof="1" smtClean="0"/>
              <a:t>, 	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enum WindowState {Normal,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Maximized,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…}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Incorrect examples: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enum Color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{red,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green,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blue,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white}</a:t>
            </a:r>
            <a:r>
              <a:rPr lang="en-US" sz="2800" noProof="1" smtClean="0"/>
              <a:t>,</a:t>
            </a:r>
            <a:br>
              <a:rPr lang="en-US" sz="2800" noProof="1" smtClean="0"/>
            </a:b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enum PAGE_FORMAT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{A4,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A5,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A3,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LEGAL,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…}</a:t>
            </a:r>
            <a:endParaRPr lang="en-US" sz="2800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160769" name="Picture 1" descr="C:\Trash\nature-small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0" y="990600"/>
            <a:ext cx="1981200" cy="15849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077201" y="2743200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848600" y="5257800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5773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Naming Enumerations in Java / JS</a:t>
            </a:r>
            <a:endParaRPr 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Several formats are acceptable: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[Noun] or [Verb] or [Adjective]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PascalCase</a:t>
            </a:r>
            <a:r>
              <a:rPr lang="en-US" dirty="0" smtClean="0"/>
              <a:t> for the enumeration		 and 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CAPITALS</a:t>
            </a:r>
            <a:r>
              <a:rPr lang="en-US" dirty="0" smtClean="0"/>
              <a:t> for its members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enum Suit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{CLUBS,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DIAMONDS,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HEARTS, SPADES}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enum Color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{RED,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GREEN,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BLUE,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…}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Incorrect examples: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enum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{red,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green,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blue,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white}</a:t>
            </a:r>
            <a:r>
              <a:rPr lang="en-US" sz="2800" noProof="1" smtClean="0"/>
              <a:t>,</a:t>
            </a:r>
            <a:br>
              <a:rPr lang="en-US" sz="2800" noProof="1" smtClean="0"/>
            </a:b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enum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PAGE_FORMAT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{A4,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A5,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A3,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LEGAL,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…}</a:t>
            </a:r>
            <a:endParaRPr lang="en-US" sz="2800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47106" name="Picture 2" descr="http://www.javalobby.org/articles/ultimate-image/duke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24196" y="1143000"/>
            <a:ext cx="1262604" cy="1295400"/>
          </a:xfrm>
          <a:prstGeom prst="roundRect">
            <a:avLst>
              <a:gd name="adj" fmla="val 3651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696201" y="3533900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743700" y="5286500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4405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Naming Special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Attributes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Attribute</a:t>
            </a:r>
            <a:r>
              <a:rPr lang="en-US" dirty="0" smtClean="0"/>
              <a:t>' as suffix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WebServiceAttribute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Incorrect example: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WebService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Collection Classes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Collection</a:t>
            </a:r>
            <a:r>
              <a:rPr lang="en-US" dirty="0" smtClean="0"/>
              <a:t>' as suffix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StringsCollection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Incorrect example: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ListOfStrings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159746" name="Picture 2" descr="http://architecture.myninjaplease.com/wp-content/uploads/2007/01/strange-homes-2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6781800" y="1371600"/>
            <a:ext cx="1981200" cy="3429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136565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Naming Special Classes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Exceptions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Exception</a:t>
            </a:r>
            <a:r>
              <a:rPr lang="en-US" dirty="0" smtClean="0"/>
              <a:t>' as suffix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informative name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FileNotFoundException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Incorrect example: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FileNotFoundError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Delegate Classes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Delegate</a:t>
            </a:r>
            <a:r>
              <a:rPr lang="en-US" dirty="0" smtClean="0"/>
              <a:t>' or '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EventHandler</a:t>
            </a:r>
            <a:r>
              <a:rPr lang="en-US" dirty="0" smtClean="0"/>
              <a:t>' as suffix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DownloadFinishedDelegate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Incorrect example: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WakeUpNotification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158721" name="Picture 1" descr="C:\Trash\exceptions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1000" y="1231075"/>
            <a:ext cx="1803400" cy="1352550"/>
          </a:xfrm>
          <a:prstGeom prst="roundRect">
            <a:avLst>
              <a:gd name="adj" fmla="val 9998"/>
            </a:avLst>
          </a:prstGeom>
          <a:ln>
            <a:solidFill>
              <a:schemeClr val="accent3">
                <a:lumMod val="60000"/>
                <a:lumOff val="40000"/>
                <a:alpha val="50000"/>
              </a:schemeClr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159796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Length of Class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How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long</a:t>
            </a:r>
            <a:r>
              <a:rPr lang="en-US" dirty="0" smtClean="0"/>
              <a:t> could be the name of a class / struct / interface / </a:t>
            </a:r>
            <a:r>
              <a:rPr lang="en-US" noProof="1" smtClean="0"/>
              <a:t>enum</a:t>
            </a:r>
            <a:r>
              <a:rPr lang="en-US" dirty="0" smtClean="0"/>
              <a:t> / delegate?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name should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 long as required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Don't abbreviate the names if this</a:t>
            </a:r>
            <a:br>
              <a:rPr lang="en-US" dirty="0" smtClean="0"/>
            </a:br>
            <a:r>
              <a:rPr lang="en-US" dirty="0" smtClean="0"/>
              <a:t>could make them unclear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Your IDE has autocomplete, right?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FileNotFoundException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CustomerSupportNotificationService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Incorrect examples: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FNFException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CustSuppNotifSrvc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157698" name="Picture 2" descr="http://crb.hu/images/nagyker/szabas/cm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3990" y="2819400"/>
            <a:ext cx="1909010" cy="1295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534400" y="4124700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239000" y="5734300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8498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Namespaces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Namespaces naming guidelines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PascalCase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Following formats are acceptable: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Company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Product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…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Product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…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Telerik.WinControls.GridView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Incorrect examples: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 </a:t>
            </a:r>
            <a:r>
              <a:rPr lang="en-US" noProof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Telerik_WinControlsGridView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156675" name="Picture 3" descr="C:\Trash\galaxy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13769" y="990600"/>
            <a:ext cx="2301631" cy="179527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5602" name="Picture 2" descr="http://adamant.typepad.com/photos/uncategorized/2007/10/21/planet2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40000"/>
              </a:clrFrom>
              <a:clrTo>
                <a:srgbClr val="04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352800"/>
            <a:ext cx="1769110" cy="1400174"/>
          </a:xfrm>
          <a:prstGeom prst="roundRect">
            <a:avLst>
              <a:gd name="adj" fmla="val 25996"/>
            </a:avLst>
          </a:prstGeom>
          <a:noFill/>
        </p:spPr>
      </p:pic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833957" y="3581400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421684" y="5181600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0128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Naming Java Packages /</a:t>
            </a:r>
            <a:br>
              <a:rPr lang="en-US" dirty="0" smtClean="0"/>
            </a:br>
            <a:r>
              <a:rPr lang="en-US" dirty="0" smtClean="0"/>
              <a:t>JS 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Packages naming guidelines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camelCase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Following formats are acceptable: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company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…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…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com.apple.quicktime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hibernate.core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Incorrect examples:</a:t>
            </a:r>
          </a:p>
          <a:p>
            <a:pPr lvl="1">
              <a:lnSpc>
                <a:spcPct val="100000"/>
              </a:lnSpc>
            </a:pPr>
            <a:r>
              <a:rPr lang="en-US" sz="29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IBM.DB2.Data</a:t>
            </a:r>
            <a:r>
              <a:rPr lang="en-US" sz="2900" dirty="0" smtClean="0"/>
              <a:t>, </a:t>
            </a:r>
            <a:r>
              <a:rPr lang="en-US" sz="29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ibm.db2_data</a:t>
            </a:r>
            <a:r>
              <a:rPr lang="en-US" sz="2900" dirty="0" smtClean="0"/>
              <a:t>, </a:t>
            </a:r>
            <a:r>
              <a:rPr lang="en-US" sz="29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Tetris.UI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49154" name="Picture 2" descr="http://www.clker.com/cliparts/e/4/3/7/1194985850869704712package_frederic_moser_01.svg.hi.png"/>
          <p:cNvPicPr>
            <a:picLocks noChangeAspect="1" noChangeArrowheads="1"/>
          </p:cNvPicPr>
          <p:nvPr/>
        </p:nvPicPr>
        <p:blipFill>
          <a:blip r:embed="rId2" cstate="print">
            <a:lum bright="20000" contras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9205" y="1447800"/>
            <a:ext cx="1716759" cy="1447800"/>
          </a:xfrm>
          <a:prstGeom prst="rect">
            <a:avLst/>
          </a:prstGeom>
          <a:noFill/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210300" y="3733800"/>
            <a:ext cx="990600" cy="9906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140535" y="5638800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5321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2438" indent="-452438">
              <a:buFont typeface="+mj-lt"/>
              <a:buAutoNum type="arabicPeriod"/>
            </a:pPr>
            <a:r>
              <a:rPr lang="en-US" dirty="0" smtClean="0"/>
              <a:t>General Naming Guidelines</a:t>
            </a:r>
          </a:p>
          <a:p>
            <a:pPr marL="622300" lvl="1" indent="-274638"/>
            <a:r>
              <a:rPr lang="en-US" dirty="0" smtClean="0"/>
              <a:t>The Power of Meaningful Names</a:t>
            </a:r>
          </a:p>
          <a:p>
            <a:pPr marL="452438" indent="-452438">
              <a:buFont typeface="+mj-lt"/>
              <a:buAutoNum type="arabicPeriod"/>
            </a:pPr>
            <a:r>
              <a:rPr lang="en-US" dirty="0" smtClean="0"/>
              <a:t>Naming Classes / Types / Applications</a:t>
            </a:r>
          </a:p>
          <a:p>
            <a:pPr marL="622300" lvl="1" indent="-274638"/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Naming Classes, Interfaces, Types, Delegates, Enumerations, Namespaces, Files, Folders, Assemblies, Applications</a:t>
            </a:r>
            <a:endParaRPr lang="en-US" dirty="0" smtClean="0"/>
          </a:p>
          <a:p>
            <a:pPr marL="452438" indent="-452438">
              <a:buFont typeface="+mj-lt"/>
              <a:buAutoNum type="arabicPeriod"/>
            </a:pPr>
            <a:r>
              <a:rPr lang="en-US" dirty="0" smtClean="0"/>
              <a:t>Naming Methods and Method Parameters</a:t>
            </a:r>
          </a:p>
          <a:p>
            <a:pPr marL="452438" indent="-452438">
              <a:buFont typeface="+mj-lt"/>
              <a:buAutoNum type="arabicPeriod"/>
            </a:pPr>
            <a:r>
              <a:rPr lang="en-US" dirty="0" smtClean="0"/>
              <a:t>Naming Variables and Constants</a:t>
            </a:r>
          </a:p>
          <a:p>
            <a:pPr marL="452438" indent="-452438">
              <a:buFont typeface="+mj-lt"/>
              <a:buAutoNum type="arabicPeriod"/>
            </a:pPr>
            <a:r>
              <a:rPr lang="en-US" dirty="0" smtClean="0"/>
              <a:t>Other Naming Guidelines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9365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Project Folders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Project folders' names should follow the project namespaces / packages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apple</a:t>
            </a:r>
          </a:p>
          <a:p>
            <a:pPr lvl="3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quicktime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Telerik.WinControls.GridView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Incorrect examples:</a:t>
            </a:r>
          </a:p>
          <a:p>
            <a:pPr lvl="1">
              <a:lnSpc>
                <a:spcPct val="100000"/>
              </a:lnSpc>
            </a:pPr>
            <a:r>
              <a:rPr lang="en-US" sz="29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com_apple_quicktime</a:t>
            </a:r>
            <a:r>
              <a:rPr lang="en-US" sz="2900" dirty="0" smtClean="0"/>
              <a:t>, </a:t>
            </a:r>
            <a:r>
              <a:rPr lang="en-US" sz="29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quicktime.src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55298" name="Picture 2" descr="C:\Trash\folder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35984"/>
            <a:ext cx="2555820" cy="2436016"/>
          </a:xfrm>
          <a:prstGeom prst="rect">
            <a:avLst/>
          </a:prstGeom>
          <a:noFill/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886201" y="3505200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772400" y="5257800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7336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Files in C# /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Files with source code should have names matching their content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File containing a class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dirty="0" smtClean="0"/>
              <a:t> should be names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Student.cs</a:t>
            </a:r>
            <a:r>
              <a:rPr lang="en-US" dirty="0" smtClean="0"/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student.java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StudentDAO.cs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Constants.java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CryptographyAlgorithms.cs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Incorrect examples:</a:t>
            </a:r>
          </a:p>
          <a:p>
            <a:pPr lvl="1">
              <a:lnSpc>
                <a:spcPct val="100000"/>
              </a:lnSpc>
            </a:pPr>
            <a:r>
              <a:rPr lang="en-US" sz="29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Program.cs</a:t>
            </a:r>
            <a:r>
              <a:rPr lang="en-US" sz="2900" dirty="0" smtClean="0"/>
              <a:t>, </a:t>
            </a:r>
            <a:r>
              <a:rPr lang="en-US" sz="29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SourceCode.java</a:t>
            </a:r>
            <a:r>
              <a:rPr lang="en-US" sz="2900" dirty="0" smtClean="0"/>
              <a:t>, </a:t>
            </a:r>
            <a:r>
              <a:rPr lang="en-US" sz="2900" noProof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sz="29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d2.cs</a:t>
            </a:r>
            <a:r>
              <a:rPr lang="en-US" sz="2900" dirty="0" smtClean="0"/>
              <a:t>, </a:t>
            </a:r>
            <a:r>
              <a:rPr lang="en-US" sz="29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WebApplication1.jsp</a:t>
            </a:r>
            <a:r>
              <a:rPr lang="en-US" sz="2900" dirty="0" smtClean="0"/>
              <a:t>, </a:t>
            </a:r>
            <a:r>
              <a:rPr lang="en-US" sz="29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Page1.aspx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5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162801" y="3886200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001000" y="5486400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0936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Files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small letters and hyphens </a:t>
            </a:r>
            <a:r>
              <a:rPr lang="en-US" dirty="0"/>
              <a:t>for JavaScript file </a:t>
            </a:r>
            <a:r>
              <a:rPr lang="en-US" dirty="0" smtClean="0"/>
              <a:t>names (+ optionally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.min</a:t>
            </a:r>
            <a:r>
              <a:rPr lang="en-US" dirty="0" smtClean="0"/>
              <a:t> + version)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Put a single library / component in a single file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jquery-1.8.2.min.js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widgets.js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kendo.common.min.js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scriptaculous.js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Incorrect examples:</a:t>
            </a:r>
          </a:p>
          <a:p>
            <a:pPr lvl="1">
              <a:lnSpc>
                <a:spcPct val="100000"/>
              </a:lnSpc>
            </a:pPr>
            <a:r>
              <a:rPr lang="en-US" sz="29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KendoUI.js</a:t>
            </a:r>
            <a:r>
              <a:rPr lang="en-US" sz="2900" dirty="0" smtClean="0"/>
              <a:t>, </a:t>
            </a:r>
            <a:r>
              <a:rPr lang="en-US" sz="29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jQuery_classes.js</a:t>
            </a:r>
            <a:r>
              <a:rPr lang="en-US" sz="2900" dirty="0" smtClean="0"/>
              <a:t>, </a:t>
            </a:r>
            <a:r>
              <a:rPr lang="en-US" sz="29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MyAjax.Library.js</a:t>
            </a:r>
            <a:r>
              <a:rPr lang="en-US" sz="2900" dirty="0" smtClean="0"/>
              <a:t>, </a:t>
            </a:r>
            <a:r>
              <a:rPr lang="en-US" sz="29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jQuery-1.8.2.js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5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772401" y="2971800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924800" y="5181600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3986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</a:t>
            </a:r>
            <a:r>
              <a:rPr lang="en-US" smtClean="0"/>
              <a:t>.NET Assemblies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.NET assembly names should follow the root namespace in its class hierarchy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Oracle.DataAccess.dll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Interop.CAPICOM.dll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Telerik.WinControls.GridView.dll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Incorrect examples: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OracleDataAccess.dll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Telerik_WinControlsGridView.dll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155650" name="Picture 2" descr="http://www.xtek.com/europe/media/new-assembly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981200"/>
            <a:ext cx="1828800" cy="1371600"/>
          </a:xfrm>
          <a:prstGeom prst="roundRect">
            <a:avLst>
              <a:gd name="adj" fmla="val 1398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486400" y="3124200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620000" y="5334000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3126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JAR Files </a:t>
            </a:r>
            <a:r>
              <a:rPr lang="en-US" smtClean="0"/>
              <a:t>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JAR files names should consist of single word or several words separated by hyphen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contain version information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xalan25.jar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ant-apache-log4j.jar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Incorrect examples: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Ant.Apache.Log4J.jar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Oracle.JDBC.Drivers.jar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50178" name="Picture 2" descr="http://gadgets.multiplayer.ro/wp-content/uploads/2007/11/sun_moon_jar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2"/>
              </a:clrFrom>
              <a:clrTo>
                <a:srgbClr val="00000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6019800" y="2743200"/>
            <a:ext cx="2776304" cy="3546730"/>
          </a:xfrm>
          <a:prstGeom prst="rect">
            <a:avLst/>
          </a:prstGeom>
          <a:noFill/>
          <a:effectLst>
            <a:softEdge rad="317500"/>
          </a:effectLst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105401" y="3352800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410200" y="5105400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0966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Applications should be named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meaningfully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[Noun] or [Adjective] + [Noun]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PascalCase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BlogEngine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NewsAggregatorSerivice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Incorrect examples: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ConsoleApplication4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WebSite2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zadacha_14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online_shop_temp2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53250" name="Picture 2" descr="http://www.aha-soft.com/images/application-ic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2710" t="-4634" r="-2994" b="-1945"/>
          <a:stretch>
            <a:fillRect/>
          </a:stretch>
        </p:blipFill>
        <p:spPr bwMode="auto">
          <a:xfrm>
            <a:off x="5768008" y="2514600"/>
            <a:ext cx="2842591" cy="1676400"/>
          </a:xfrm>
          <a:prstGeom prst="roundRect">
            <a:avLst>
              <a:gd name="adj" fmla="val 6347"/>
            </a:avLst>
          </a:prstGeom>
          <a:solidFill>
            <a:srgbClr val="FFFFFF"/>
          </a:solidFill>
        </p:spPr>
      </p:pic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352800" y="3200400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202003" y="5562600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4361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launchlab.co.uk/manager/tinymce/jscripts/tiny_mce/plugins/imagemanager/files/keyboard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94504" y="1045029"/>
            <a:ext cx="4114800" cy="29391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7104" y="4572000"/>
            <a:ext cx="8229600" cy="16002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Naming Methods and Method Parameters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8273841">
            <a:off x="2346911" y="1578632"/>
            <a:ext cx="1421514" cy="339618"/>
          </a:xfrm>
          <a:prstGeom prst="rect">
            <a:avLst/>
          </a:prstGeom>
          <a:noFill/>
        </p:spPr>
        <p:txBody>
          <a:bodyPr wrap="none" rtlCol="0">
            <a:prstTxWarp prst="textCanUp">
              <a:avLst/>
            </a:prstTxWarp>
            <a:spAutoFit/>
          </a:bodyPr>
          <a:lstStyle/>
          <a:p>
            <a:r>
              <a:rPr lang="en-US" sz="32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Methods</a:t>
            </a:r>
            <a:endParaRPr lang="en-US" sz="32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6" name="TextBox 5"/>
          <p:cNvSpPr txBox="1"/>
          <p:nvPr/>
        </p:nvSpPr>
        <p:spPr>
          <a:xfrm rot="20647986">
            <a:off x="4219120" y="3054679"/>
            <a:ext cx="2299539" cy="384800"/>
          </a:xfrm>
          <a:prstGeom prst="rect">
            <a:avLst/>
          </a:prstGeom>
          <a:noFill/>
        </p:spPr>
        <p:txBody>
          <a:bodyPr wrap="none" rtlCol="0">
            <a:prstTxWarp prst="textCanUp">
              <a:avLst/>
            </a:prstTxWarp>
            <a:spAutoFit/>
          </a:bodyPr>
          <a:lstStyle/>
          <a:p>
            <a:r>
              <a:rPr lang="en-US" sz="32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Parameters</a:t>
            </a:r>
            <a:endParaRPr lang="en-US" sz="32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166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 smtClean="0"/>
              <a:t>Methods naming guidelines</a:t>
            </a:r>
          </a:p>
          <a:p>
            <a:pPr lvl="1"/>
            <a:r>
              <a:rPr lang="en-US" dirty="0" smtClean="0"/>
              <a:t>Use meaningful method names</a:t>
            </a:r>
          </a:p>
          <a:p>
            <a:pPr lvl="1"/>
            <a:r>
              <a:rPr lang="en-US" dirty="0" smtClean="0"/>
              <a:t>Method names should answer the question:</a:t>
            </a:r>
          </a:p>
          <a:p>
            <a:pPr lvl="2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What does this method do?</a:t>
            </a:r>
          </a:p>
          <a:p>
            <a:pPr lvl="1"/>
            <a:r>
              <a:rPr lang="en-US" dirty="0" smtClean="0"/>
              <a:t>If you cannot find a good name for a method, think about whether it has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clear intent</a:t>
            </a:r>
          </a:p>
          <a:p>
            <a:r>
              <a:rPr lang="en-US" dirty="0" smtClean="0"/>
              <a:t>Examples: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FindStudent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LoadReport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Sinus</a:t>
            </a:r>
          </a:p>
          <a:p>
            <a:r>
              <a:rPr lang="en-US" dirty="0" smtClean="0"/>
              <a:t>Incorrect examples: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Method1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DoSomething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HandleStuff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SampleMethod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DirtyHack</a:t>
            </a:r>
            <a:endParaRPr lang="en-US" noProof="1">
              <a:solidFill>
                <a:schemeClr val="accent2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154628" name="Picture 4" descr="http://faculty.wiu.edu/JR-Olsen/wiu/graphics/for-top/math-symbols-compass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29400" y="914400"/>
            <a:ext cx="1905000" cy="1295400"/>
          </a:xfrm>
          <a:prstGeom prst="rect">
            <a:avLst/>
          </a:prstGeom>
          <a:noFill/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305800" y="4165600"/>
            <a:ext cx="533400" cy="53340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369300" y="5918200"/>
            <a:ext cx="533400" cy="533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4232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Methods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noProof="1"/>
              <a:t>Use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PascalCase</a:t>
            </a:r>
            <a:r>
              <a:rPr lang="en-US" dirty="0" smtClean="0"/>
              <a:t>  for C# and </a:t>
            </a:r>
            <a:br>
              <a:rPr lang="en-US" dirty="0" smtClean="0"/>
            </a:b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camelCase</a:t>
            </a:r>
            <a:r>
              <a:rPr lang="en-US" dirty="0" smtClean="0"/>
              <a:t> for JavaScript, PHP and Java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Example (C#):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LoadSettings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Example (JS/PHP/Java):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loadSettings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Prefer the following formats: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[Verb], [Verb] + [Noun],</a:t>
            </a:r>
            <a:br>
              <a:rPr lang="en-US" dirty="0" smtClean="0"/>
            </a:br>
            <a:r>
              <a:rPr lang="en-US" dirty="0" smtClean="0"/>
              <a:t>[Verb] + [Adjective] + [Noun]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Examples: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Show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LoadSettingsFile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FindNodeByPattern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ToString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PrintList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Incorrect examples: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Student</a:t>
            </a:r>
            <a:r>
              <a:rPr lang="en-US" dirty="0" smtClean="0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</a:rPr>
              <a:t>Generator</a:t>
            </a:r>
            <a:r>
              <a:rPr lang="en-US" dirty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Counter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White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Approximation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MathUtils</a:t>
            </a:r>
            <a:endParaRPr lang="en-US" noProof="1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153602" name="Picture 2" descr="http://static.flickr.com/172/462175736_b688c0ffcf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124200"/>
            <a:ext cx="1447800" cy="1085850"/>
          </a:xfrm>
          <a:prstGeom prst="rect">
            <a:avLst/>
          </a:prstGeom>
          <a:noFill/>
          <a:ln w="3175"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696200" y="1879600"/>
            <a:ext cx="762000" cy="76200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288864" y="5740401"/>
            <a:ext cx="533400" cy="533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543800" y="4406900"/>
            <a:ext cx="533400" cy="53340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5841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Returning a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Methods returning values should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describe the returned value</a:t>
            </a:r>
          </a:p>
          <a:p>
            <a:r>
              <a:rPr lang="en-US" sz="3000" dirty="0" smtClean="0"/>
              <a:t>Examples: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ConvertMetersToInches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not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MetersInches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or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Convert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or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ConvertUnit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Meters2Inches</a:t>
            </a:r>
            <a:r>
              <a:rPr lang="en-US" dirty="0" smtClean="0"/>
              <a:t> is still acceptable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CalculateSinus</a:t>
            </a:r>
            <a:r>
              <a:rPr lang="en-US" dirty="0" smtClean="0"/>
              <a:t> is good but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Sinus</a:t>
            </a:r>
            <a:b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 smtClean="0"/>
              <a:t>is still acceptable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Ensure that the unit of measure is obvious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Prefer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MeasureFontInPixels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to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MeasureFont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152578" name="Picture 2" descr="http://static.flickr.com/3094/2571513247_9928c7e77d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765300"/>
            <a:ext cx="3124199" cy="1104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458200" y="3022599"/>
            <a:ext cx="533400" cy="533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859866" y="2271184"/>
            <a:ext cx="533400" cy="53340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756398" y="4419600"/>
            <a:ext cx="787402" cy="78740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273800" y="3695699"/>
            <a:ext cx="533400" cy="53340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2894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029200"/>
            <a:ext cx="8229600" cy="685800"/>
          </a:xfrm>
        </p:spPr>
        <p:txBody>
          <a:bodyPr/>
          <a:lstStyle/>
          <a:p>
            <a:r>
              <a:rPr lang="en-US" dirty="0" smtClean="0"/>
              <a:t>General Naming Guidelines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634242" y="1143000"/>
            <a:ext cx="3842758" cy="3295650"/>
            <a:chOff x="2634242" y="1143000"/>
            <a:chExt cx="3842758" cy="3295650"/>
          </a:xfrm>
        </p:grpSpPr>
        <p:pic>
          <p:nvPicPr>
            <p:cNvPr id="36866" name="Picture 2" descr="http://4everydaylife.files.wordpress.com/2009/01/guidelines1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4242" y="1143000"/>
              <a:ext cx="3842758" cy="3295650"/>
            </a:xfrm>
            <a:prstGeom prst="roundRect">
              <a:avLst>
                <a:gd name="adj" fmla="val 4630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9000" dist="5000" dir="5400000" sy="-100000" algn="bl" rotWithShape="0"/>
            </a:effectLst>
          </p:spPr>
        </p:pic>
        <p:sp>
          <p:nvSpPr>
            <p:cNvPr id="3" name="TextBox 2"/>
            <p:cNvSpPr txBox="1"/>
            <p:nvPr/>
          </p:nvSpPr>
          <p:spPr>
            <a:xfrm rot="18273841">
              <a:off x="2632282" y="1723080"/>
              <a:ext cx="1600118" cy="584775"/>
            </a:xfrm>
            <a:prstGeom prst="rect">
              <a:avLst/>
            </a:prstGeom>
            <a:noFill/>
          </p:spPr>
          <p:txBody>
            <a:bodyPr wrap="none" rtlCol="0">
              <a:prstTxWarp prst="textCanUp">
                <a:avLst/>
              </a:prstTxWarp>
              <a:spAutoFit/>
            </a:bodyPr>
            <a:lstStyle/>
            <a:p>
              <a:r>
                <a:rPr lang="en-US" sz="3200" b="1" dirty="0" smtClean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</a:rPr>
                <a:t>Naming</a:t>
              </a:r>
              <a:endPara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 rot="3257064">
              <a:off x="4603687" y="1988194"/>
              <a:ext cx="1979372" cy="409032"/>
            </a:xfrm>
            <a:prstGeom prst="rect">
              <a:avLst/>
            </a:prstGeom>
            <a:noFill/>
          </p:spPr>
          <p:txBody>
            <a:bodyPr wrap="none" rtlCol="0">
              <a:prstTxWarp prst="textCanUp">
                <a:avLst/>
              </a:prstTxWarp>
              <a:spAutoFit/>
            </a:bodyPr>
            <a:lstStyle/>
            <a:p>
              <a:r>
                <a:rPr lang="en-US" sz="3200" b="1" dirty="0" smtClean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</a:rPr>
                <a:t>Guidelines</a:t>
              </a:r>
              <a:endParaRPr lang="en-US" sz="3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29562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Purpose of All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Methods should have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single purpose</a:t>
            </a:r>
            <a:r>
              <a:rPr lang="en-US" dirty="0" smtClean="0"/>
              <a:t>!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Otherwise they cannot be named well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How to name a method that creates annual incomes report, downloads updates from internet and scans the system for viruses?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CreateAnnualIncomesReportDownloadUpdatesAndScanForViruses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is a nice name, right?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Methods that have multiple purposes (weak cohesion) are hard to be named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Need to be refactored instead of named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305800" y="3124200"/>
            <a:ext cx="533400" cy="533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8733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Consistency in Methods Naming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Use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consistent</a:t>
            </a:r>
            <a:r>
              <a:rPr lang="en-US" sz="3000" dirty="0" smtClean="0"/>
              <a:t> naming in the entire project</a:t>
            </a:r>
          </a:p>
          <a:p>
            <a:pPr lvl="1"/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LoadFile</a:t>
            </a:r>
            <a:r>
              <a:rPr lang="en-US" sz="2800" dirty="0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LoadImageFromFile</a:t>
            </a:r>
            <a:r>
              <a:rPr lang="en-US" sz="2800" dirty="0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LoadSettings</a:t>
            </a:r>
            <a:r>
              <a:rPr lang="en-US" sz="2800" dirty="0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LoadFont</a:t>
            </a:r>
            <a:r>
              <a:rPr lang="en-US" sz="2800" dirty="0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LoadLibrary</a:t>
            </a:r>
            <a:r>
              <a:rPr lang="en-US" sz="2800" dirty="0" smtClean="0"/>
              <a:t>, but not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ReadTextFile</a:t>
            </a:r>
          </a:p>
          <a:p>
            <a:r>
              <a:rPr lang="en-US" dirty="0" smtClean="0"/>
              <a:t>Use consistently the opposites at the same level of abstraction: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LoadLibrary</a:t>
            </a:r>
            <a:r>
              <a:rPr lang="en-US" dirty="0" smtClean="0"/>
              <a:t> vs.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UnloadLibrary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but not 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FreeHandle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OpenFile</a:t>
            </a:r>
            <a:r>
              <a:rPr lang="en-US" dirty="0" smtClean="0"/>
              <a:t> vs.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CloseFile</a:t>
            </a:r>
            <a:r>
              <a:rPr lang="en-US" dirty="0" smtClean="0"/>
              <a:t>, but not 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DeallocateResource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GetName</a:t>
            </a:r>
            <a:r>
              <a:rPr lang="en-US" dirty="0" smtClean="0"/>
              <a:t> vs.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SetName</a:t>
            </a:r>
            <a:r>
              <a:rPr lang="en-US" dirty="0" smtClean="0"/>
              <a:t>, but not 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AssignName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150530" name="Picture 2" descr="http://thefullblog.files.wordpress.com/2008/01/consistency5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886200"/>
            <a:ext cx="1371600" cy="1371600"/>
          </a:xfrm>
          <a:prstGeom prst="rect">
            <a:avLst/>
          </a:prstGeom>
          <a:noFill/>
          <a:ln w="3175">
            <a:solidFill>
              <a:srgbClr val="D5F7EA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9272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Length of Method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long could be the name of a method?</a:t>
            </a:r>
          </a:p>
          <a:p>
            <a:pPr lvl="1"/>
            <a:r>
              <a:rPr lang="en-US" dirty="0" smtClean="0"/>
              <a:t>The name should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 long as required</a:t>
            </a:r>
          </a:p>
          <a:p>
            <a:pPr lvl="1"/>
            <a:r>
              <a:rPr lang="en-US" dirty="0" smtClean="0"/>
              <a:t>Don't abbreviate</a:t>
            </a:r>
          </a:p>
          <a:p>
            <a:pPr lvl="1"/>
            <a:r>
              <a:rPr lang="en-US" dirty="0" smtClean="0"/>
              <a:t>Your IDE has autocomplete</a:t>
            </a:r>
          </a:p>
          <a:p>
            <a:r>
              <a:rPr lang="en-US" dirty="0" smtClean="0"/>
              <a:t>Examples (C#):</a:t>
            </a:r>
          </a:p>
          <a:p>
            <a:pPr lvl="1"/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LoadCustomerSupportNotificationService</a:t>
            </a:r>
            <a:r>
              <a:rPr lang="en-US" sz="2800" dirty="0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CreateMonthlyAndAnnualIncomesReport</a:t>
            </a:r>
          </a:p>
          <a:p>
            <a:r>
              <a:rPr lang="en-US" dirty="0" smtClean="0"/>
              <a:t>Incorrect examples:</a:t>
            </a:r>
          </a:p>
          <a:p>
            <a:pPr lvl="1"/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LoadCustSuppSrvc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CreateMonthIncReport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149506" name="Picture 2" descr="http://www.firstnationalservices.co.uk/images/rul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56514" y="2403231"/>
            <a:ext cx="2754086" cy="14829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505200" y="3395134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267200" y="5181600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4744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Method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 parameters names</a:t>
            </a:r>
          </a:p>
          <a:p>
            <a:pPr lvl="1"/>
            <a:r>
              <a:rPr lang="en-US" dirty="0" smtClean="0"/>
              <a:t>Preferred form: [Noun] or [Adjective] + [Noun]</a:t>
            </a:r>
          </a:p>
          <a:p>
            <a:pPr lvl="1"/>
            <a:r>
              <a:rPr lang="en-US" dirty="0" smtClean="0"/>
              <a:t>Should be 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camelCase</a:t>
            </a:r>
          </a:p>
          <a:p>
            <a:pPr lvl="1"/>
            <a:r>
              <a:rPr lang="en-US" dirty="0" smtClean="0"/>
              <a:t>Should be meaningful</a:t>
            </a:r>
          </a:p>
          <a:p>
            <a:pPr lvl="1"/>
            <a:r>
              <a:rPr lang="en-US" dirty="0" smtClean="0"/>
              <a:t>Unit of measure should be obvious</a:t>
            </a:r>
          </a:p>
          <a:p>
            <a:r>
              <a:rPr lang="en-US" dirty="0" smtClean="0"/>
              <a:t>Examples: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speedKmH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fontSizeInPixels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font</a:t>
            </a:r>
          </a:p>
          <a:p>
            <a:r>
              <a:rPr lang="en-US" dirty="0" smtClean="0"/>
              <a:t>Incorrect examples: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populate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convertImage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148482" name="Picture 2" descr="http://www.kaushik.net/avinash/wp-content/uploads/2007/09/variable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497531"/>
            <a:ext cx="1600200" cy="1081735"/>
          </a:xfrm>
          <a:prstGeom prst="roundRect">
            <a:avLst>
              <a:gd name="adj" fmla="val 4796"/>
            </a:avLst>
          </a:prstGeom>
          <a:noFill/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001000" y="4478864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043334" y="5596466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101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008" y="4876800"/>
            <a:ext cx="5221792" cy="12954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Naming Variables and Constants</a:t>
            </a:r>
            <a:endParaRPr lang="en-US" dirty="0"/>
          </a:p>
        </p:txBody>
      </p:sp>
      <p:pic>
        <p:nvPicPr>
          <p:cNvPr id="5" name="Picture 2" descr="Imagination.vg by sub.site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030884"/>
            <a:ext cx="5600700" cy="3424632"/>
          </a:xfrm>
          <a:prstGeom prst="roundRect">
            <a:avLst>
              <a:gd name="adj" fmla="val 12271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420850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r>
              <a:rPr lang="en-US" dirty="0" smtClean="0"/>
              <a:t>Variable names</a:t>
            </a:r>
          </a:p>
          <a:p>
            <a:pPr lvl="1"/>
            <a:r>
              <a:rPr lang="en-US" dirty="0" smtClean="0"/>
              <a:t>Should be 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camelCase</a:t>
            </a:r>
          </a:p>
          <a:p>
            <a:pPr lvl="1"/>
            <a:r>
              <a:rPr lang="en-US" dirty="0" smtClean="0"/>
              <a:t>Preferred form: [Noun] or [Adjective] + [Noun]</a:t>
            </a:r>
          </a:p>
          <a:p>
            <a:pPr lvl="1"/>
            <a:r>
              <a:rPr lang="en-US" dirty="0" smtClean="0"/>
              <a:t>Should explain the purpose of the variable</a:t>
            </a:r>
          </a:p>
          <a:p>
            <a:pPr lvl="2"/>
            <a:r>
              <a:rPr lang="en-US" dirty="0" smtClean="0"/>
              <a:t>If you can't find good name for a variable check if it has a single purpose</a:t>
            </a:r>
          </a:p>
          <a:p>
            <a:pPr lvl="2"/>
            <a:r>
              <a:rPr lang="en-US" dirty="0" smtClean="0"/>
              <a:t>Exception: variables with very small scope, e.g. the index variable in a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-lines long for-loop</a:t>
            </a:r>
          </a:p>
          <a:p>
            <a:pPr lvl="1"/>
            <a:r>
              <a:rPr lang="en-US" dirty="0" smtClean="0"/>
              <a:t>Names should be consistent in the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147458" name="Picture 2" descr="http://www.highlygiftedmagnet.com/Images/mathEquation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071034"/>
            <a:ext cx="2971800" cy="1104900"/>
          </a:xfrm>
          <a:prstGeom prst="roundRect">
            <a:avLst>
              <a:gd name="adj" fmla="val 11494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82870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Variables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5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en-US" noProof="1" smtClean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config</a:t>
            </a:r>
            <a:r>
              <a:rPr lang="en-US" noProof="1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noProof="1" smtClean="0"/>
              <a:t> 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fontSize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maxSpeed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startIndex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endIndex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charsCount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configSettingsXml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dbConnection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createUserSqlCommand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Incorrect examples: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foo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bar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populate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convertImage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moveMargin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MAXSpeed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_firtName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__temp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firstNameMiddleNameAndLastName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146434" name="Picture 2" descr="http://coserosse.net/c/wp-content/uploads/2009/05/math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72200" y="952500"/>
            <a:ext cx="2438400" cy="672123"/>
          </a:xfrm>
          <a:prstGeom prst="rect">
            <a:avLst/>
          </a:prstGeom>
          <a:noFill/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098369" y="1905000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153400" y="4572000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3690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Naming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name should address the problem we solve, not to the means used to solve it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Prefer nouns from the business domain to computer science terms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accounts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customers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customerAddress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accountHolder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paymentPlan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vipPlayer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Incorrect examples: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paymentsPriorityQueue</a:t>
            </a:r>
            <a:r>
              <a:rPr lang="en-US" noProof="1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playersArray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accountsLinkedList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customersHashtable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5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153400" y="3268132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195734" y="4969933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2953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Boolean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Give to boolean variables names that imply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 positive boolean variable names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Incorrect example: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hasPendingPayment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customerFound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validAddress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positiveBalance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isPrime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Incorrect examples: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notFound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findCustomerById</a:t>
            </a:r>
            <a:r>
              <a:rPr lang="en-US" noProof="1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player</a:t>
            </a:r>
            <a:r>
              <a:rPr lang="en-US" noProof="1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programStop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en-US" noProof="1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isUnsuccessfull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91000" y="2726267"/>
            <a:ext cx="3505200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(! notFound) { … 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797802" y="3598333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026401" y="5300134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929034" y="2705100"/>
            <a:ext cx="495300" cy="4953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2970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Special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Naming counters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Establish a convention, e.g. [Noun] + 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dirty="0" smtClean="0"/>
              <a:t>'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Examples: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ticketsCount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customersCount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State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Establish a convention, e.g. [Noun] + 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State</a:t>
            </a:r>
            <a:r>
              <a:rPr lang="en-US" dirty="0" smtClean="0"/>
              <a:t>'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Examples: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blogParseState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threadState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Variables with small scope and span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E.g. loop counters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Short names can be used, e.g.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144386" name="Picture 2" descr="http://missruseksmathwebsite.com/images/SlopeFormula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9800" y="914400"/>
            <a:ext cx="2209800" cy="7404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393878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Naming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Always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English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How </a:t>
            </a:r>
            <a:r>
              <a:rPr lang="en-US" dirty="0"/>
              <a:t>will you feel </a:t>
            </a:r>
            <a:r>
              <a:rPr lang="en-US" dirty="0" smtClean="0"/>
              <a:t>if you read Vietnamese code with variables named in Vietnamese?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English is the only language that all software developers speak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Avoid abbreviations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scrpCnt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vs.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scriptsCount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Avoid hard-to-pronounce names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dtbgRegExPtrn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vs.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dateTimeBulgarianRegExPattern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66914" name="Picture 2" descr="http://economiccrisis.us/wp-content/uploads/recommendation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181600"/>
            <a:ext cx="1341002" cy="1219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93276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you really think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temporary</a:t>
            </a:r>
            <a:r>
              <a:rPr lang="en-US" dirty="0" smtClean="0"/>
              <a:t> variables exist?</a:t>
            </a:r>
          </a:p>
          <a:p>
            <a:pPr lvl="1"/>
            <a:r>
              <a:rPr lang="en-US" dirty="0" smtClean="0"/>
              <a:t>All variables in the program are temporary because are used temporary only during the program execution, right?</a:t>
            </a:r>
          </a:p>
          <a:p>
            <a:r>
              <a:rPr lang="en-US" dirty="0" smtClean="0"/>
              <a:t>Temporary variables can always be named better than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temp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or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tmp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4648200"/>
            <a:ext cx="3581400" cy="15819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Swap a[i] and a[j]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2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temp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a[i];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a[i] = a[j];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a[j] = </a:t>
            </a:r>
            <a:r>
              <a:rPr lang="en-US" sz="22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temp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029200" y="4648200"/>
            <a:ext cx="3581400" cy="15819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Swap a[i] and a[j]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2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oldValue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a[i];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a[i] = a[j];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a[j] = </a:t>
            </a:r>
            <a:r>
              <a:rPr lang="en-US" sz="22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oldValue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Right Arrow 6"/>
          <p:cNvSpPr/>
          <p:nvPr/>
        </p:nvSpPr>
        <p:spPr>
          <a:xfrm>
            <a:off x="4343400" y="5305426"/>
            <a:ext cx="476250" cy="266699"/>
          </a:xfrm>
          <a:prstGeom prst="righ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1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730066" y="5367866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285068" y="5405967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4518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Length of Variable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How long could be the name of a variable?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Depends on the variable scope and live time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More "famous" variables should have longer and more descriptive name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Acceptable naming examples:</a:t>
            </a:r>
          </a:p>
          <a:p>
            <a:pPr lvl="1">
              <a:lnSpc>
                <a:spcPct val="100000"/>
              </a:lnSpc>
            </a:pPr>
            <a:endParaRPr lang="en-US" sz="2800" dirty="0" smtClean="0"/>
          </a:p>
          <a:p>
            <a:pPr lvl="1">
              <a:lnSpc>
                <a:spcPct val="100000"/>
              </a:lnSpc>
            </a:pPr>
            <a:endParaRPr lang="en-US" sz="2800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Unacceptable naming examples: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5300" y="3733800"/>
            <a:ext cx="4495800" cy="100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i&lt;users.Length; i++)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(i % 2 == 0)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 += users[i].Weight;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295900" y="3733800"/>
            <a:ext cx="3352800" cy="100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Student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lastName;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295900" y="5486400"/>
            <a:ext cx="3352800" cy="100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Student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int i;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95300" y="5486400"/>
            <a:ext cx="4495800" cy="100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LinkedList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flag { get; set;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886701" y="3268133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495801" y="5329214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848600" y="5334000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292599" y="4059766"/>
            <a:ext cx="630767" cy="630768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2705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Constants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Use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CAPITAL_LETTERS</a:t>
            </a:r>
            <a:r>
              <a:rPr lang="en-US" sz="3000" dirty="0" smtClean="0"/>
              <a:t> for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3000" dirty="0" smtClean="0"/>
              <a:t> fields 		 and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PascalCase</a:t>
            </a:r>
            <a:r>
              <a:rPr lang="en-US" sz="3000" dirty="0" smtClean="0"/>
              <a:t> for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readonly</a:t>
            </a:r>
            <a:r>
              <a:rPr lang="en-US" sz="3000" dirty="0" smtClean="0"/>
              <a:t> fields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Use meaningful names that describe their value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Examples:</a:t>
            </a:r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000" dirty="0" smtClean="0"/>
              <a:t>Incorrect examples: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1500" y="3270545"/>
            <a:ext cx="7962900" cy="100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const int READ_BUFFER_SIZE = 8192;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readonly PageSize DefaultPageSize = PageSize.A4;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const int FONT_SIZE_IN_POINTS = 16;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71500" y="4979707"/>
            <a:ext cx="7962900" cy="16158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int MAX = 512; // Max what? Apples or Oranges?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int BUF256 = 256; // What about BUF256 = 1024?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string GREATER = "&amp;gt;"; // GREATER_HTML_ENTITY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int FONT_SIZE = 16; // 16pt or 16px?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PageSize PAGE = PageSize.A4; // Maybe PAGE_SIZE?</a:t>
            </a:r>
            <a:endParaRPr lang="en-US" sz="1800" b="1" noProof="1" smtClean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40290" name="Picture 2" descr="http://fpmath.com/images/pi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58881" y="990600"/>
            <a:ext cx="951719" cy="876300"/>
          </a:xfrm>
          <a:prstGeom prst="rect">
            <a:avLst/>
          </a:prstGeom>
          <a:noFill/>
        </p:spPr>
      </p:pic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077201" y="2889545"/>
            <a:ext cx="761999" cy="7620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170333" y="4732865"/>
            <a:ext cx="685800" cy="6858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6828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 smtClean="0"/>
              <a:t>Naming Constants in</a:t>
            </a:r>
            <a:br>
              <a:rPr lang="en-US" dirty="0" smtClean="0"/>
            </a:br>
            <a:r>
              <a:rPr lang="en-US" dirty="0" smtClean="0"/>
              <a:t>JavaScript, Java, PHP and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3000" dirty="0" smtClean="0"/>
              <a:t>Use </a:t>
            </a:r>
            <a:r>
              <a:rPr lang="en-US" sz="29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CAPITAL_LETTERS</a:t>
            </a:r>
            <a:r>
              <a:rPr lang="en-US" sz="3000" dirty="0" smtClean="0"/>
              <a:t> for JavaScript /</a:t>
            </a:r>
            <a:br>
              <a:rPr lang="en-US" sz="3000" dirty="0" smtClean="0"/>
            </a:br>
            <a:r>
              <a:rPr lang="en-US" sz="3000" dirty="0" smtClean="0"/>
              <a:t>Java / PHP / C++ constants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3000" dirty="0" smtClean="0"/>
              <a:t>Use meaningful names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2800" dirty="0" smtClean="0"/>
              <a:t>Constants should describe their value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3000" dirty="0" smtClean="0"/>
              <a:t>Examples: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ts val="4200"/>
              </a:spcBef>
            </a:pPr>
            <a:r>
              <a:rPr lang="en-US" sz="3000" dirty="0" smtClean="0"/>
              <a:t>Incorrect examples: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1500" y="3870371"/>
            <a:ext cx="7962900" cy="100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final int READ_BUFFER_SIZE = 8192;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final PageSize DEFAULT_PAGE_SIZE = PageSize.A4;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final int FONT_SIZE_IN_POINTS = 16;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71500" y="5521370"/>
            <a:ext cx="7962900" cy="100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final int NAME = "BMW"; // What name? Car name?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final int BufSize = 256; // Use CAPITALS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final int font_size_pixels = 16; // CAPITALS</a:t>
            </a:r>
          </a:p>
        </p:txBody>
      </p:sp>
      <p:pic>
        <p:nvPicPr>
          <p:cNvPr id="140290" name="Picture 2" descr="http://fpmath.com/images/pi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718670"/>
            <a:ext cx="1443739" cy="13293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41901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37304" y="1219200"/>
            <a:ext cx="5029200" cy="3339308"/>
          </a:xfrm>
          <a:prstGeom prst="roundRect">
            <a:avLst>
              <a:gd name="adj" fmla="val 5284"/>
            </a:avLst>
          </a:prstGeom>
          <a:solidFill>
            <a:srgbClr val="FFFFFF">
              <a:shade val="85000"/>
            </a:srgbClr>
          </a:solidFill>
          <a:ln w="3175">
            <a:solidFill>
              <a:schemeClr val="accent5">
                <a:lumMod val="60000"/>
                <a:lumOff val="4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5608" y="5029200"/>
            <a:ext cx="7812592" cy="9906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Other Naming Guidelines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2530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 to Avoid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Don't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numbers</a:t>
            </a:r>
            <a:r>
              <a:rPr lang="en-US" dirty="0" smtClean="0"/>
              <a:t> in the identifiers names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PrintReport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PrintReport2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What is the difference?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Exceptions: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When the number is part of the name itself,</a:t>
            </a:r>
            <a:br>
              <a:rPr lang="en-US" dirty="0" smtClean="0"/>
            </a:br>
            <a:r>
              <a:rPr lang="en-US" dirty="0" smtClean="0"/>
              <a:t>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RS232Port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COM3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Win32APIFunctions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Don't use Cyrillic or letters from other alphabet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FindСтудентByName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DisplayΩ2Protein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pic>
        <p:nvPicPr>
          <p:cNvPr id="139270" name="Picture 6" descr="http://www.impactmedialtd.co.uk/images/stop-sign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41462" y="1819275"/>
            <a:ext cx="1921538" cy="1914525"/>
          </a:xfrm>
          <a:prstGeom prst="rect">
            <a:avLst/>
          </a:prstGeom>
          <a:noFill/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292593" y="1768592"/>
            <a:ext cx="517407" cy="517408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316133" y="1752599"/>
            <a:ext cx="465667" cy="465667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077202" y="3810000"/>
            <a:ext cx="644844" cy="64484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258840" y="5545667"/>
            <a:ext cx="580360" cy="58036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0739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Never Give Misleading Name!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 smtClean="0"/>
              <a:t>Giving a misleading name is even worse than giving a totally unclear name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Consider a method that calculates the sum of all elements in an array</a:t>
            </a:r>
          </a:p>
          <a:p>
            <a:pPr lvl="1"/>
            <a:r>
              <a:rPr lang="en-US" dirty="0" smtClean="0"/>
              <a:t>Its should be named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en-US" dirty="0" smtClean="0"/>
              <a:t> or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CalculateSum</a:t>
            </a:r>
          </a:p>
          <a:p>
            <a:pPr lvl="1"/>
            <a:r>
              <a:rPr lang="en-US" dirty="0" smtClean="0"/>
              <a:t>What about naming it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CalculateAverage</a:t>
            </a:r>
            <a:b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 smtClean="0"/>
              <a:t>or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Max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or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CheckForNegativeNumber</a:t>
            </a:r>
            <a:r>
              <a:rPr lang="en-US" dirty="0" smtClean="0"/>
              <a:t>?</a:t>
            </a:r>
          </a:p>
          <a:p>
            <a:pPr lvl="1"/>
            <a:r>
              <a:rPr lang="en-US" noProof="1" smtClean="0"/>
              <a:t>It's crazy, but be careful with "copy-paste"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pic>
        <p:nvPicPr>
          <p:cNvPr id="5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143611" y="3663655"/>
            <a:ext cx="603544" cy="60354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219809" y="4800600"/>
            <a:ext cx="543191" cy="543191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0071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Wrong with This Code?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9100" y="924389"/>
            <a:ext cx="8305800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FileStream fs = new FileStream(FILE_NAME, FileMode.CreateNew);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Create the writer for data.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BinaryWriter w = new BinaryWriter(fs);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Write data to Test.data.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11; i++)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w.Write( (int) i);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w.Close();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fs.Close();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Create the reader for data.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 = new FileStream(FILE_NAME, FileMode.Open, FileAccess.Read);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BinaryReader r = new BinaryReader(fs);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Read data from Test.data.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11; i++)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Console.WriteLine(r.ReadInt32());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r.Close();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fs.Close();</a:t>
            </a:r>
          </a:p>
        </p:txBody>
      </p:sp>
      <p:sp>
        <p:nvSpPr>
          <p:cNvPr id="8" name="Rectangle 7"/>
          <p:cNvSpPr/>
          <p:nvPr/>
        </p:nvSpPr>
        <p:spPr>
          <a:xfrm>
            <a:off x="2038350" y="6115050"/>
            <a:ext cx="6572251" cy="36933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b="1" dirty="0" smtClean="0"/>
              <a:t>Source: </a:t>
            </a:r>
            <a:r>
              <a:rPr lang="en-US" sz="1800" b="1" dirty="0" smtClean="0">
                <a:hlinkClick r:id="rId2"/>
              </a:rPr>
              <a:t>http://msdn.microsoft.com/en-us/library/36b93480.aspx</a:t>
            </a:r>
            <a:r>
              <a:rPr lang="en-US" sz="1800" b="1" dirty="0" smtClean="0"/>
              <a:t> </a:t>
            </a:r>
            <a:endParaRPr lang="en-US" sz="1800" b="1" dirty="0"/>
          </a:p>
        </p:txBody>
      </p:sp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934200" y="1978153"/>
            <a:ext cx="1222247" cy="1222247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3914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Identifiers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638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Refactor the following examples to produce code with well-named C# identifiers:</a:t>
            </a:r>
            <a:endParaRPr lang="en-US" sz="2800" b="0" dirty="0" smtClean="0"/>
          </a:p>
          <a:p>
            <a:endParaRPr lang="en-US" sz="28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1828800"/>
            <a:ext cx="8382000" cy="47634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lass class_123</a:t>
            </a:r>
            <a:b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const int max_count=6;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class InClass_class_123</a:t>
            </a:r>
            <a:b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void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Метод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нА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_class_InClass_class_123(bool promenliva)</a:t>
            </a:r>
            <a:b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string promenlivaKatoString=promenliva.ToString();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Console.WriteLine(promenlivaKatoString);</a:t>
            </a:r>
            <a:b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    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static void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Метод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За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Вход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b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class_123.InClass_class_123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инстанция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class_123.InClass_class_123();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инстанция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Метод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</a:t>
            </a: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нА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_class_InClass_class_123(true); 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848600" y="1828800"/>
            <a:ext cx="914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C#</a:t>
            </a:r>
            <a:endParaRPr lang="en-US" sz="1800" b="1" noProof="1" smtClean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5801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Meaningful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Always prefer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meaningful names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Names should answer these questions: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What does this class do? What is the intent of this variable? What is this variable / class used for?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Examples: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FactorialCalculator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studentsCount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Math.PI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configFileName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CreateReport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Incorrect examples: 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k2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k3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junk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f33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KJJ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button1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variable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temp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tmp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temp_var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something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someValue</a:t>
            </a:r>
            <a:endParaRPr lang="en-US" noProof="1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65890" name="Picture 2" descr="http://www.inspirationstones.com/grfx/photos/riverstone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98078" y="1118755"/>
            <a:ext cx="1264921" cy="862446"/>
          </a:xfrm>
          <a:prstGeom prst="roundRect">
            <a:avLst>
              <a:gd name="adj" fmla="val 7457"/>
            </a:avLst>
          </a:prstGeom>
          <a:noFill/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738653" y="3312721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8265720" y="4876800"/>
            <a:ext cx="649680" cy="64968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9490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dirty="0" smtClean="0"/>
              <a:t>Refactor the following examples to produce code with well-named identifiers in C#:</a:t>
            </a:r>
            <a:endParaRPr lang="en-US" sz="2800" b="0" dirty="0" smtClean="0"/>
          </a:p>
          <a:p>
            <a:endParaRPr lang="en-US" sz="28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2190214"/>
            <a:ext cx="8077200" cy="36009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Hauptklasse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enum </a:t>
            </a: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Пол { ултра_Батка, Яка_Мацка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чуек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bg-BG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Пол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пол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set; }</a:t>
            </a:r>
            <a:endParaRPr lang="bg-BG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име_на_Чуека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</a:t>
            </a: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set; }</a:t>
            </a:r>
            <a:endParaRPr lang="bg-BG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Възраст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</a:t>
            </a: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set; }</a:t>
            </a:r>
            <a:endParaRPr lang="bg-BG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r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noProof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continues at the next slide …</a:t>
            </a:r>
            <a:endParaRPr lang="bg-BG" sz="2000" b="1" i="1" noProof="1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747000" y="2190214"/>
            <a:ext cx="863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C#</a:t>
            </a:r>
            <a:endParaRPr lang="en-US" sz="1800" b="1" noProof="1" smtClean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222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3400" y="1325463"/>
            <a:ext cx="8077200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Make_</a:t>
            </a: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Чуек(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магическия_НомерНаЕДИНЧОВЕК)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чуек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new_</a:t>
            </a: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Чуек =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</a:t>
            </a: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чуек();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new_</a:t>
            </a: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Чуек.Възраст = магическия_НомерНаЕДИНЧОВЕК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магическия_НомерНаЕДИНЧОВЕК%2 == 0)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new_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Чуек.име_на_Чуека = "Батката";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new_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Чуек.пол = Пол.ултра_Батка;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new_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Чуек.име_на_Чуека = "Мацето";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new_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Чуек.пол = Пол.Яка_Мацка;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47000" y="5638800"/>
            <a:ext cx="863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C#</a:t>
            </a:r>
            <a:endParaRPr lang="en-US" sz="1800" b="1" noProof="1" smtClean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950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562600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dirty="0" smtClean="0"/>
              <a:t>Refactor the following examples to produce code with well-named identifiers in JavaScript</a:t>
            </a:r>
            <a:endParaRPr lang="en-US" sz="28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0550" y="2164974"/>
            <a:ext cx="7962900" cy="4083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_ClickON_TheButton( THE_event, argumenti)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moqProzorec=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window;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brauzyra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moqProzorec.navigator.appCodeName;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ism=brauzyra=="Mozilla";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if(ism)</a:t>
            </a:r>
            <a:b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alert("Yes");</a:t>
            </a:r>
            <a:b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("No");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816600" y="5786735"/>
            <a:ext cx="273685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JavaScript</a:t>
            </a:r>
            <a:endParaRPr lang="en-US" sz="1800" b="1" noProof="1" smtClean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2364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562600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sz="2800" dirty="0" smtClean="0"/>
              <a:t>Refactor and improve the naming in the C# source project “</a:t>
            </a:r>
            <a:r>
              <a:rPr lang="en-US" sz="2800" dirty="0" smtClean="0">
                <a:hlinkClick r:id="rId2" action="ppaction://hlinkfile"/>
              </a:rPr>
              <a:t>3</a:t>
            </a:r>
            <a:r>
              <a:rPr lang="en-US" sz="2800" dirty="0">
                <a:hlinkClick r:id="rId2" action="ppaction://hlinkfile"/>
              </a:rPr>
              <a:t>. Naming-Identifiers-Homework.zip</a:t>
            </a:r>
            <a:r>
              <a:rPr lang="en-US" sz="2800" dirty="0" smtClean="0"/>
              <a:t>”. You are allowed to make other improvements in the code as well (not only naming) as well as to fix bugs.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4575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195944"/>
            <a:ext cx="6553200" cy="914400"/>
          </a:xfrm>
        </p:spPr>
        <p:txBody>
          <a:bodyPr/>
          <a:lstStyle/>
          <a:p>
            <a:r>
              <a:rPr lang="en-US" dirty="0" smtClean="0"/>
              <a:t>Names Should Be Meaningful in Their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Whether a name is meaningful or not depends on its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context</a:t>
            </a:r>
            <a:r>
              <a:rPr lang="en-US" sz="3000" dirty="0" smtClean="0"/>
              <a:t> (its enclosing type)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Examples of meaningful names:</a:t>
            </a:r>
          </a:p>
          <a:p>
            <a:pPr lvl="1">
              <a:lnSpc>
                <a:spcPct val="100000"/>
              </a:lnSpc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Generate()</a:t>
            </a:r>
            <a:r>
              <a:rPr lang="en-US" sz="2800" dirty="0"/>
              <a:t> in the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LabyrinthGenerator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Find(string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fileName)</a:t>
            </a:r>
            <a:r>
              <a:rPr lang="en-US" sz="2800" dirty="0" smtClean="0"/>
              <a:t> </a:t>
            </a:r>
            <a:r>
              <a:rPr lang="en-US" sz="2800" dirty="0"/>
              <a:t>in the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FileFinder</a:t>
            </a: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Deposit(decimal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amount)</a:t>
            </a:r>
            <a:r>
              <a:rPr lang="en-US" sz="2800" dirty="0" smtClean="0"/>
              <a:t> </a:t>
            </a:r>
            <a:r>
              <a:rPr lang="en-US" sz="2800" dirty="0"/>
              <a:t>in the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Account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Examples of meaningless names: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Generate()</a:t>
            </a:r>
            <a:r>
              <a:rPr lang="en-US" sz="2800" dirty="0" smtClean="0"/>
              <a:t> in the class 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Program</a:t>
            </a:r>
          </a:p>
          <a:p>
            <a:pPr lvl="1">
              <a:lnSpc>
                <a:spcPct val="100000"/>
              </a:lnSpc>
            </a:pPr>
            <a:r>
              <a:rPr lang="en-US" sz="2800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Find(string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800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dirty="0" smtClean="0"/>
              <a:t> </a:t>
            </a:r>
            <a:r>
              <a:rPr lang="en-US" sz="2800" dirty="0"/>
              <a:t>in </a:t>
            </a:r>
            <a:r>
              <a:rPr lang="en-US" sz="2800" dirty="0" smtClean="0"/>
              <a:t>the class 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833757" y="22860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807037" y="548640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6543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Fake Meaningful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Junior developers often use “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fake</a:t>
            </a:r>
            <a:r>
              <a:rPr lang="en-US" dirty="0" smtClean="0"/>
              <a:t>” meaningful names that are in fact meaningless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Bad naming examples: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Topic6Exercise12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LoopsExercise12</a:t>
            </a:r>
            <a:r>
              <a:rPr lang="en-US" dirty="0" smtClean="0"/>
              <a:t>,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Problem7</a:t>
            </a:r>
            <a:r>
              <a:rPr lang="en-US" dirty="0" smtClean="0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OOPLecture_LastExercise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Yes,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Topic6Exercise12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indicates that this is solution to exercise 12, but what is it about?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Sum of numbers or Tetris game?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Better naming: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MaximalNumbersSubsequence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164866" name="Picture 2" descr="http://www.liverpoolmuseums.org.uk/nof/nilefile/images/hieroglyph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105400"/>
            <a:ext cx="2286000" cy="14173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5668490" y="5334000"/>
            <a:ext cx="631370" cy="6313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805058" y="222019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5017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160020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Naming Classes, Types and Application Components</a:t>
            </a:r>
            <a:endParaRPr lang="en-US" dirty="0"/>
          </a:p>
        </p:txBody>
      </p:sp>
      <p:pic>
        <p:nvPicPr>
          <p:cNvPr id="4" name="Picture 1" descr="C:\Trash\object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80650" y="3048000"/>
            <a:ext cx="4178516" cy="3165226"/>
          </a:xfrm>
          <a:prstGeom prst="roundRect">
            <a:avLst>
              <a:gd name="adj" fmla="val 6108"/>
            </a:avLst>
          </a:prstGeom>
          <a:noFill/>
        </p:spPr>
      </p:pic>
      <p:sp>
        <p:nvSpPr>
          <p:cNvPr id="3" name="TextBox 2"/>
          <p:cNvSpPr txBox="1"/>
          <p:nvPr/>
        </p:nvSpPr>
        <p:spPr>
          <a:xfrm rot="21039742">
            <a:off x="3173464" y="5459091"/>
            <a:ext cx="3356254" cy="563540"/>
          </a:xfrm>
          <a:prstGeom prst="rect">
            <a:avLst/>
          </a:prstGeom>
          <a:noFill/>
        </p:spPr>
        <p:txBody>
          <a:bodyPr wrap="none" rtlCol="0">
            <a:prstTxWarp prst="textChevronInverted">
              <a:avLst/>
            </a:prstTxWarp>
            <a:spAutoFit/>
          </a:bodyPr>
          <a:lstStyle/>
          <a:p>
            <a:r>
              <a:rPr lang="en-US" sz="2800" b="1" dirty="0" smtClean="0">
                <a:ln w="10160">
                  <a:solidFill>
                    <a:schemeClr val="accent5">
                      <a:alpha val="50000"/>
                    </a:schemeClr>
                  </a:solidFill>
                  <a:prstDash val="solid"/>
                </a:ln>
                <a:solidFill>
                  <a:srgbClr val="FFFFFF">
                    <a:alpha val="80000"/>
                  </a:srgb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Classes and Types</a:t>
            </a:r>
            <a:endParaRPr lang="en-US" sz="2800" b="1" dirty="0">
              <a:ln w="10160">
                <a:solidFill>
                  <a:schemeClr val="accent5">
                    <a:alpha val="50000"/>
                  </a:schemeClr>
                </a:solidFill>
                <a:prstDash val="solid"/>
              </a:ln>
              <a:solidFill>
                <a:srgbClr val="FFFFFF">
                  <a:alpha val="80000"/>
                </a:srgb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867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Classes and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en-US" dirty="0" smtClean="0"/>
              <a:t>Naming types (classes, structures, etc.)</a:t>
            </a:r>
          </a:p>
          <a:p>
            <a:pPr lvl="1">
              <a:lnSpc>
                <a:spcPct val="100000"/>
              </a:lnSpc>
              <a:spcAft>
                <a:spcPts val="400"/>
              </a:spcAft>
            </a:pPr>
            <a:r>
              <a:rPr lang="en-US" dirty="0" smtClean="0"/>
              <a:t>Use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PascalCase</a:t>
            </a:r>
            <a:r>
              <a:rPr lang="en-US" dirty="0" smtClean="0"/>
              <a:t> character casing</a:t>
            </a:r>
          </a:p>
          <a:p>
            <a:pPr lvl="2">
              <a:lnSpc>
                <a:spcPct val="100000"/>
              </a:lnSpc>
              <a:spcAft>
                <a:spcPts val="400"/>
              </a:spcAft>
            </a:pPr>
            <a:r>
              <a:rPr lang="en-US" dirty="0" smtClean="0"/>
              <a:t>In C#, JavaScript, Java, PHP</a:t>
            </a:r>
          </a:p>
          <a:p>
            <a:pPr lvl="1">
              <a:lnSpc>
                <a:spcPct val="100000"/>
              </a:lnSpc>
              <a:spcAft>
                <a:spcPts val="400"/>
              </a:spcAft>
            </a:pPr>
            <a:r>
              <a:rPr lang="en-US" dirty="0" smtClean="0"/>
              <a:t>Examples:</a:t>
            </a:r>
          </a:p>
          <a:p>
            <a:pPr lvl="2">
              <a:lnSpc>
                <a:spcPct val="100000"/>
              </a:lnSpc>
              <a:spcAft>
                <a:spcPts val="400"/>
              </a:spcAf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RecursiveFactorialCalculator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TreeSet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XmlDocument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TreeNode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InvalidTransactionException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MainForm</a:t>
            </a:r>
          </a:p>
          <a:p>
            <a:pPr lvl="1">
              <a:lnSpc>
                <a:spcPct val="100000"/>
              </a:lnSpc>
              <a:spcAft>
                <a:spcPts val="400"/>
              </a:spcAft>
            </a:pPr>
            <a:r>
              <a:rPr lang="en-US" dirty="0" smtClean="0"/>
              <a:t>Incorrect examples: </a:t>
            </a:r>
          </a:p>
          <a:p>
            <a:pPr lvl="2">
              <a:lnSpc>
                <a:spcPct val="100000"/>
              </a:lnSpc>
              <a:spcAft>
                <a:spcPts val="400"/>
              </a:spcAft>
            </a:pP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recursiveFactorialCalculator</a:t>
            </a:r>
            <a:r>
              <a:rPr lang="en-US" dirty="0" smtClean="0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recursive_factorial_calculator</a:t>
            </a:r>
            <a:r>
              <a:rPr lang="en-US" dirty="0" smtClean="0"/>
              <a:t>, 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RECURSIVE_FACTORIAL_CALCULATOR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5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696200" y="2286000"/>
            <a:ext cx="914399" cy="9144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460672" y="5403272"/>
            <a:ext cx="921328" cy="92132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9831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2756</TotalTime>
  <Words>2523</Words>
  <Application>Microsoft Office PowerPoint</Application>
  <PresentationFormat>On-screen Show (4:3)</PresentationFormat>
  <Paragraphs>517</Paragraphs>
  <Slides>54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Telerik Academy</vt:lpstr>
      <vt:lpstr>Naming Identifiers</vt:lpstr>
      <vt:lpstr>Table of Contents</vt:lpstr>
      <vt:lpstr>General Naming Guidelines</vt:lpstr>
      <vt:lpstr>General Naming Guidelines</vt:lpstr>
      <vt:lpstr>Use Meaningful Names</vt:lpstr>
      <vt:lpstr>Names Should Be Meaningful in Their Context</vt:lpstr>
      <vt:lpstr>Fake Meaningful Names</vt:lpstr>
      <vt:lpstr>Naming Classes, Types and Application Components</vt:lpstr>
      <vt:lpstr>Naming Classes and Types</vt:lpstr>
      <vt:lpstr>Naming Classes and Structures in C#, JavaScript, C++ and Java </vt:lpstr>
      <vt:lpstr>Naming Interfaces in C#</vt:lpstr>
      <vt:lpstr>Naming Interfaces in JS / Java</vt:lpstr>
      <vt:lpstr>Naming Enumerations in C#</vt:lpstr>
      <vt:lpstr>Naming Enumerations in Java / JS</vt:lpstr>
      <vt:lpstr>Naming Special Classes</vt:lpstr>
      <vt:lpstr>Naming Special Classes (2)</vt:lpstr>
      <vt:lpstr>The Length of Class Names</vt:lpstr>
      <vt:lpstr>Naming Namespaces in C#</vt:lpstr>
      <vt:lpstr>Naming Java Packages / JS Namespaces</vt:lpstr>
      <vt:lpstr>Naming Project Folders</vt:lpstr>
      <vt:lpstr>Naming Files in C# / Java</vt:lpstr>
      <vt:lpstr>Naming Files in JavaScript</vt:lpstr>
      <vt:lpstr>Naming .NET Assemblies</vt:lpstr>
      <vt:lpstr>Naming JAR Files in Java</vt:lpstr>
      <vt:lpstr>Naming Applications</vt:lpstr>
      <vt:lpstr>Naming Methods and Method Parameters</vt:lpstr>
      <vt:lpstr>Naming Methods</vt:lpstr>
      <vt:lpstr>Naming Methods (2)</vt:lpstr>
      <vt:lpstr>Methods Returning a Value</vt:lpstr>
      <vt:lpstr>Single Purpose of All Methods</vt:lpstr>
      <vt:lpstr>Consistency in Methods Naming</vt:lpstr>
      <vt:lpstr>The Length of Method Names</vt:lpstr>
      <vt:lpstr>Naming Method Parameters</vt:lpstr>
      <vt:lpstr>Naming Variables and Constants</vt:lpstr>
      <vt:lpstr>Naming Variables</vt:lpstr>
      <vt:lpstr>Naming Variables – Example</vt:lpstr>
      <vt:lpstr>More about Naming Variables</vt:lpstr>
      <vt:lpstr>Naming Boolean Variables</vt:lpstr>
      <vt:lpstr>Naming Special Variables</vt:lpstr>
      <vt:lpstr>Temporary Variables</vt:lpstr>
      <vt:lpstr>The Length of Variable Names</vt:lpstr>
      <vt:lpstr>Naming Constants in C#</vt:lpstr>
      <vt:lpstr>Naming Constants in JavaScript, Java, PHP and C++</vt:lpstr>
      <vt:lpstr>Other Naming Guidelines </vt:lpstr>
      <vt:lpstr>Names to Avoid</vt:lpstr>
      <vt:lpstr>Never Give Misleading Name!</vt:lpstr>
      <vt:lpstr>What's Wrong with This Code?</vt:lpstr>
      <vt:lpstr>Naming Identifiers</vt:lpstr>
      <vt:lpstr>Homework</vt:lpstr>
      <vt:lpstr>Homework (2)</vt:lpstr>
      <vt:lpstr>Homework (3)</vt:lpstr>
      <vt:lpstr>Homework (4)</vt:lpstr>
      <vt:lpstr>Homework (5)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Naming Identifiers</dc:title>
  <dc:subject>Telerik Software Academy</dc:subject>
  <dc:creator>Svetlin Nakov</dc:creator>
  <cp:keywords>C#, course, telerik software academy, free courses for developers, OOP, object-oriented programming</cp:keywords>
  <cp:lastModifiedBy>itaskov</cp:lastModifiedBy>
  <cp:revision>627</cp:revision>
  <dcterms:created xsi:type="dcterms:W3CDTF">2007-12-08T16:03:35Z</dcterms:created>
  <dcterms:modified xsi:type="dcterms:W3CDTF">2014-02-01T16:31:25Z</dcterms:modified>
  <cp:category>software engineering</cp:category>
</cp:coreProperties>
</file>