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570" r:id="rId2"/>
    <p:sldId id="659" r:id="rId3"/>
    <p:sldId id="660" r:id="rId4"/>
    <p:sldId id="661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5" r:id="rId28"/>
    <p:sldId id="687" r:id="rId29"/>
    <p:sldId id="688" r:id="rId30"/>
    <p:sldId id="689" r:id="rId31"/>
    <p:sldId id="690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  <p:sldId id="460" r:id="rId45"/>
    <p:sldId id="710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>
        <p:scale>
          <a:sx n="80" d="100"/>
          <a:sy n="80" d="100"/>
        </p:scale>
        <p:origin x="-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3021-86C9-4B93-94E6-DDA27CADE39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666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3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85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5405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8447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643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990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199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nunit.org/index.php?p=downloa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gallio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880"/>
            <a:ext cx="6019800" cy="903116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36896"/>
            <a:ext cx="5997497" cy="569120"/>
          </a:xfrm>
        </p:spPr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8424" y="1924252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14800" y="4533899"/>
            <a:ext cx="2275227" cy="18027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9800" y="639990"/>
            <a:ext cx="6324600" cy="1308008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614" y="4495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20963971">
            <a:off x="5054981" y="1325926"/>
            <a:ext cx="3048000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336677">
            <a:off x="975281" y="1450187"/>
            <a:ext cx="3965972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29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NUnit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Team Test</a:t>
            </a:r>
            <a:r>
              <a:rPr lang="en-US" noProof="1"/>
              <a:t> 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0" y="1015408"/>
            <a:ext cx="1102561" cy="586469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00097" y="5105400"/>
            <a:ext cx="1122464" cy="648637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84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7407" y="1066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50544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22093" y="4267200"/>
            <a:ext cx="3188507" cy="212870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38400" y="5126362"/>
            <a:ext cx="2293988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730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990600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/>
              <a:t>Test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Test (VSTT)</a:t>
            </a:r>
            <a:r>
              <a:rPr lang="en-US" dirty="0"/>
              <a:t> 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</a:t>
            </a:r>
            <a:b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4148" t="-10035" r="-4673" b="-10374"/>
          <a:stretch/>
        </p:blipFill>
        <p:spPr bwMode="auto">
          <a:xfrm>
            <a:off x="5325878" y="3429000"/>
            <a:ext cx="313232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7270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pc="-40" dirty="0"/>
              <a:t>Visual </a:t>
            </a:r>
            <a:r>
              <a:rPr lang="en-US" spc="-40" dirty="0" smtClean="0"/>
              <a:t>Studio</a:t>
            </a:r>
            <a:br>
              <a:rPr lang="en-US" spc="-40" dirty="0" smtClean="0"/>
            </a:br>
            <a:r>
              <a:rPr lang="en-US" spc="-40" dirty="0" smtClean="0"/>
              <a:t>Team </a:t>
            </a:r>
            <a:r>
              <a:rPr lang="en-US" spc="-40" dirty="0"/>
              <a:t>Test – 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9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/>
              <a:t> 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/>
              <a:t> 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/>
              <a:t> 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/>
              <a:t> 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/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/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71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/>
              <a:t> 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/>
              <a:t> 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6167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91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8194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0597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865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9723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30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5334000" y="4591049"/>
            <a:ext cx="3157182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358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216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581400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xmlns="" val="304465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2971800"/>
            <a:ext cx="7772400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"Balance is wrong.");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0292" y="3124200"/>
            <a:ext cx="1455508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06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we’ve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/>
              <a:t>70-80% coverage is excellent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4875" y="4914900"/>
            <a:ext cx="7248525" cy="1409700"/>
            <a:chOff x="762000" y="37625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625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349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What is Unit Testing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Code </a:t>
            </a:r>
            <a:r>
              <a:rPr lang="en-US" dirty="0"/>
              <a:t>and Test vs. Test Driven Development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Unit </a:t>
            </a:r>
            <a:r>
              <a:rPr lang="en-US" dirty="0"/>
              <a:t>testing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Visual </a:t>
            </a:r>
            <a:r>
              <a:rPr lang="en-US" sz="3200" dirty="0"/>
              <a:t>Studio Team </a:t>
            </a:r>
            <a:r>
              <a:rPr lang="en-US" sz="3200" dirty="0" smtClean="0"/>
              <a:t>Test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Nunit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Gallio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/>
              <a:t>Unit Testing Best </a:t>
            </a:r>
            <a:r>
              <a:rPr lang="en-US" dirty="0" smtClean="0"/>
              <a:t>Practices</a:t>
            </a:r>
            <a:endParaRPr lang="bg-BG" dirty="0"/>
          </a:p>
        </p:txBody>
      </p:sp>
      <p:pic>
        <p:nvPicPr>
          <p:cNvPr id="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21052" y="2782017"/>
            <a:ext cx="2869932" cy="1904284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050" name="Picture 2" descr="ms379625.vstsunittesting-fig4(en-US,VS.8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15000" y="5244146"/>
            <a:ext cx="2875984" cy="1128080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524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12776" y="1076265"/>
            <a:ext cx="78454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+=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-=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TransferFunds(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destination,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31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609600" y="1196975"/>
            <a:ext cx="79248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TestClass]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source.Deposit(200.00M);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dest.Deposit(150.00M);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source.TransferFunds(dest,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Assert.AreEqual(250.00M,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Assert.AreEqual(100.00M,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658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67598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33715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4200" y="478263"/>
            <a:ext cx="5093984" cy="324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46783" y="478263"/>
            <a:ext cx="3391817" cy="342819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4148" t="-10035" r="-4673" b="-10374"/>
          <a:stretch/>
        </p:blipFill>
        <p:spPr bwMode="auto">
          <a:xfrm rot="311698">
            <a:off x="2526681" y="2620717"/>
            <a:ext cx="4107305" cy="1768165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xmlns="" val="4086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200400"/>
            <a:ext cx="2438400" cy="685800"/>
          </a:xfrm>
        </p:spPr>
        <p:txBody>
          <a:bodyPr/>
          <a:lstStyle/>
          <a:p>
            <a:r>
              <a:rPr lang="en-US" noProof="1" smtClean="0"/>
              <a:t>NUnit</a:t>
            </a:r>
            <a:endParaRPr lang="en-US" noProof="1"/>
          </a:p>
        </p:txBody>
      </p:sp>
      <p:pic>
        <p:nvPicPr>
          <p:cNvPr id="11266" name="Picture 2" descr="C:\Users\ogeorgiev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105025" cy="1114425"/>
          </a:xfrm>
          <a:prstGeom prst="roundRect">
            <a:avLst>
              <a:gd name="adj" fmla="val 10274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ogeorgiev\Desktop\run-nuni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1931988"/>
            <a:ext cx="5129632" cy="3478212"/>
          </a:xfrm>
          <a:prstGeom prst="roundRect">
            <a:avLst>
              <a:gd name="adj" fmla="val 209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5695146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http://www.nunit.org/index.php?p=download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66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code is annotated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Test code contains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</a:p>
          <a:p>
            <a:pPr>
              <a:lnSpc>
                <a:spcPct val="100000"/>
              </a:lnSpc>
            </a:pPr>
            <a:r>
              <a:rPr lang="en-US" dirty="0"/>
              <a:t>Tests organized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assemblies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nunit-gui.exe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nunit-console.exe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886200" cy="1986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413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Creating and running tests as </a:t>
            </a: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4015232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721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Example: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067514"/>
            <a:ext cx="7924800" cy="5333286"/>
          </a:xfrm>
        </p:spPr>
        <p:txBody>
          <a:bodyPr/>
          <a:lstStyle/>
          <a:p>
            <a:r>
              <a:rPr lang="en-US" noProof="1"/>
              <a:t>using NUnit.Framework;</a:t>
            </a:r>
          </a:p>
          <a:p>
            <a:endParaRPr lang="en-US" noProof="1"/>
          </a:p>
          <a:p>
            <a:r>
              <a:rPr lang="en-US" noProof="1"/>
              <a:t>[TestFixture]</a:t>
            </a:r>
          </a:p>
          <a:p>
            <a:r>
              <a:rPr lang="en-US" noProof="1"/>
              <a:t>public class AccountTest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</a:t>
            </a:r>
            <a:r>
              <a:rPr lang="en-US" noProof="1"/>
              <a:t>[Test]</a:t>
            </a:r>
          </a:p>
          <a:p>
            <a:r>
              <a:rPr lang="en-US" noProof="1" smtClean="0"/>
              <a:t>  </a:t>
            </a:r>
            <a:r>
              <a:rPr lang="en-US" noProof="1"/>
              <a:t>public void TransferFunds()</a:t>
            </a:r>
          </a:p>
          <a:p>
            <a:r>
              <a:rPr lang="en-US" noProof="1" smtClean="0"/>
              <a:t>  </a:t>
            </a:r>
            <a:r>
              <a:rPr lang="en-US" noProof="1"/>
              <a:t>{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source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source.Deposit(200.00F);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dest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dest.Deposit(150.00F);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source.TransferFunds(dest, 100.00F);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Assert.AreEqual(250.00F, dest.Balance);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Assert.AreEqual(100.00F, source.Balance);</a:t>
            </a:r>
          </a:p>
          <a:p>
            <a:r>
              <a:rPr lang="en-US" noProof="1" smtClean="0"/>
              <a:t>  </a:t>
            </a:r>
            <a:r>
              <a:rPr lang="en-US" noProof="1"/>
              <a:t>}</a:t>
            </a:r>
          </a:p>
          <a:p>
            <a:r>
              <a:rPr lang="en-US" noProof="1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27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07383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Screen</a:t>
            </a:r>
            <a:r>
              <a:rPr lang="en-US" dirty="0"/>
              <a:t>s</a:t>
            </a:r>
            <a:r>
              <a:rPr lang="en-US" dirty="0" smtClean="0"/>
              <a:t>hot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825683" y="1143000"/>
            <a:ext cx="7492633" cy="5182049"/>
          </a:xfrm>
          <a:prstGeom prst="roundRect">
            <a:avLst>
              <a:gd name="adj" fmla="val 165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12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048000"/>
            <a:ext cx="3276600" cy="685800"/>
          </a:xfrm>
        </p:spPr>
        <p:txBody>
          <a:bodyPr/>
          <a:lstStyle/>
          <a:p>
            <a:r>
              <a:rPr lang="en-US" dirty="0" smtClean="0"/>
              <a:t>Gallio</a:t>
            </a:r>
            <a:endParaRPr lang="en-US" dirty="0"/>
          </a:p>
        </p:txBody>
      </p:sp>
      <p:pic>
        <p:nvPicPr>
          <p:cNvPr id="5123" name="Picture 3" descr="C:\Users\ogeorgiev\Desktop\GALLIO_Screenshots\ssIca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204426" cy="3886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geekswithblogs.net/images/geekswithblogs_net/thomasweller/GallioBanner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280475">
            <a:off x="6066812" y="5077736"/>
            <a:ext cx="2443402" cy="76862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148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5105400"/>
            <a:ext cx="7620000" cy="99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146274" y="1371600"/>
            <a:ext cx="4864126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667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The Gallio Automation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Gallio Automation Platform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open, extensible, and neutral system for </a:t>
            </a:r>
            <a:r>
              <a:rPr lang="en-US" dirty="0" smtClean="0"/>
              <a:t>using many </a:t>
            </a:r>
            <a:r>
              <a:rPr lang="en-US" dirty="0"/>
              <a:t>.NET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Gallio can run tests from </a:t>
            </a:r>
            <a:r>
              <a:rPr lang="en-US" noProof="1" smtClean="0"/>
              <a:t>MbUnit</a:t>
            </a:r>
            <a:r>
              <a:rPr lang="en-US" dirty="0" smtClean="0"/>
              <a:t>, </a:t>
            </a:r>
            <a:r>
              <a:rPr lang="en-US" noProof="1" smtClean="0"/>
              <a:t>MSTest</a:t>
            </a:r>
            <a:r>
              <a:rPr lang="en-US" dirty="0" smtClean="0"/>
              <a:t>, </a:t>
            </a:r>
            <a:r>
              <a:rPr lang="en-US" noProof="1" smtClean="0"/>
              <a:t>NUnit</a:t>
            </a:r>
            <a:r>
              <a:rPr lang="en-US" dirty="0" smtClean="0"/>
              <a:t>, </a:t>
            </a:r>
            <a:r>
              <a:rPr lang="en-US" noProof="1" smtClean="0"/>
              <a:t>xUnit.Net</a:t>
            </a:r>
            <a:r>
              <a:rPr lang="en-US" dirty="0" smtClean="0"/>
              <a:t>, </a:t>
            </a:r>
            <a:r>
              <a:rPr lang="en-US" noProof="1" smtClean="0"/>
              <a:t>csUnit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/>
              <a:t>RSpec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 common object model, runtime services and tools (such as test runners)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leveraged </a:t>
            </a:r>
            <a:r>
              <a:rPr lang="en-US" dirty="0" smtClean="0"/>
              <a:t>by </a:t>
            </a:r>
            <a:r>
              <a:rPr lang="en-US" dirty="0"/>
              <a:t>any number of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www.gallio.org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24700" y="5541133"/>
            <a:ext cx="2490691" cy="81384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804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Gallio </a:t>
            </a:r>
            <a:r>
              <a:rPr lang="en-US" dirty="0" smtClean="0"/>
              <a:t>includes its own interfaces: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Echo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Command-line runner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Icarus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Windows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 descr="http://www.gallio.org/screenshots/ssIcarus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62400" y="2951328"/>
            <a:ext cx="4724400" cy="3525671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758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4716724"/>
            <a:ext cx="5761037" cy="15621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88216" y="1143000"/>
            <a:ext cx="4569784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174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prefixed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TestAccountDepositNegativeSum()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706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761999" y="19313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1998" y="44459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TestSum_NumberIgnoredIfGreaterThan100</a:t>
            </a:r>
          </a:p>
        </p:txBody>
      </p:sp>
    </p:spTree>
    <p:extLst>
      <p:ext uri="{BB962C8B-B14F-4D97-AF65-F5344CB8AC3E}">
        <p14:creationId xmlns:p14="http://schemas.microsoft.com/office/powerpoint/2010/main" xmlns="" val="366179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5410200" cy="914400"/>
          </a:xfrm>
        </p:spPr>
        <p:txBody>
          <a:bodyPr/>
          <a:lstStyle/>
          <a:p>
            <a:r>
              <a:rPr lang="en-US" dirty="0"/>
              <a:t>When Should a Test be Changed or Removed?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dirty="0"/>
              <a:t> 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don’t 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don’t pass, it usually means there are conflicting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54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2626" y="1905000"/>
            <a:ext cx="7775574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(-1,1,2);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77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8569325" cy="5076824"/>
          </a:xfrm>
        </p:spPr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567050" y="2338134"/>
            <a:ext cx="799605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Assert.AreEqual(2,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68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(4)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6607175" cy="5000625"/>
          </a:xfrm>
        </p:spPr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Delete the failing test after verifying </a:t>
            </a:r>
            <a:r>
              <a:rPr lang="en-US" dirty="0" smtClean="0"/>
              <a:t>it is invalid</a:t>
            </a:r>
            <a:endParaRPr lang="en-US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Either 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Or test the older requirement under new settings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96000" y="2590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16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48400" cy="914400"/>
          </a:xfrm>
        </p:spPr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52563"/>
            <a:ext cx="8353425" cy="5176837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What’s 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768352" y="1525588"/>
            <a:ext cx="761364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768352" y="2819400"/>
            <a:ext cx="761364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Sum(1,2);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28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1349379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xmlns="" val="79562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/>
              <a:t>What Should Assert Messages Say?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95399"/>
            <a:ext cx="8605838" cy="5181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expected to happen but </a:t>
            </a:r>
            <a:r>
              <a:rPr lang="en-US" dirty="0" smtClean="0"/>
              <a:t>didn’t</a:t>
            </a:r>
            <a:r>
              <a:rPr lang="en-US" dirty="0"/>
              <a:t>, and what 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track bugs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672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  <a:noFill/>
          <a:ln/>
        </p:spPr>
        <p:txBody>
          <a:bodyPr/>
          <a:lstStyle/>
          <a:p>
            <a:r>
              <a:rPr lang="en-US" dirty="0"/>
              <a:t>What Should Assert Messages Say? (2)</a:t>
            </a:r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95399"/>
            <a:ext cx="8496300" cy="5230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dirty="0"/>
              <a:t> have happened and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 not</a:t>
            </a:r>
            <a:r>
              <a: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/>
              <a:t> 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/>
              <a:t> 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messages that repeat the name of the 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9286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multiple asserts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88" y="1483108"/>
            <a:ext cx="7770812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95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The Challenge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7926"/>
            <a:ext cx="8686800" cy="5375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concept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3000" dirty="0" smtClean="0"/>
              <a:t> </a:t>
            </a:r>
            <a:r>
              <a:rPr lang="en-US" sz="3000" dirty="0"/>
              <a:t>has been around </a:t>
            </a:r>
            <a:r>
              <a:rPr lang="en-US" sz="3000" dirty="0" smtClean="0"/>
              <a:t>the developer community for </a:t>
            </a:r>
            <a:r>
              <a:rPr lang="en-US" sz="30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New methodologies in particular </a:t>
            </a:r>
            <a:r>
              <a:rPr lang="en-US" sz="3000" dirty="0" smtClean="0"/>
              <a:t>Scrum and XP</a:t>
            </a:r>
            <a:r>
              <a:rPr lang="en-US" sz="30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Writing good &amp; effective </a:t>
            </a:r>
            <a:r>
              <a:rPr lang="en-US" sz="3000" dirty="0" smtClean="0"/>
              <a:t>unit tests </a:t>
            </a:r>
            <a:r>
              <a:rPr lang="en-US" sz="30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ultimate goal is tools that generate unit tests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automatically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140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950"/>
            <a:ext cx="8686800" cy="560705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three classes: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. Students should have name and unique number (inside the entire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). Name can not be empty and the unique number is between 10000 and 99999. Each course contains a set of students. Students in a course should be less than 30 and can join and leave courses.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2"/>
            </a:pPr>
            <a:r>
              <a:rPr lang="en-US" sz="2800" dirty="0"/>
              <a:t>Write VSTT tests for these two classes</a:t>
            </a:r>
          </a:p>
          <a:p>
            <a:pPr marL="984250" lvl="1" indent="-352425">
              <a:lnSpc>
                <a:spcPct val="100000"/>
              </a:lnSpc>
            </a:pPr>
            <a:r>
              <a:rPr lang="en-US" sz="2600" dirty="0"/>
              <a:t>Use 2 class library projects in Visual Studio: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School.csproj</a:t>
            </a:r>
            <a:r>
              <a:rPr lang="en-US" sz="2600" dirty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TestSchool.csproj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3"/>
            </a:pPr>
            <a:r>
              <a:rPr lang="en-US" sz="2800" dirty="0"/>
              <a:t>Execute the tests using Visual Studio and check the code coverage. Ensure it is at least 90%.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172200" y="3327400"/>
            <a:ext cx="241251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688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3304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37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classes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6153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3125</TotalTime>
  <Words>1920</Words>
  <Application>Microsoft Office PowerPoint</Application>
  <PresentationFormat>On-screen Show (4:3)</PresentationFormat>
  <Paragraphs>388</Paragraphs>
  <Slides>46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NUnit</vt:lpstr>
      <vt:lpstr>NUnit – Features</vt:lpstr>
      <vt:lpstr>NUnit – Features (2)</vt:lpstr>
      <vt:lpstr>NUnit – Example: Test</vt:lpstr>
      <vt:lpstr>NUnit – Screenshot</vt:lpstr>
      <vt:lpstr>Gallio</vt:lpstr>
      <vt:lpstr>The Gallio Automation Platform </vt:lpstr>
      <vt:lpstr>Interfaces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itaskov</cp:lastModifiedBy>
  <cp:revision>1133</cp:revision>
  <dcterms:created xsi:type="dcterms:W3CDTF">2007-12-08T16:03:35Z</dcterms:created>
  <dcterms:modified xsi:type="dcterms:W3CDTF">2014-02-08T20:06:49Z</dcterms:modified>
  <cp:category>quality code, software engineering</cp:category>
</cp:coreProperties>
</file>