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2"/>
    <a:srgbClr val="124872"/>
    <a:srgbClr val="CC00FF"/>
    <a:srgbClr val="800080"/>
    <a:srgbClr val="CC00CC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>
        <p:scale>
          <a:sx n="40" d="100"/>
          <a:sy n="40" d="100"/>
        </p:scale>
        <p:origin x="1548" y="-4242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5" Type="http://schemas.openxmlformats.org/officeDocument/2006/relationships/image" Target="../media/image4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A52F08CA-86DA-8CA6-6EE7-61CD4BA28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779" y="11496768"/>
            <a:ext cx="7795936" cy="5471634"/>
          </a:xfrm>
          <a:prstGeom prst="rect">
            <a:avLst/>
          </a:prstGeom>
        </p:spPr>
      </p:pic>
      <p:sp>
        <p:nvSpPr>
          <p:cNvPr id="171" name="Rounded Rectangle 18"/>
          <p:cNvSpPr/>
          <p:nvPr/>
        </p:nvSpPr>
        <p:spPr>
          <a:xfrm>
            <a:off x="20285999" y="31771047"/>
            <a:ext cx="9360000" cy="1943071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286000" y="18364748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ounded Rectangle 18"/>
          <p:cNvSpPr/>
          <p:nvPr/>
        </p:nvSpPr>
        <p:spPr>
          <a:xfrm>
            <a:off x="20285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ounded Rectangle 18"/>
          <p:cNvSpPr/>
          <p:nvPr/>
        </p:nvSpPr>
        <p:spPr>
          <a:xfrm>
            <a:off x="10458000" y="2238109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458000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29213" y="32038001"/>
            <a:ext cx="9360000" cy="792165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0"/>
            <a:ext cx="8820000" cy="582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 is being carried out in collaboration with the 'Haifa3D' organization, which offers a service of a robotic prosthetic hand that is 3D-printed.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hand is provided at no cost to any hand amputee who approaches the organization, customized to their measurements and personal needs.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current state, the hand is controlled by a phone app – the other hand needs to be occupied using the app. 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36000" y="23611826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900000" y="24746607"/>
            <a:ext cx="8820000" cy="2638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Wirelessly controlling Haifa 3D robotic prosthetic hand.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user’s shoulder movements to activate preset modes instead of using the app.</a:t>
            </a:r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20592000" y="8682990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 Navigation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5214" y="32097958"/>
            <a:ext cx="8755594" cy="70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592000" y="18424705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EBEBEB"/>
                </a:solidFill>
              </a:rPr>
              <a:t>Program Flow</a:t>
            </a:r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92000" y="31831004"/>
            <a:ext cx="8475042" cy="17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556000" y="33822199"/>
            <a:ext cx="8641154" cy="757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to successfully achieve project goals: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Reliably classify target gestures.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false positive rate.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wireless connection.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research need to be done in order to make a final product: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classification accuracy.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 life testing and optimization.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more gestures.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physical product.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feedback.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682990"/>
            <a:ext cx="681778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 selection</a:t>
            </a: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608668" y="15377092"/>
            <a:ext cx="8474400" cy="242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modes and their associated actions are configurable by software.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safety and reliability - can cycle through modes only when idle.</a:t>
            </a: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Prosthetic Hand Control via Shoulder Movement</a:t>
            </a:r>
            <a:endParaRPr lang="en-US" sz="10000" kern="0" baseline="30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Itay Mal and Nitay Ozer, Supervised by Kobi </a:t>
            </a:r>
            <a:r>
              <a:rPr lang="en-US" sz="6000" dirty="0" err="1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Kohai</a:t>
            </a:r>
            <a:endParaRPr lang="en-US" sz="6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64000" y="22441048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Algorithm </a:t>
            </a:r>
          </a:p>
        </p:txBody>
      </p:sp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10728000" y="9906971"/>
            <a:ext cx="8820000" cy="1152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chose this approach for cycling between modes: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movement identification.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 actions to remember.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immediate operation.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remember state sequence.</a:t>
            </a:r>
          </a:p>
        </p:txBody>
      </p:sp>
      <p:sp>
        <p:nvSpPr>
          <p:cNvPr id="386" name="Rectangle 4"/>
          <p:cNvSpPr>
            <a:spLocks noChangeArrowheads="1"/>
          </p:cNvSpPr>
          <p:nvPr/>
        </p:nvSpPr>
        <p:spPr bwMode="auto">
          <a:xfrm>
            <a:off x="10771905" y="30080288"/>
            <a:ext cx="8820000" cy="5266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and fast training.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fitted to classification tasks.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Explainable.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Fitted to microcontroller easily.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designed for temporal data.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Rectangle 4"/>
          <p:cNvSpPr>
            <a:spLocks noChangeArrowheads="1"/>
          </p:cNvSpPr>
          <p:nvPr/>
        </p:nvSpPr>
        <p:spPr bwMode="auto">
          <a:xfrm>
            <a:off x="899213" y="32992430"/>
            <a:ext cx="8820000" cy="858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Establishing a stable BLE connection between the hand and the controller.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Choosing the best configuration of IMU’s in order to get the best shoulder movement samples: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sensors.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 on the shoulder and body.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Deciding the best approach for mode selection.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the right classification algorithm for our task that can fit a microcontroller: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be Computationally light.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take little memory.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be easily implemented on microcontroller.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previous data set exists.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735806" y="22680171"/>
            <a:ext cx="9119291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Haifa 3D logo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Rectangle 4"/>
              <p:cNvSpPr>
                <a:spLocks noChangeArrowheads="1"/>
              </p:cNvSpPr>
              <p:nvPr/>
            </p:nvSpPr>
            <p:spPr bwMode="auto">
              <a:xfrm>
                <a:off x="20556000" y="19684029"/>
                <a:ext cx="8474400" cy="4417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in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80</m:t>
                    </m:r>
                    <m:r>
                      <a:rPr lang="en-US" sz="2990" b="0" i="1" dirty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990" b="0" i="1" dirty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frequency.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 sample to buffer – contains last 100 samples.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Check if enough time have passed from last prediction to avoid multiple predictions from the same movement.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Make prediction.</a:t>
                </a:r>
              </a:p>
              <a:p>
                <a:pPr algn="l" rtl="0">
                  <a:spcBef>
                    <a:spcPts val="1682"/>
                  </a:spcBef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56000" y="19684029"/>
                <a:ext cx="8474400" cy="4417942"/>
              </a:xfrm>
              <a:prstGeom prst="rect">
                <a:avLst/>
              </a:prstGeom>
              <a:blipFill>
                <a:blip r:embed="rId3"/>
                <a:stretch>
                  <a:fillRect l="-2086" t="-34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" name="Picture 1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26411542" y="419758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2016</a:t>
            </a:r>
          </a:p>
        </p:txBody>
      </p:sp>
      <p:sp>
        <p:nvSpPr>
          <p:cNvPr id="132" name="Rounded Rectangle 18"/>
          <p:cNvSpPr/>
          <p:nvPr/>
        </p:nvSpPr>
        <p:spPr>
          <a:xfrm>
            <a:off x="629999" y="8623033"/>
            <a:ext cx="9360000" cy="22846879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458000" y="8623033"/>
            <a:ext cx="9360000" cy="13290095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5"/>
          <p:cNvSpPr/>
          <p:nvPr/>
        </p:nvSpPr>
        <p:spPr>
          <a:xfrm>
            <a:off x="629213" y="32104390"/>
            <a:ext cx="9360000" cy="9763411"/>
          </a:xfrm>
          <a:prstGeom prst="roundRect">
            <a:avLst>
              <a:gd name="adj" fmla="val 346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285999" y="31771047"/>
            <a:ext cx="9360000" cy="10096753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ounded Rectangle 199"/>
          <p:cNvSpPr/>
          <p:nvPr/>
        </p:nvSpPr>
        <p:spPr>
          <a:xfrm>
            <a:off x="20285999" y="8623033"/>
            <a:ext cx="9360000" cy="9245520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72"/>
          <p:cNvSpPr/>
          <p:nvPr/>
        </p:nvSpPr>
        <p:spPr>
          <a:xfrm>
            <a:off x="10458000" y="22381090"/>
            <a:ext cx="9360000" cy="13052881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286000" y="18364748"/>
            <a:ext cx="9360000" cy="13052882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2" name="Picture 2" descr="Haifa3D - תנו לי יד בתלת מימד | Haifa">
            <a:extLst>
              <a:ext uri="{FF2B5EF4-FFF2-40B4-BE49-F238E27FC236}">
                <a16:creationId xmlns:a16="http://schemas.microsoft.com/office/drawing/2014/main" id="{4CCED413-F4AA-5907-14B7-D925A63D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2829" y="16578500"/>
            <a:ext cx="5449889" cy="544988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9A78D0C-43C3-1860-E41C-30D28FC9D59B}"/>
              </a:ext>
            </a:extLst>
          </p:cNvPr>
          <p:cNvGrpSpPr/>
          <p:nvPr/>
        </p:nvGrpSpPr>
        <p:grpSpPr>
          <a:xfrm>
            <a:off x="12688222" y="10421713"/>
            <a:ext cx="5847285" cy="3863028"/>
            <a:chOff x="5251073" y="1460873"/>
            <a:chExt cx="3655617" cy="2415095"/>
          </a:xfrm>
        </p:grpSpPr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14E4EE6F-2CBB-A6B0-CF8D-34A2A19E8F10}"/>
                </a:ext>
              </a:extLst>
            </p:cNvPr>
            <p:cNvSpPr/>
            <p:nvPr/>
          </p:nvSpPr>
          <p:spPr>
            <a:xfrm>
              <a:off x="7860589" y="1952785"/>
              <a:ext cx="437362" cy="852407"/>
            </a:xfrm>
            <a:prstGeom prst="upArrow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14D40DB5-4D5D-3E1F-F3E0-2D354F62A4B4}"/>
                </a:ext>
              </a:extLst>
            </p:cNvPr>
            <p:cNvSpPr/>
            <p:nvPr/>
          </p:nvSpPr>
          <p:spPr>
            <a:xfrm rot="16200000">
              <a:off x="6899721" y="2947344"/>
              <a:ext cx="437362" cy="852407"/>
            </a:xfrm>
            <a:prstGeom prst="upArrow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D9F080-76CA-4690-FDBF-9193D544526B}"/>
                </a:ext>
              </a:extLst>
            </p:cNvPr>
            <p:cNvSpPr txBox="1"/>
            <p:nvPr/>
          </p:nvSpPr>
          <p:spPr>
            <a:xfrm>
              <a:off x="5251073" y="2894645"/>
              <a:ext cx="1474579" cy="981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n>
                    <a:solidFill>
                      <a:schemeClr val="tx1"/>
                    </a:solidFill>
                  </a:ln>
                  <a:solidFill>
                    <a:srgbClr val="FFC000"/>
                  </a:solidFill>
                </a:rPr>
                <a:t>Next Mode</a:t>
              </a:r>
              <a:endParaRPr lang="en-IL" sz="48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91E107-39BD-C416-A669-0541A55C56F8}"/>
                </a:ext>
              </a:extLst>
            </p:cNvPr>
            <p:cNvSpPr txBox="1"/>
            <p:nvPr/>
          </p:nvSpPr>
          <p:spPr>
            <a:xfrm>
              <a:off x="7286983" y="1460873"/>
              <a:ext cx="1619707" cy="519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n>
                    <a:solidFill>
                      <a:schemeClr val="tx1"/>
                    </a:solidFill>
                  </a:ln>
                  <a:solidFill>
                    <a:srgbClr val="FFC000"/>
                  </a:solidFill>
                </a:rPr>
                <a:t>On/Off</a:t>
              </a:r>
              <a:endParaRPr lang="en-IL" sz="48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7C88EBD-BC02-9177-5931-5608AF0BFD7F}"/>
              </a:ext>
            </a:extLst>
          </p:cNvPr>
          <p:cNvSpPr/>
          <p:nvPr/>
        </p:nvSpPr>
        <p:spPr>
          <a:xfrm>
            <a:off x="2558219" y="27741091"/>
            <a:ext cx="3452466" cy="1941776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Our System</a:t>
            </a:r>
            <a:endParaRPr lang="en-IL" sz="2400" dirty="0">
              <a:solidFill>
                <a:schemeClr val="tx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665A57-2D48-7A5E-216A-E93606963958}"/>
              </a:ext>
            </a:extLst>
          </p:cNvPr>
          <p:cNvSpPr/>
          <p:nvPr/>
        </p:nvSpPr>
        <p:spPr>
          <a:xfrm>
            <a:off x="2890782" y="28276445"/>
            <a:ext cx="1216973" cy="945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IMU Sensors</a:t>
            </a:r>
            <a:endParaRPr lang="en-IL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3805A5-BE5E-3ED6-2556-35D5A24ED961}"/>
              </a:ext>
            </a:extLst>
          </p:cNvPr>
          <p:cNvSpPr/>
          <p:nvPr/>
        </p:nvSpPr>
        <p:spPr>
          <a:xfrm>
            <a:off x="4442051" y="28276445"/>
            <a:ext cx="1216973" cy="945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ESP32</a:t>
            </a:r>
            <a:endParaRPr lang="en-US" sz="12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863FDF-E7C5-D8A5-01F1-AD5A0565098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072160" y="28749025"/>
            <a:ext cx="18186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88437D-E0B2-9F09-81D9-FA5601A4D0F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107755" y="28749025"/>
            <a:ext cx="3342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5">
            <a:extLst>
              <a:ext uri="{FF2B5EF4-FFF2-40B4-BE49-F238E27FC236}">
                <a16:creationId xmlns:a16="http://schemas.microsoft.com/office/drawing/2014/main" id="{18C76159-6250-CF22-CC35-6BCAF3EE49DF}"/>
              </a:ext>
            </a:extLst>
          </p:cNvPr>
          <p:cNvSpPr txBox="1"/>
          <p:nvPr/>
        </p:nvSpPr>
        <p:spPr>
          <a:xfrm>
            <a:off x="625114" y="28317901"/>
            <a:ext cx="2042445" cy="55798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Shoulder Movement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FF43D4A-0EFB-405D-7E97-43EED76CDD1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741" b="65123" l="2357" r="24411">
                        <a14:foregroundMark x1="22054" y1="42593" x2="23232" y2="48457"/>
                        <a14:foregroundMark x1="21212" y1="51235" x2="23737" y2="40741"/>
                        <a14:foregroundMark x1="24579" y1="50926" x2="24411" y2="43827"/>
                        <a14:foregroundMark x1="7071" y1="62654" x2="7071" y2="65123"/>
                      </a14:backgroundRemoval>
                    </a14:imgEffect>
                  </a14:imgLayer>
                </a14:imgProps>
              </a:ext>
            </a:extLst>
          </a:blip>
          <a:srcRect t="38401" r="74136" b="33153"/>
          <a:stretch/>
        </p:blipFill>
        <p:spPr>
          <a:xfrm rot="17515424" flipH="1">
            <a:off x="8048474" y="28195657"/>
            <a:ext cx="1976831" cy="1185900"/>
          </a:xfrm>
          <a:prstGeom prst="rect">
            <a:avLst/>
          </a:prstGeom>
        </p:spPr>
      </p:pic>
      <p:pic>
        <p:nvPicPr>
          <p:cNvPr id="29" name="Picture 2" descr="Wifi Symbol Stamp">
            <a:extLst>
              <a:ext uri="{FF2B5EF4-FFF2-40B4-BE49-F238E27FC236}">
                <a16:creationId xmlns:a16="http://schemas.microsoft.com/office/drawing/2014/main" id="{78B4E917-DC44-C3BC-BCF0-AC2C0A67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37054" y="28294102"/>
            <a:ext cx="1432177" cy="95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Wifi Symbol Stamp">
            <a:extLst>
              <a:ext uri="{FF2B5EF4-FFF2-40B4-BE49-F238E27FC236}">
                <a16:creationId xmlns:a16="http://schemas.microsoft.com/office/drawing/2014/main" id="{2B326989-A115-339E-C14C-98E2B803D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19935" y="28311693"/>
            <a:ext cx="1432177" cy="95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List of Bluetooth profiles - Wikipedia">
            <a:extLst>
              <a:ext uri="{FF2B5EF4-FFF2-40B4-BE49-F238E27FC236}">
                <a16:creationId xmlns:a16="http://schemas.microsoft.com/office/drawing/2014/main" id="{86E6EDFC-14C0-3E6D-80CE-42F3A21F9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85" y="28391772"/>
            <a:ext cx="469459" cy="71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F64D77B4-265D-98EC-6729-14558FAFA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" y="30157701"/>
            <a:ext cx="9119291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4F9DD9E8-807D-3264-A63B-BC8DCD939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505" y="23657230"/>
            <a:ext cx="8593693" cy="644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18">
            <a:extLst>
              <a:ext uri="{FF2B5EF4-FFF2-40B4-BE49-F238E27FC236}">
                <a16:creationId xmlns:a16="http://schemas.microsoft.com/office/drawing/2014/main" id="{D2E3517F-A46B-8FE2-7DA4-0F3B76BC6478}"/>
              </a:ext>
            </a:extLst>
          </p:cNvPr>
          <p:cNvSpPr/>
          <p:nvPr/>
        </p:nvSpPr>
        <p:spPr>
          <a:xfrm>
            <a:off x="10458000" y="3591709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FEECEE85-E4D6-9386-430F-31F8FAFD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4001" y="35977048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Acquisition </a:t>
            </a: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6055F748-4827-B9C5-9355-C4D433751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8001" y="37186572"/>
            <a:ext cx="8641154" cy="439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ounded Rectangle 193">
            <a:extLst>
              <a:ext uri="{FF2B5EF4-FFF2-40B4-BE49-F238E27FC236}">
                <a16:creationId xmlns:a16="http://schemas.microsoft.com/office/drawing/2014/main" id="{A9690722-508F-B6B9-9464-4318603962D3}"/>
              </a:ext>
            </a:extLst>
          </p:cNvPr>
          <p:cNvSpPr/>
          <p:nvPr/>
        </p:nvSpPr>
        <p:spPr>
          <a:xfrm>
            <a:off x="10458000" y="35917091"/>
            <a:ext cx="9360000" cy="595071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person cutting vegetables in a kitchen&#10;&#10;Description automatically generated">
            <a:extLst>
              <a:ext uri="{FF2B5EF4-FFF2-40B4-BE49-F238E27FC236}">
                <a16:creationId xmlns:a16="http://schemas.microsoft.com/office/drawing/2014/main" id="{350DF6CB-F355-31EE-CBAA-FF78464D3C1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79"/>
          <a:stretch/>
        </p:blipFill>
        <p:spPr>
          <a:xfrm>
            <a:off x="15931019" y="37282791"/>
            <a:ext cx="3708137" cy="4356842"/>
          </a:xfrm>
          <a:prstGeom prst="rect">
            <a:avLst/>
          </a:prstGeom>
        </p:spPr>
      </p:pic>
      <p:sp>
        <p:nvSpPr>
          <p:cNvPr id="53" name="Rectangle 4">
            <a:extLst>
              <a:ext uri="{FF2B5EF4-FFF2-40B4-BE49-F238E27FC236}">
                <a16:creationId xmlns:a16="http://schemas.microsoft.com/office/drawing/2014/main" id="{3E58E811-A251-5E1F-B557-0954BF5D4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5669" y="37271581"/>
            <a:ext cx="4975349" cy="447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 connected to computer to collect sample traces to CSV files.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Traces include target gestures as well as miscellaneous activities.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4C42AE4-0C2C-4783-25BD-DF9B823019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175" y="10046572"/>
            <a:ext cx="7091987" cy="5107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3655922-A0DA-A626-7ECA-4CAE27A6E7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775" y="24032101"/>
            <a:ext cx="6481176" cy="721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437</Words>
  <Application>Microsoft Office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2024-08-20T17:27:05Z</dcterms:modified>
</cp:coreProperties>
</file>