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howSpecialPlsOnTitleSld="0" saveSubsetFonts="1" conformance="strict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15" r:id="rId5"/>
    <p:sldId id="262" r:id="rId6"/>
    <p:sldId id="295" r:id="rId7"/>
    <p:sldId id="305" r:id="rId8"/>
    <p:sldId id="306" r:id="rId9"/>
    <p:sldId id="308" r:id="rId10"/>
    <p:sldId id="313" r:id="rId11"/>
    <p:sldId id="309" r:id="rId12"/>
    <p:sldId id="311" r:id="rId13"/>
    <p:sldId id="259" r:id="rId14"/>
    <p:sldId id="307" r:id="rId15"/>
    <p:sldId id="263" r:id="rId16"/>
    <p:sldId id="296" r:id="rId17"/>
    <p:sldId id="297" r:id="rId18"/>
    <p:sldId id="293" r:id="rId19"/>
    <p:sldId id="298" r:id="rId20"/>
    <p:sldId id="299" r:id="rId21"/>
    <p:sldId id="300" r:id="rId22"/>
    <p:sldId id="316" r:id="rId23"/>
    <p:sldId id="301" r:id="rId24"/>
    <p:sldId id="317" r:id="rId25"/>
    <p:sldId id="303" r:id="rId26"/>
    <p:sldId id="304" r:id="rId27"/>
    <p:sldId id="314" r:id="rId28"/>
    <p:sldId id="31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FF00"/>
    <a:srgbClr val="1A1A1A"/>
    <a:srgbClr val="CC9B00"/>
    <a:srgbClr val="1F232B"/>
    <a:srgbClr val="1C1E22"/>
    <a:srgbClr val="212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%"/>
            </a:schemeClr>
          </a:solidFill>
        </a:fill>
      </a:tcStyle>
    </a:wholeTbl>
    <a:band1H>
      <a:tcStyle>
        <a:tcBdr/>
        <a:fill>
          <a:solidFill>
            <a:schemeClr val="accent3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%"/>
            </a:schemeClr>
          </a:solidFill>
        </a:fill>
      </a:tcStyle>
    </a:wholeTbl>
    <a:band1H>
      <a:tcStyle>
        <a:tcBdr/>
        <a:fill>
          <a:solidFill>
            <a:schemeClr val="accent6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%" g="0%" b="0%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25.866%" autoAdjust="0"/>
    <p:restoredTop sz="96.247%" autoAdjust="0"/>
  </p:normalViewPr>
  <p:slideViewPr>
    <p:cSldViewPr>
      <p:cViewPr varScale="1">
        <p:scale>
          <a:sx n="68" d="100"/>
          <a:sy n="68" d="100"/>
        </p:scale>
        <p:origin x="8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" Type="http://purl.oclc.org/ooxml/officeDocument/relationships/slide" Target="slides/slide2.xml"/><Relationship Id="rId21" Type="http://purl.oclc.org/ooxml/officeDocument/relationships/slide" Target="slides/slide20.xml"/><Relationship Id="rId34" Type="http://purl.oclc.org/ooxml/officeDocument/relationships/tableStyles" Target="tableStyle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theme" Target="theme/theme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viewProps" Target="viewProp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notesMaster" Target="notesMasters/notesMaster1.xml"/><Relationship Id="rId8" Type="http://purl.oclc.org/ooxml/officeDocument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5E0107-84D6-4A88-9392-D0AE677682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E8515-22BF-4164-B4E7-8FC3F69A9F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1224BB-A3E4-4EA1-8DB1-66D7659DF827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7605633-0B64-4B89-972C-1D7AFD84B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277E7A-38FE-4DE7-A4D3-3CEF4E1BC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0480-4285-4317-BF6E-D283FA72C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C38F-541F-4610-8FBF-53291CF6F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896F62-8C9D-4D58-B0DE-76F9A15F67AF}" type="slidenum">
              <a:rPr lang="ar-SA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0EE61267-0CEC-41EB-BC2B-0A9C20DCEF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D61231FF-4C20-47A1-9DEF-02F36D6205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0%"/>
              </a:spcBef>
            </a:pPr>
            <a:r>
              <a:rPr lang="en-US" altLang="he-IL"/>
              <a:t>Individuals tend to produce more offspring than can survive on the limited resources available in the environment.</a:t>
            </a:r>
          </a:p>
          <a:p>
            <a:pPr lvl="1" eaLnBrk="1" hangingPunct="1">
              <a:spcBef>
                <a:spcPct val="0%"/>
              </a:spcBef>
            </a:pPr>
            <a:endParaRPr lang="en-US" altLang="he-IL">
              <a:solidFill>
                <a:schemeClr val="accent2"/>
              </a:solidFill>
            </a:endParaRPr>
          </a:p>
          <a:p>
            <a:pPr lvl="1" eaLnBrk="1" hangingPunct="1">
              <a:spcBef>
                <a:spcPct val="0%"/>
              </a:spcBef>
            </a:pPr>
            <a:r>
              <a:rPr lang="en-US" altLang="he-IL"/>
              <a:t>Those individuals best adapted to the environment will survive to reproduce </a:t>
            </a:r>
          </a:p>
          <a:p>
            <a:pPr lvl="1" eaLnBrk="1" hangingPunct="1">
              <a:spcBef>
                <a:spcPct val="0%"/>
              </a:spcBef>
            </a:pPr>
            <a:r>
              <a:rPr lang="en-US" altLang="he-IL"/>
              <a:t>   in the ensuing struggle for survival.</a:t>
            </a:r>
          </a:p>
          <a:p>
            <a:pPr eaLnBrk="1" hangingPunct="1">
              <a:spcBef>
                <a:spcPct val="0%"/>
              </a:spcBef>
            </a:pPr>
            <a:endParaRPr lang="en-US" altLang="he-IL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04B7B5E-6395-42A7-98A4-02FF5A656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107FF7-7F83-4AD5-A8F9-D9E60CCDBB87}" type="slidenum">
              <a:rPr lang="ar-SA" altLang="he-IL"/>
              <a:pPr eaLnBrk="1" hangingPunct="1"/>
              <a:t>5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18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6181808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19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4735566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15852831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21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4731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87CBA7-80EA-4837-8F9F-1E0B135E3F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1B771F-4915-4217-A012-0F4AF579E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28437A-1152-4CD9-BD21-2991CFF22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E9615-0AC7-4E6A-B4D9-B60AA1F63958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050033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AF06DA-B4C8-4E61-B46D-B33F6B9EA1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7DEBED-B18A-4352-AE26-C8887B491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847791-1BFF-4DDD-BCB4-098BE290E2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75F2A8-65AC-4749-AE06-B47D4139A4B1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9979576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D0337F-47EE-4540-AFE2-42F36BCB2C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761883-024D-461F-B5D1-27EE2DABC7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785051-F556-4FA4-B476-2415F40C9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51A9-B3C0-44EF-88E6-568E9113357D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62150717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530E6B-297E-473C-AD45-B6755574E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249F6B-1B90-4EA7-8F99-0864B5E1B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A07D62-637C-4571-955A-193AF83C1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DB393-8279-4A17-9915-F4744188B178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14949930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91EC48-EB2E-4FF2-9787-E2E3BA1FE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A6962-A25C-4F10-8CC4-9DD88571D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DBC6DC-4EE4-4EB9-B431-879CBDD53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AC10-2E8B-41D2-B9C5-FE7F74456DCB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33376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BADE3-08AC-4AE8-8FCF-6710311E9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1FC18-C6FE-46F7-A910-BD686E851D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162D4-6F74-4AE7-BF86-7A13215EE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02FF-42A9-46C6-B503-2740BC96C7C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1249614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B4BFC3-6C8B-4DDE-B882-A37F3EC4D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DC9EFC-A5C6-4C69-B635-DD33CADEA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36D2642-DEF3-4E82-A9EA-2650C25D6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1094D-67DF-46E3-A926-6BED95B0108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87040837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A71A79-9096-4753-973B-80F84284B8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AD1CA2-0ACC-4D62-9805-8C33B29A3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D86696-8BA6-4AFA-8C8C-82DDB5C89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FE18-B908-467B-BAAB-EB59AF202B8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4675629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7837E3-A69E-4931-BE5E-00D05FBE4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B57698-6A2A-4205-B031-0400E05D3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4AE71B-02AB-4703-8470-9197DDECA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31141-CA59-4BAB-B0B4-52F05ED74FD7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91328481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870D0-DCF3-4AFF-A5F9-6EE5F0FB90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6F829-C806-460F-95A6-83D210702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8A162-3761-40E3-BF14-FD41DA60FB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EEF4B-18DB-4589-9F33-9558AB51CDEB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7705051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2212F-753C-40AF-B7D9-E65B55E60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856E2-221E-4D66-ACE0-0B651381F2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28E4D-C215-4A7A-8040-0E1872CA2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CD8B2-D510-4380-B773-A30F45BBFF9D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827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0%">
              <a:srgbClr val="1A1A1A"/>
            </a:gs>
            <a:gs pos="30%">
              <a:srgbClr val="1C1E22"/>
            </a:gs>
            <a:gs pos="65%">
              <a:srgbClr val="1F232B"/>
            </a:gs>
            <a:gs pos="100%">
              <a:srgbClr val="21273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4A69315-2B3D-4F1E-88C4-7C66EFC26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D722EC-A0BB-4A8E-A56C-9784BC55C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7103FB-ACDA-476B-B5E4-89FEB09E1E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C74DBF-656D-4A31-A19E-89C0FCBA4C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3C334CC-1BCF-4E7F-9426-578BA6BAB4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02CE24-D8FB-4208-8F90-E0AF094125EF}" type="slidenum">
              <a:rPr lang="ar-SA" altLang="he-IL"/>
              <a:pPr/>
              <a:t>‹#›</a:t>
            </a:fld>
            <a:endParaRPr lang="en-US" altLang="he-IL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9" r:id="rId1"/>
    <p:sldLayoutId id="2147483818" r:id="rId2"/>
    <p:sldLayoutId id="2147483817" r:id="rId3"/>
    <p:sldLayoutId id="2147483816" r:id="rId4"/>
    <p:sldLayoutId id="2147483815" r:id="rId5"/>
    <p:sldLayoutId id="2147483814" r:id="rId6"/>
    <p:sldLayoutId id="2147483813" r:id="rId7"/>
    <p:sldLayoutId id="2147483812" r:id="rId8"/>
    <p:sldLayoutId id="2147483811" r:id="rId9"/>
    <p:sldLayoutId id="2147483810" r:id="rId10"/>
    <p:sldLayoutId id="2147483809" r:id="rId11"/>
  </p:sldLayoutIdLst>
  <p:hf hdr="0" ftr="0" dt="0"/>
  <p:txStyles>
    <p:titleStyle>
      <a:lvl1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11.jpeg"/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12.jpeg"/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image" Target="../media/image15.png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17.png"/><Relationship Id="rId2" Type="http://purl.oclc.org/ooxml/officeDocument/relationships/image" Target="../media/image16.png"/><Relationship Id="rId1" Type="http://purl.oclc.org/ooxml/officeDocument/relationships/slideLayout" Target="../slideLayouts/slideLayout2.xml"/><Relationship Id="rId4" Type="http://purl.oclc.org/ooxml/officeDocument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image" Target="../media/image50.png"/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20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purl.oclc.org/ooxml/officeDocument/relationships/image" Target="../media/image21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purl.oclc.org/ooxml/officeDocument/relationships/image" Target="../media/image22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purl.oclc.org/ooxml/officeDocument/relationships/image" Target="../media/image23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18.jfif"/><Relationship Id="rId1" Type="http://purl.oclc.org/ooxml/officeDocument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purl.oclc.org/ooxml/officeDocument/relationships/image" Target="../media/image24.png"/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purl.oclc.org/ooxml/officeDocument/relationships/image" Target="../media/image26.png"/><Relationship Id="rId2" Type="http://purl.oclc.org/ooxml/officeDocument/relationships/image" Target="../media/image25.png"/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purl.oclc.org/ooxml/officeDocument/relationships/image" Target="../media/image28.png"/><Relationship Id="rId2" Type="http://purl.oclc.org/ooxml/officeDocument/relationships/image" Target="../media/image27.png"/><Relationship Id="rId1" Type="http://purl.oclc.org/ooxml/officeDocument/relationships/slideLayout" Target="../slideLayouts/slideLayout2.xml"/><Relationship Id="rId4" Type="http://purl.oclc.org/ooxml/officeDocument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image" Target="../media/image30.png"/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image" Target="../media/image29.png"/><Relationship Id="rId1" Type="http://purl.oclc.org/ooxml/officeDocument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Relationship Id="rId6" Type="http://purl.oclc.org/ooxml/officeDocument/relationships/image" Target="../media/image6.png"/><Relationship Id="rId5" Type="http://purl.oclc.org/ooxml/officeDocument/relationships/image" Target="../media/image5.png"/><Relationship Id="rId4" Type="http://purl.oclc.org/ooxml/officeDocument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0.png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hyperlink" Target="https://he.wikipedia.org/wiki/%D7%A6%D7%99%D7%95%D7%9F_%D7%AA%D7%A7%D7%9F" TargetMode="External"/><Relationship Id="rId1" Type="http://purl.oclc.org/ooxml/officeDocument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0.jpeg"/><Relationship Id="rId2" Type="http://purl.oclc.org/ooxml/officeDocument/relationships/image" Target="../media/image10.png"/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CB2618-F902-432A-915F-D192A455AA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9144000" cy="1470025"/>
          </a:xfrm>
        </p:spPr>
        <p:txBody>
          <a:bodyPr/>
          <a:lstStyle/>
          <a:p>
            <a:pPr rtl="1" eaLnBrk="1" hangingPunct="1"/>
            <a:r>
              <a:rPr lang="he-IL" altLang="he-IL" sz="6000" b="1" dirty="0">
                <a:latin typeface="Rubik SemiBold" pitchFamily="2" charset="-79"/>
                <a:cs typeface="Rubik SemiBold" pitchFamily="2" charset="-79"/>
              </a:rPr>
              <a:t>מסנן קלמן</a:t>
            </a:r>
            <a:endParaRPr lang="en-US" altLang="he-IL" sz="6000" b="1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6698B91-EA0A-4BFA-82DA-25067867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86" y="1844868"/>
            <a:ext cx="6419027" cy="447973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73C4984-D522-4B55-A783-BBDEE12D5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1039812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 eaLnBrk="1" hangingPunct="1"/>
            <a:r>
              <a:rPr lang="he-IL" altLang="he-IL" sz="2000" b="1" kern="0" dirty="0">
                <a:latin typeface="Rubik SemiBold" pitchFamily="2" charset="-79"/>
                <a:cs typeface="Rubik SemiBold" pitchFamily="2" charset="-79"/>
              </a:rPr>
              <a:t>מגישים: איתי רפיעי ואלמוג יעקוב.</a:t>
            </a:r>
            <a:endParaRPr lang="en-US" altLang="he-IL" sz="2000" b="1" kern="0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F1DF-E012-4D7F-AB3F-310EE83A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3200" b="1" dirty="0">
                <a:solidFill>
                  <a:srgbClr val="FFC000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דוגמאות להתפלגות גאוסיאנית במציאות</a:t>
            </a:r>
            <a:endParaRPr lang="en-IL" sz="660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16529-C905-4543-8604-F5FD6F64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06679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400" u="sng" dirty="0">
                <a:solidFill>
                  <a:srgbClr val="0099FF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הטלת זוג קוביות:</a:t>
            </a:r>
            <a:endParaRPr lang="en-IL" sz="2400" u="sng" dirty="0">
              <a:solidFill>
                <a:srgbClr val="0099FF"/>
              </a:solidFill>
              <a:effectLst/>
              <a:latin typeface="Rubik SemiBold" pitchFamily="2" charset="-79"/>
              <a:ea typeface="Calibri" panose="020F0502020204030204" pitchFamily="34" charset="0"/>
              <a:cs typeface="Rubik SemiBold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DF91-87A9-4C68-A3D8-BBB02782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10</a:t>
            </a:fld>
            <a:endParaRPr lang="en-US" altLang="he-IL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B43B51A3-C3CE-48C6-865C-C93025AB8B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95" y="2437916"/>
            <a:ext cx="5036609" cy="3777457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74684638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F1DF-E012-4D7F-AB3F-310EE83A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3200" b="1" dirty="0">
                <a:solidFill>
                  <a:srgbClr val="FFC000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דוגמאות להתפלגות גאוסיאנית במציאות</a:t>
            </a:r>
            <a:endParaRPr lang="en-IL" sz="660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16529-C905-4543-8604-F5FD6F64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06679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u="sng" dirty="0">
                <a:solidFill>
                  <a:srgbClr val="0099FF"/>
                </a:solidFill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משקל תינוק שנולד:</a:t>
            </a:r>
            <a:r>
              <a:rPr lang="he-IL" sz="2800" u="sng" dirty="0">
                <a:solidFill>
                  <a:srgbClr val="0099FF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 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DF91-87A9-4C68-A3D8-BBB02782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11</a:t>
            </a:fld>
            <a:endParaRPr lang="en-US" altLang="he-IL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4073DEC0-5109-4979-83DD-CF6D7FBCF0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1" y="2655216"/>
            <a:ext cx="3960019" cy="2890964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224565238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F1DF-E012-4D7F-AB3F-310EE83A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3200" b="1" dirty="0">
                <a:solidFill>
                  <a:srgbClr val="FFC000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דוגמאות להתפלגות גאוסיאנית במציאות</a:t>
            </a:r>
            <a:endParaRPr lang="en-IL" sz="660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16529-C905-4543-8604-F5FD6F64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06679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u="sng" dirty="0">
                <a:solidFill>
                  <a:srgbClr val="0099FF"/>
                </a:solidFill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זמני הגעה של משלוחי פיצה:</a:t>
            </a:r>
            <a:r>
              <a:rPr lang="he-IL" sz="2800" u="sng" dirty="0">
                <a:solidFill>
                  <a:srgbClr val="0099FF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 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DF91-87A9-4C68-A3D8-BBB02782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12</a:t>
            </a:fld>
            <a:endParaRPr lang="en-US" altLang="he-IL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EE897A9-4F89-4D7F-98EC-CB9C95336C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849563"/>
            <a:ext cx="4914899" cy="3276600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824200716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A4FBA06-CD75-4830-94A2-F185C310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dirty="0">
                <a:latin typeface="Rubik SemiBold" pitchFamily="2" charset="-79"/>
                <a:cs typeface="Rubik SemiBold" pitchFamily="2" charset="-79"/>
              </a:rPr>
              <a:t>גאוס - הקשר למסנן קלמן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5BD19A13-8E9D-49CA-94D0-A72ACF9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DF1C3F-775C-4F89-890F-3FBF9BCBE351}" type="slidenum">
              <a:rPr lang="ar-SA" altLang="he-IL">
                <a:latin typeface="Rubik SemiBold" pitchFamily="2" charset="-79"/>
              </a:rPr>
              <a:pPr eaLnBrk="1" hangingPunct="1"/>
              <a:t>13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0EDE819-D9EC-45FC-AA55-125FE89C3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20" y="1277471"/>
            <a:ext cx="6979960" cy="3751729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807DDB-2CDC-4EB0-8401-89E1A203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181600"/>
            <a:ext cx="7848600" cy="1065540"/>
          </a:xfrm>
        </p:spPr>
        <p:txBody>
          <a:bodyPr/>
          <a:lstStyle/>
          <a:p>
            <a:pPr marL="0" indent="0" algn="ctr" rtl="1" eaLnBrk="1" hangingPunct="1">
              <a:buNone/>
            </a:pPr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כל דיווח הוא שערוך/מדידה שמתפלג גאוסיאנית </a:t>
            </a:r>
            <a:r>
              <a:rPr lang="en-US" altLang="he-IL" sz="2400" dirty="0">
                <a:latin typeface="Rubik SemiBold" pitchFamily="2" charset="-79"/>
                <a:cs typeface="Rubik SemiBold" pitchFamily="2" charset="-79"/>
              </a:rPr>
              <a:t>X ~ N(</a:t>
            </a:r>
            <a:r>
              <a:rPr lang="el-GR" altLang="he-IL" sz="2400" b="1" dirty="0">
                <a:latin typeface="Rubik SemiBold" pitchFamily="2" charset="-79"/>
                <a:cs typeface="Rubik SemiBold" pitchFamily="2" charset="-79"/>
              </a:rPr>
              <a:t>μ</a:t>
            </a:r>
            <a:r>
              <a:rPr lang="en-US" altLang="he-IL" sz="2400" b="1" dirty="0">
                <a:latin typeface="Rubik SemiBold" pitchFamily="2" charset="-79"/>
                <a:cs typeface="Rubik SemiBold" pitchFamily="2" charset="-79"/>
              </a:rPr>
              <a:t>,</a:t>
            </a:r>
            <a:r>
              <a:rPr lang="el-GR" altLang="he-IL" sz="2400" b="1" dirty="0">
                <a:latin typeface="Rubik SemiBold" pitchFamily="2" charset="-79"/>
                <a:cs typeface="Rubik SemiBold" pitchFamily="2" charset="-79"/>
              </a:rPr>
              <a:t> σ</a:t>
            </a:r>
            <a:r>
              <a:rPr lang="en-US" altLang="he-IL" sz="2400" b="1" baseline="30%" dirty="0">
                <a:latin typeface="Rubik SemiBold" pitchFamily="2" charset="-79"/>
                <a:cs typeface="Rubik SemiBold" pitchFamily="2" charset="-79"/>
              </a:rPr>
              <a:t>2</a:t>
            </a:r>
            <a:r>
              <a:rPr lang="en-US" altLang="he-IL" sz="2400" dirty="0">
                <a:latin typeface="Rubik SemiBold" pitchFamily="2" charset="-79"/>
                <a:cs typeface="Rubik SemiBold" pitchFamily="2" charset="-79"/>
              </a:rPr>
              <a:t>)</a:t>
            </a:r>
            <a:endParaRPr lang="he-IL" altLang="he-IL" sz="2400" dirty="0">
              <a:latin typeface="Rubik SemiBold" pitchFamily="2" charset="-79"/>
              <a:cs typeface="Rubik SemiBold" pitchFamily="2" charset="-79"/>
            </a:endParaRPr>
          </a:p>
          <a:p>
            <a:pPr marL="0" indent="0" algn="ctr" rtl="1" eaLnBrk="1" hangingPunct="1">
              <a:buNone/>
            </a:pPr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כאשר </a:t>
            </a:r>
            <a:r>
              <a:rPr lang="el-GR" altLang="he-IL" sz="2400" b="1" dirty="0">
                <a:latin typeface="Rubik SemiBold" pitchFamily="2" charset="-79"/>
                <a:cs typeface="Rubik SemiBold" pitchFamily="2" charset="-79"/>
              </a:rPr>
              <a:t>μ</a:t>
            </a:r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 – ממוצע. </a:t>
            </a:r>
            <a:r>
              <a:rPr lang="el-GR" altLang="he-IL" sz="2400" b="1" dirty="0">
                <a:latin typeface="Rubik SemiBold" pitchFamily="2" charset="-79"/>
                <a:cs typeface="Rubik SemiBold" pitchFamily="2" charset="-79"/>
              </a:rPr>
              <a:t>σ</a:t>
            </a:r>
            <a:r>
              <a:rPr lang="en-US" altLang="he-IL" sz="2400" b="1" baseline="30%" dirty="0">
                <a:latin typeface="Rubik SemiBold" pitchFamily="2" charset="-79"/>
                <a:cs typeface="Rubik SemiBold" pitchFamily="2" charset="-79"/>
              </a:rPr>
              <a:t>2</a:t>
            </a:r>
            <a:r>
              <a:rPr lang="he-IL" altLang="he-IL" sz="2400" b="1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– אי וודאות.</a:t>
            </a:r>
          </a:p>
          <a:p>
            <a:pPr algn="ctr" rtl="1" eaLnBrk="1" hangingPunct="1"/>
            <a:endParaRPr lang="he-IL" altLang="he-IL" sz="2800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1D0A-8820-4B80-803F-347CE652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גאוס - הקשר למסנן קלמן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DD87F2-D77E-4AE9-939A-16ED027C93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09976" y="1600200"/>
                <a:ext cx="4253024" cy="4525963"/>
              </a:xfrm>
            </p:spPr>
            <p:txBody>
              <a:bodyPr/>
              <a:lstStyle/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כאמור, המדידה והשיערוך מוצגים ע"י גאוסיאנים.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מסנן קלמן מכפיל בין שני הגאוסיאנים ומתקבל גאוסיאן מדויק יותר: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11430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IL" sz="1800" i="1" smtClean="0">
                          <a:solidFill>
                            <a:srgbClr val="92D05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IL" sz="1800" i="1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L" sz="1800" i="1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IL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en-IL" sz="1800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IL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L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IL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L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L" sz="1800" dirty="0">
                  <a:solidFill>
                    <a:srgbClr val="FFC000"/>
                  </a:solidFill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sSub>
                        <m:sSub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IL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L" sz="1800" i="1" smtClean="0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IL" sz="1800" i="1" smtClean="0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L" sz="1800" i="1" smtClean="0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IL" sz="1800" i="1" smtClean="0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IL" sz="1800" i="1" smtClean="0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L" sz="1800" i="1" smtClean="0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800" b="0" i="1" smtClean="0">
                          <a:solidFill>
                            <a:srgbClr val="92D05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IL" sz="1800" i="1" smtClean="0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IL" sz="180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1800" dirty="0">
                  <a:solidFill>
                    <a:srgbClr val="FFC000"/>
                  </a:solidFill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sSub>
                        <m:sSub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IL" sz="1800" i="1" smtClean="0">
                                      <a:solidFill>
                                        <a:srgbClr val="92D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solidFill>
                                        <a:srgbClr val="92D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92D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92D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⊥</m:t>
                          </m:r>
                          <m:f>
                            <m:fPr>
                              <m:ctrlP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IL" sz="1800" i="1" smtClean="0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en-US" sz="1800" b="0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IL" sz="1800" i="1" smtClean="0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IL" sz="180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1800" dirty="0">
                  <a:solidFill>
                    <a:srgbClr val="FFC000"/>
                  </a:solidFill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algn="r" rtl="1"/>
                <a:endParaRPr lang="en-IL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DD87F2-D77E-4AE9-939A-16ED027C9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09976" y="1600200"/>
                <a:ext cx="4253024" cy="4525963"/>
              </a:xfrm>
              <a:blipFill>
                <a:blip r:embed="rId2"/>
                <a:stretch>
                  <a:fillRect t="-0.943%" r="-1.146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235B5-0279-4BDC-AD12-AD5AC88E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14</a:t>
            </a:fld>
            <a:endParaRPr lang="en-US" altLang="he-IL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E4797E2-CFDE-44BF-89FF-0C8AECC9BF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6" y="2286000"/>
            <a:ext cx="4253024" cy="228600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2129900486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AA039CE-65E8-43A1-BC71-B65D745F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u="sng" dirty="0">
                <a:latin typeface="Rubik SemiBold" pitchFamily="2" charset="-79"/>
                <a:cs typeface="Rubik SemiBold" pitchFamily="2" charset="-79"/>
              </a:rPr>
              <a:t>שערוך</a:t>
            </a:r>
            <a:endParaRPr lang="en-US" altLang="he-IL" u="sng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0C984F-2740-417E-83A6-2E4BBA44C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6158"/>
            <a:ext cx="8915400" cy="2285242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מיוצג ע"י </a:t>
            </a:r>
            <a:r>
              <a:rPr lang="en-US" altLang="he-IL" sz="2800" b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(</a:t>
            </a:r>
            <a:r>
              <a:rPr lang="en-US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u</a:t>
            </a:r>
            <a:r>
              <a:rPr lang="en-US" altLang="he-IL" sz="2800" b="1" baseline="-25%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0,</a:t>
            </a:r>
            <a:r>
              <a:rPr lang="en-US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l-GR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Σ</a:t>
            </a:r>
            <a:r>
              <a:rPr lang="en-US" altLang="he-IL" sz="2800" b="1" baseline="-25%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0</a:t>
            </a:r>
            <a:r>
              <a:rPr lang="en-US" altLang="he-IL" sz="2800" b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)</a:t>
            </a:r>
            <a:r>
              <a:rPr lang="he-IL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=</a:t>
            </a:r>
            <a:r>
              <a:rPr lang="en-US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(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X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="1" baseline="-25%" dirty="0">
                <a:latin typeface="Rubik SemiBold" pitchFamily="2" charset="-79"/>
                <a:cs typeface="Rubik SemiBold" pitchFamily="2" charset="-79"/>
              </a:rPr>
              <a:t>,</a:t>
            </a:r>
            <a:r>
              <a:rPr lang="en-US" altLang="he-IL" sz="2800" i="1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P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aseline="-25%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) </a:t>
            </a: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כאשר:</a:t>
            </a: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ווקטור המצב: </a:t>
            </a:r>
            <a:r>
              <a:rPr lang="en-US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i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X</a:t>
            </a:r>
            <a:r>
              <a:rPr lang="en-US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k-1 </a:t>
            </a:r>
            <a:r>
              <a:rPr lang="en-US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+BU</a:t>
            </a: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=</a:t>
            </a:r>
            <a:r>
              <a:rPr lang="en-US" altLang="he-IL" sz="2800" i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X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endParaRPr lang="he-IL" altLang="he-IL" sz="2800" b="1" dirty="0">
              <a:solidFill>
                <a:srgbClr val="00B050"/>
              </a:solidFill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מטריצת אי-וודאות השערוך: 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P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k-1 </a:t>
            </a:r>
            <a:r>
              <a:rPr lang="en-US" altLang="he-IL" sz="2800" i="1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baseline="-25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="1" baseline="30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T</a:t>
            </a:r>
            <a:r>
              <a:rPr lang="en-US" altLang="he-IL" sz="2800" b="1" baseline="30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2800" b="1" baseline="30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= 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P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endParaRPr lang="he-IL" altLang="he-IL" sz="2800" baseline="-25%" dirty="0">
              <a:solidFill>
                <a:srgbClr val="0099FF"/>
              </a:solidFill>
              <a:latin typeface="Rubik SemiBold" pitchFamily="2" charset="-79"/>
              <a:cs typeface="Rubik SemiBold" pitchFamily="2" charset="-79"/>
            </a:endParaRP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000" b="1" baseline="-25%" dirty="0">
                <a:solidFill>
                  <a:schemeClr val="tx2">
                    <a:lumMod val="85%"/>
                  </a:schemeClr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(בהמשך נראה שישנה פעולה </a:t>
            </a:r>
            <a:r>
              <a:rPr lang="he-IL" altLang="he-IL" sz="2000" b="1" baseline="-25%" dirty="0" err="1">
                <a:solidFill>
                  <a:schemeClr val="tx2">
                    <a:lumMod val="85%"/>
                  </a:schemeClr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מטריציונית</a:t>
            </a:r>
            <a:r>
              <a:rPr lang="he-IL" altLang="he-IL" sz="2000" b="1" baseline="-25%" dirty="0">
                <a:solidFill>
                  <a:schemeClr val="tx2">
                    <a:lumMod val="85%"/>
                  </a:schemeClr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הכרחית נוספת בגלל מדידות מסוימות)</a:t>
            </a:r>
            <a:endParaRPr lang="he-IL" altLang="he-IL" sz="2000" b="1" dirty="0">
              <a:solidFill>
                <a:schemeClr val="tx2">
                  <a:lumMod val="85%"/>
                </a:schemeClr>
              </a:solidFill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9CF0C44E-101C-48EB-800B-71A4525F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AF4CB-7605-405C-9FA3-43FA844D0AB7}" type="slidenum">
              <a:rPr lang="ar-SA" altLang="he-IL">
                <a:latin typeface="Rubik SemiBold" pitchFamily="2" charset="-79"/>
              </a:rPr>
              <a:pPr eaLnBrk="1" hangingPunct="1"/>
              <a:t>15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9A17FA-34FD-4BF9-957E-5A51F37498B5}"/>
              </a:ext>
            </a:extLst>
          </p:cNvPr>
          <p:cNvSpPr txBox="1">
            <a:spLocks/>
          </p:cNvSpPr>
          <p:nvPr/>
        </p:nvSpPr>
        <p:spPr bwMode="auto">
          <a:xfrm>
            <a:off x="533400" y="3429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 eaLnBrk="1" hangingPunct="1"/>
            <a:r>
              <a:rPr lang="he-IL" altLang="he-IL" u="sng" kern="0" dirty="0">
                <a:latin typeface="Rubik SemiBold" pitchFamily="2" charset="-79"/>
                <a:cs typeface="Rubik SemiBold" pitchFamily="2" charset="-79"/>
              </a:rPr>
              <a:t>מדידה</a:t>
            </a:r>
            <a:endParaRPr lang="en-US" altLang="he-IL" u="sng" kern="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810229-1DA8-4CF0-8E51-54B68495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29040"/>
            <a:ext cx="8915400" cy="183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מיוצג ע"י </a:t>
            </a:r>
            <a:r>
              <a:rPr lang="en-US" altLang="he-IL" sz="2800" b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(</a:t>
            </a:r>
            <a:r>
              <a:rPr lang="en-US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u</a:t>
            </a:r>
            <a:r>
              <a:rPr lang="en-US" altLang="he-IL" sz="2800" b="1" baseline="-25%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1,</a:t>
            </a:r>
            <a:r>
              <a:rPr lang="en-US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l-GR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Σ</a:t>
            </a:r>
            <a:r>
              <a:rPr lang="en-US" altLang="he-IL" sz="2800" b="1" baseline="-25%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1</a:t>
            </a:r>
            <a:r>
              <a:rPr lang="en-US" altLang="he-IL" sz="2800" b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)</a:t>
            </a:r>
            <a:r>
              <a:rPr lang="he-IL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=</a:t>
            </a:r>
            <a:r>
              <a:rPr lang="en-US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(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Z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="1" baseline="-25%" dirty="0">
                <a:latin typeface="Rubik SemiBold" pitchFamily="2" charset="-79"/>
                <a:cs typeface="Rubik SemiBold" pitchFamily="2" charset="-79"/>
              </a:rPr>
              <a:t>,</a:t>
            </a:r>
            <a:r>
              <a:rPr lang="en-US" altLang="he-IL" sz="2800" i="1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i="1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R</a:t>
            </a:r>
            <a:r>
              <a:rPr lang="en-US" altLang="he-IL" sz="2800" baseline="-25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aseline="-25%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) </a:t>
            </a:r>
            <a:endParaRPr lang="he-IL" altLang="he-IL" sz="2800" b="1" kern="0" dirty="0"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ווקטור המדידה: 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Z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endParaRPr lang="he-IL" altLang="he-IL" sz="2800" b="1" dirty="0">
              <a:solidFill>
                <a:srgbClr val="00B050"/>
              </a:solidFill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מטריצת אי-וודאות המדידה: </a:t>
            </a:r>
            <a:r>
              <a:rPr lang="en-US" altLang="he-IL" sz="2800" i="1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R</a:t>
            </a:r>
            <a:r>
              <a:rPr lang="en-US" altLang="he-IL" sz="2800" baseline="-25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endParaRPr lang="he-IL" altLang="he-IL" sz="2800" b="1" dirty="0">
              <a:solidFill>
                <a:srgbClr val="0099FF"/>
              </a:solidFill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74FAF80-4CAE-4F71-978C-AD321AF25E27}"/>
              </a:ext>
            </a:extLst>
          </p:cNvPr>
          <p:cNvCxnSpPr/>
          <p:nvPr/>
        </p:nvCxnSpPr>
        <p:spPr>
          <a:xfrm>
            <a:off x="152400" y="3657600"/>
            <a:ext cx="8763000" cy="0"/>
          </a:xfrm>
          <a:prstGeom prst="line">
            <a:avLst/>
          </a:prstGeom>
          <a:ln>
            <a:solidFill>
              <a:schemeClr val="tx2">
                <a:lumMod val="95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8CB6A57-436D-4C21-8BD3-8B0EB834D547}"/>
              </a:ext>
            </a:extLst>
          </p:cNvPr>
          <p:cNvSpPr/>
          <p:nvPr/>
        </p:nvSpPr>
        <p:spPr>
          <a:xfrm>
            <a:off x="5625567" y="5309675"/>
            <a:ext cx="3111183" cy="786325"/>
          </a:xfrm>
          <a:prstGeom prst="roundRect">
            <a:avLst/>
          </a:prstGeom>
          <a:solidFill>
            <a:schemeClr val="bg2">
              <a:lumMod val="85%"/>
              <a:lumOff val="15%"/>
            </a:schemeClr>
          </a:solidFill>
          <a:ln>
            <a:solidFill>
              <a:schemeClr val="tx1">
                <a:lumMod val="8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DAA039CE-65E8-43A1-BC71-B65D745F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שערוך – וקטור המצב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0C984F-2740-417E-83A6-2E4BBA44C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6157"/>
            <a:ext cx="8229600" cy="1447043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0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נניח והאוטו שלנו נוסע במהירות קבועה של 15 מטר בשנייה.</a:t>
            </a: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0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לאחר שנייה המיקום של הרכב הינו:</a:t>
            </a:r>
            <a:endParaRPr lang="en-US" altLang="he-IL" sz="2000" b="1" dirty="0"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0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</a:t>
            </a:r>
          </a:p>
          <a:p>
            <a:pPr algn="ctr" rtl="1">
              <a:spcBef>
                <a:spcPct val="0%"/>
              </a:spcBef>
              <a:buNone/>
            </a:pPr>
            <a:r>
              <a:rPr lang="he-IL" altLang="he-IL" sz="20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הזמן שעבר*המהירות = 15.</a:t>
            </a:r>
          </a:p>
          <a:p>
            <a:pPr algn="r" rtl="1">
              <a:spcBef>
                <a:spcPct val="0%"/>
              </a:spcBef>
              <a:buNone/>
            </a:pPr>
            <a:endParaRPr lang="he-IL" altLang="he-IL" sz="2000" b="1" dirty="0"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9CF0C44E-101C-48EB-800B-71A4525F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AF4CB-7605-405C-9FA3-43FA844D0AB7}" type="slidenum">
              <a:rPr lang="ar-SA" altLang="he-IL">
                <a:latin typeface="Rubik SemiBold" pitchFamily="2" charset="-79"/>
              </a:rPr>
              <a:pPr eaLnBrk="1" hangingPunct="1"/>
              <a:t>16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7910BD-CE1B-4D6D-99EF-870BF0B8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86957"/>
            <a:ext cx="8229600" cy="121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rtl="1">
              <a:spcBef>
                <a:spcPct val="0%"/>
              </a:spcBef>
              <a:buFontTx/>
              <a:buNone/>
            </a:pPr>
            <a:r>
              <a:rPr lang="he-IL" altLang="he-IL" sz="2000" b="1" kern="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ולאחר שנייה נוספת, המיקום של הרכב הינו:</a:t>
            </a:r>
          </a:p>
          <a:p>
            <a:pPr algn="r" rtl="1">
              <a:spcBef>
                <a:spcPct val="0%"/>
              </a:spcBef>
              <a:buFontTx/>
              <a:buNone/>
            </a:pPr>
            <a:r>
              <a:rPr lang="he-IL" altLang="he-IL" sz="2000" b="1" kern="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</a:t>
            </a:r>
          </a:p>
          <a:p>
            <a:pPr algn="ctr" rtl="1">
              <a:spcBef>
                <a:spcPct val="0%"/>
              </a:spcBef>
              <a:buFontTx/>
              <a:buNone/>
            </a:pPr>
            <a:r>
              <a:rPr lang="he-IL" altLang="he-IL" sz="2000" b="1" kern="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המיקום הקודם + הזמן שעבר*המהירות = </a:t>
            </a:r>
            <a:r>
              <a:rPr lang="en-US" altLang="he-IL" sz="2000" b="1" kern="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15*1+15</a:t>
            </a:r>
            <a:r>
              <a:rPr lang="he-IL" altLang="he-IL" sz="2000" b="1" kern="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= 30.</a:t>
            </a: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D8488325-9828-42D5-BE52-5A9C6DB0D10F}"/>
              </a:ext>
            </a:extLst>
          </p:cNvPr>
          <p:cNvCxnSpPr/>
          <p:nvPr/>
        </p:nvCxnSpPr>
        <p:spPr>
          <a:xfrm>
            <a:off x="152400" y="3657600"/>
            <a:ext cx="8763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>
            <a:extLst>
              <a:ext uri="{FF2B5EF4-FFF2-40B4-BE49-F238E27FC236}">
                <a16:creationId xmlns:a16="http://schemas.microsoft.com/office/drawing/2014/main" id="{DB2682B1-0CEC-4133-8A60-D654A839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5079365" cy="253968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6171810-F40D-444C-A12F-55E0E50A4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61118"/>
            <a:ext cx="5079365" cy="2539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6E4DA614-65EE-4348-9DA3-218994EEB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5567" y="5324925"/>
                <a:ext cx="3111183" cy="856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algn="r" rtl="1">
                  <a:spcBef>
                    <a:spcPct val="0%"/>
                  </a:spcBef>
                  <a:buFontTx/>
                  <a:buNone/>
                </a:pPr>
                <a:r>
                  <a:rPr lang="he-IL" altLang="he-IL" sz="2000" b="1" kern="0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מהירות: </a:t>
                </a:r>
                <a:r>
                  <a:rPr lang="en-US" altLang="he-IL" sz="2000" i="1" kern="0" dirty="0" err="1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V</a:t>
                </a:r>
                <a:r>
                  <a:rPr lang="en-US" altLang="he-IL" sz="2000" kern="0" baseline="-25%" dirty="0" err="1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kern="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V</a:t>
                </a:r>
                <a:r>
                  <a:rPr lang="en-US" altLang="he-IL" sz="2000" kern="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</a:t>
                </a:r>
                <a:endParaRPr lang="he-IL" altLang="he-IL" sz="2000" b="1" kern="0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FontTx/>
                  <a:buNone/>
                </a:pPr>
                <a:r>
                  <a:rPr lang="he-IL" altLang="he-IL" sz="2000" b="1" kern="0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המיקום: </a:t>
                </a:r>
                <a:r>
                  <a:rPr lang="en-US" altLang="he-IL" sz="2000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P</a:t>
                </a:r>
                <a:r>
                  <a:rPr lang="en-US" altLang="he-IL" sz="2000" kern="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 </a:t>
                </a:r>
                <a:r>
                  <a:rPr lang="en-US" altLang="he-IL" sz="2000" b="1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P</a:t>
                </a:r>
                <a:r>
                  <a:rPr lang="en-US" altLang="he-IL" sz="2000" kern="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l-GR" altLang="he-IL" sz="2000" b="1" kern="0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r>
                      <a:rPr lang="el-GR" altLang="he-IL" sz="2000" b="1" i="1" kern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𝜟</m:t>
                    </m:r>
                    <m:r>
                      <a:rPr lang="en-US" altLang="he-IL" sz="2000" b="1" i="1" kern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𝒕</m:t>
                    </m:r>
                    <m:r>
                      <m:rPr>
                        <m:nor/>
                      </m:rPr>
                      <a:rPr lang="en-US" altLang="he-IL" sz="2000" i="1" kern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V</m:t>
                    </m:r>
                    <m:r>
                      <m:rPr>
                        <m:nor/>
                      </m:rPr>
                      <a:rPr lang="en-US" altLang="he-IL" sz="2000" kern="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k</m:t>
                    </m:r>
                    <m:r>
                      <m:rPr>
                        <m:nor/>
                      </m:rPr>
                      <a:rPr lang="en-US" altLang="he-IL" sz="2000" kern="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−</m:t>
                    </m:r>
                    <m:r>
                      <m:rPr>
                        <m:nor/>
                      </m:rPr>
                      <a:rPr lang="en-US" altLang="he-IL" sz="2000" kern="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1</m:t>
                    </m:r>
                  </m:oMath>
                </a14:m>
                <a:endParaRPr lang="he-IL" altLang="he-IL" sz="2000" b="1" kern="0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6E4DA614-65EE-4348-9DA3-218994EEB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5567" y="5324925"/>
                <a:ext cx="3111183" cy="856349"/>
              </a:xfrm>
              <a:prstGeom prst="rect">
                <a:avLst/>
              </a:prstGeom>
              <a:blipFill>
                <a:blip r:embed="rId4"/>
                <a:stretch>
                  <a:fillRect l="-0.784%" t="-4.286%" r="-1.961%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3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338" grpId="0"/>
      <p:bldP spid="5" grpId="0" uiExpand="1" build="p"/>
      <p:bldP spid="7" grpId="0"/>
      <p:bldP spid="12" grpId="0"/>
    </p:bld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AA039CE-65E8-43A1-BC71-B65D745F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שערוך – וקטור המצב</a:t>
            </a:r>
            <a:endParaRPr lang="en-US" altLang="he-IL" u="sng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10C984F-2740-417E-83A6-2E4BBA44C4A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296157"/>
                <a:ext cx="8610600" cy="4949068"/>
              </a:xfrm>
            </p:spPr>
            <p:txBody>
              <a:bodyPr/>
              <a:lstStyle/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2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ומה אם המהירות אינה קבועה?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endParaRPr lang="he-IL" altLang="he-IL" sz="200" b="1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נניח לדוגמא שהרכב נוסע במהירות של 15 מטר לשנייה עם תאוצה בקצב 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גידול של </a:t>
                </a:r>
                <a:r>
                  <a:rPr lang="en-US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a =10 </a:t>
                </a:r>
                <a14:m>
                  <m:oMath xmlns:m="http://purl.oclc.org/ooxml/officeDocument/math">
                    <m:f>
                      <m:fPr>
                        <m:ctrlPr>
                          <a:rPr lang="en-US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altLang="he-IL" sz="2000" b="1" i="1" dirty="0" smtClean="0">
                                <a:latin typeface="Cambria Math" panose="02040503050406030204" pitchFamily="18" charset="0"/>
                                <a:cs typeface="Rubik SemiBold" pitchFamily="2" charset="-79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he-IL" sz="2000" b="1" i="1" dirty="0" smtClean="0">
                                <a:latin typeface="Cambria Math" panose="02040503050406030204" pitchFamily="18" charset="0"/>
                                <a:cs typeface="Rubik SemiBold" pitchFamily="2" charset="-79"/>
                                <a:sym typeface="Symbol" panose="05050102010706020507" pitchFamily="18" charset="2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he-IL" sz="2000" b="1" i="1" dirty="0" smtClean="0">
                                <a:latin typeface="Cambria Math" panose="02040503050406030204" pitchFamily="18" charset="0"/>
                                <a:cs typeface="Rubik SemiBold" pitchFamily="2" charset="-79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(</a:t>
                </a:r>
                <a:r>
                  <a:rPr lang="he-IL" altLang="he-IL" sz="12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יחידת התאוצה היא יחס בין יחידת מהירות לבין יחידת זמן ע"פ הגדרה</a:t>
                </a: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). 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endParaRPr lang="he-IL" altLang="he-IL" sz="1000" b="1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18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לכן, לאחר 5 שניות: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endParaRPr lang="he-IL" altLang="he-IL" sz="1000" b="1" u="sng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u="sng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המהירות החדשה של הרכב:</a:t>
                </a:r>
                <a:endParaRPr lang="he-IL" altLang="he-IL" sz="2000" b="1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ע"פ נוסחת המהירות: 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V</a:t>
                </a:r>
                <a:r>
                  <a:rPr lang="en-US" altLang="he-IL" sz="2000" baseline="-25%" dirty="0" err="1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V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14:m>
                  <m:oMath xmlns:m="http://purl.oclc.org/ooxml/officeDocument/math">
                    <m:r>
                      <a:rPr lang="el-GR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𝜟</m:t>
                    </m:r>
                    <m:r>
                      <a:rPr lang="en-US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𝒕</m:t>
                    </m:r>
                    <m:r>
                      <a:rPr lang="en-US" altLang="he-IL" sz="2000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∗</m:t>
                    </m:r>
                    <m:r>
                      <a:rPr lang="en-US" altLang="he-IL" sz="2000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𝐚</m:t>
                    </m:r>
                  </m:oMath>
                </a14:m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 המהירות הקודמת + הזמן שעבר*התאוצה 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 </a:t>
                </a:r>
                <a:r>
                  <a:rPr lang="en-US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10*5+15</a:t>
                </a: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= 65 מטר לשנייה.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endParaRPr lang="he-IL" altLang="he-IL" sz="1200" b="1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u="sng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המיקום החדש של הרכב:</a:t>
                </a:r>
                <a:endParaRPr lang="he-IL" altLang="he-IL" sz="2000" b="1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ע"פ נוסחת המיקום: 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P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P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l-GR" altLang="he-IL" sz="2000" b="1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r>
                      <a:rPr lang="el-GR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𝜟</m:t>
                    </m:r>
                    <m:r>
                      <a:rPr lang="en-US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𝒕</m:t>
                    </m:r>
                    <m:r>
                      <m:rPr>
                        <m:nor/>
                      </m:rPr>
                      <a:rPr lang="en-US" altLang="he-IL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V</m:t>
                    </m:r>
                    <m:r>
                      <m:rPr>
                        <m:nor/>
                      </m:rPr>
                      <a:rPr lang="en-US" altLang="he-IL" sz="200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k</m:t>
                    </m:r>
                    <m:r>
                      <m:rPr>
                        <m:nor/>
                      </m:rPr>
                      <a:rPr lang="en-US" altLang="he-IL" sz="200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−</m:t>
                    </m:r>
                    <m:r>
                      <m:rPr>
                        <m:nor/>
                      </m:rPr>
                      <a:rPr lang="en-US" altLang="he-IL" sz="200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1</m:t>
                    </m:r>
                  </m:oMath>
                </a14:m>
                <a:r>
                  <a:rPr lang="en-US" altLang="he-IL" sz="2000" b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n-US" altLang="he-IL" sz="2000" b="1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f>
                      <m:fPr>
                        <m:ctrlP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num>
                      <m:den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𝟐</m:t>
                        </m:r>
                      </m:den>
                    </m:f>
                    <m:r>
                      <a:rPr lang="en-US" altLang="he-IL" sz="20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∗</m:t>
                    </m:r>
                    <m:sSup>
                      <m:sSupPr>
                        <m:ctrlP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pPr>
                      <m:e>
                        <m:r>
                          <a:rPr lang="el-GR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𝜟</m:t>
                        </m:r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𝒕</m:t>
                        </m:r>
                      </m:e>
                      <m:sup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𝟐</m:t>
                        </m:r>
                      </m:sup>
                    </m:sSup>
                    <m:r>
                      <a:rPr lang="en-US" altLang="he-IL" sz="20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∗</m:t>
                    </m:r>
                    <m:r>
                      <m:rPr>
                        <m:nor/>
                      </m:rPr>
                      <a:rPr lang="en-US" altLang="he-IL" sz="2000" b="1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  <a:sym typeface="Symbol" panose="05050102010706020507" pitchFamily="18" charset="2"/>
                      </a:rPr>
                      <m:t>a</m:t>
                    </m:r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(</a:t>
                </a:r>
                <a:r>
                  <a:rPr lang="he-IL" altLang="he-IL" sz="12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ע"פ נוסחת מקום-זמן בתנועה שוות תאוצה</a:t>
                </a: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)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 המיקום הקודם + הזמן שעבר*המהירות הקודמת + </a:t>
                </a:r>
                <a14:m>
                  <m:oMath xmlns:m="http://purl.oclc.org/ooxml/officeDocument/math">
                    <m:f>
                      <m:fPr>
                        <m:ctrlP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𝟐</m:t>
                        </m:r>
                      </m:den>
                    </m:f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* </a:t>
                </a:r>
                <a14:m>
                  <m:oMath xmlns:m="http://purl.oclc.org/ooxml/officeDocument/math">
                    <m:sSup>
                      <m:sSupPr>
                        <m:ctrlP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שעבר</m:t>
                        </m:r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הזמן</m:t>
                        </m:r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*התאוצה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  0 + 5*15 + </a:t>
                </a:r>
                <a14:m>
                  <m:oMath xmlns:m="http://purl.oclc.org/ooxml/officeDocument/math">
                    <m:f>
                      <m:fPr>
                        <m:ctrlP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𝟐</m:t>
                        </m:r>
                      </m:den>
                    </m:f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* </a:t>
                </a:r>
                <a14:m>
                  <m:oMath xmlns:m="http://purl.oclc.org/ooxml/officeDocument/math">
                    <m:sSup>
                      <m:sSupPr>
                        <m:ctrlP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𝟓</m:t>
                        </m:r>
                      </m:e>
                      <m:sup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*10</a:t>
                </a:r>
                <a:r>
                  <a:rPr lang="en-US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 </a:t>
                </a: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75 + 125 = 200.</a:t>
                </a: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10C984F-2740-417E-83A6-2E4BBA44C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6157"/>
                <a:ext cx="8610600" cy="4949068"/>
              </a:xfrm>
              <a:blipFill>
                <a:blip r:embed="rId2"/>
                <a:stretch>
                  <a:fillRect t="-0.863%" r="-0.849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9CF0C44E-101C-48EB-800B-71A4525F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AF4CB-7605-405C-9FA3-43FA844D0AB7}" type="slidenum">
              <a:rPr lang="ar-SA" altLang="he-IL">
                <a:latin typeface="Rubik SemiBold" pitchFamily="2" charset="-79"/>
              </a:rPr>
              <a:pPr eaLnBrk="1" hangingPunct="1"/>
              <a:t>17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8903380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05DE9D-D8CC-4168-9163-CDF4908F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18</a:t>
            </a:fld>
            <a:endParaRPr lang="en-US" altLang="he-I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F10DC-7F76-4322-9473-36DFDACB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שערוך – וקטור המצב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B3BCF2-DCF5-4342-8203-9DF528912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6158"/>
            <a:ext cx="8915400" cy="1143000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800" b="1" u="sng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ווקטור המצב</a:t>
            </a: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: </a:t>
            </a:r>
            <a:r>
              <a:rPr lang="en-US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i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X</a:t>
            </a:r>
            <a:r>
              <a:rPr lang="en-US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k-1 </a:t>
            </a:r>
            <a:r>
              <a:rPr lang="en-US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+BU</a:t>
            </a:r>
            <a:r>
              <a:rPr lang="en-US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=</a:t>
            </a:r>
            <a:r>
              <a:rPr lang="en-US" altLang="he-IL" sz="2800" i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X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6165" y="1993900"/>
                <a:ext cx="8229600" cy="425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r" rtl="1" eaLnBrk="1" hangingPunct="1">
                  <a:buNone/>
                </a:pP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לדוגמא, נניח ווקטור מצב המודד מיקום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Pos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ומהירות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V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ותאוצה </a:t>
                </a: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a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.</a:t>
                </a:r>
              </a:p>
              <a:p>
                <a:pPr marL="0" indent="0" algn="ctr" rtl="1" eaLnBrk="1" hangingPunct="1">
                  <a:buNone/>
                </a:pPr>
                <a:r>
                  <a:rPr lang="en-US" altLang="he-IL" sz="2000" b="1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A</a:t>
                </a:r>
                <a:r>
                  <a:rPr lang="en-US" altLang="he-IL" sz="2000" i="1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 X</a:t>
                </a:r>
                <a:r>
                  <a:rPr lang="en-US" altLang="he-IL" sz="2000" baseline="-25%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+BU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=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he-IL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l-GR" altLang="he-IL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𝜟</m:t>
                              </m:r>
                              <m:r>
                                <a:rPr lang="en-US" altLang="he-IL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he-IL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he-IL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he-IL" sz="2000" b="1" dirty="0">
                    <a:solidFill>
                      <a:schemeClr val="tx1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os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el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he-IL" sz="2000" b="1" i="1" baseline="-25%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 </m:t>
                    </m:r>
                  </m:oMath>
                </a14:m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+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he-IL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𝜟</m:t>
                                  </m:r>
                                  <m:r>
                                    <a:rPr lang="en-US" altLang="he-IL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l-GR" altLang="he-IL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𝜟</m:t>
                              </m:r>
                              <m:r>
                                <a:rPr lang="en-US" altLang="he-IL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𝒕</m:t>
                              </m:r>
                            </m:e>
                          </m:mr>
                        </m:m>
                      </m:e>
                    </m:d>
                    <m:r>
                      <a:rPr lang="en-US" altLang="he-IL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𝒂</m:t>
                    </m:r>
                  </m:oMath>
                </a14:m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= </a:t>
                </a: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 err="1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X</a:t>
                </a:r>
                <a:r>
                  <a:rPr lang="en-US" altLang="he-IL" sz="2000" b="1" baseline="-25%" dirty="0" err="1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=</a:t>
                </a:r>
                <a:r>
                  <a:rPr lang="en-US" altLang="he-IL" sz="2000" b="1" dirty="0">
                    <a:solidFill>
                      <a:schemeClr val="tx1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Pos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k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vel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r" rtl="1" eaLnBrk="1" hangingPunct="1">
                  <a:buNone/>
                </a:pP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כלומר, נקבל את המשוואות הבאות:</a:t>
                </a:r>
              </a:p>
              <a:p>
                <a:pPr marL="0" indent="0" algn="ctr" rtl="1" eaLnBrk="1" hangingPunct="1">
                  <a:buNone/>
                </a:pP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i="1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Pos</a:t>
                </a:r>
                <a:r>
                  <a:rPr lang="en-US" altLang="he-IL" sz="2000" baseline="-25%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Pos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l-GR" altLang="he-IL" sz="2000" b="1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r>
                      <a:rPr lang="el-GR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𝜟</m:t>
                    </m:r>
                    <m:r>
                      <a:rPr lang="en-US" altLang="he-IL" sz="20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𝒕</m:t>
                    </m:r>
                    <m:r>
                      <m:rPr>
                        <m:nor/>
                      </m:rPr>
                      <a:rPr lang="en-US" altLang="he-IL" sz="20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V</m:t>
                    </m:r>
                    <m:r>
                      <m:rPr>
                        <m:nor/>
                      </m:rPr>
                      <a:rPr lang="en-US" altLang="he-IL" sz="2000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el</m:t>
                    </m:r>
                    <m:r>
                      <m:rPr>
                        <m:nor/>
                      </m:rPr>
                      <a:rPr lang="en-US" altLang="he-IL" sz="200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k</m:t>
                    </m:r>
                    <m:r>
                      <m:rPr>
                        <m:nor/>
                      </m:rPr>
                      <a:rPr lang="en-US" altLang="he-IL" sz="2000" b="0" i="0" baseline="-25%" dirty="0" smtClean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−</m:t>
                    </m:r>
                    <m:r>
                      <m:rPr>
                        <m:nor/>
                      </m:rPr>
                      <a:rPr lang="en-US" altLang="he-IL" sz="2000" b="0" i="0" baseline="-25%" dirty="0" smtClean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1</m:t>
                    </m:r>
                  </m:oMath>
                </a14:m>
                <a:r>
                  <a:rPr lang="en-US" altLang="he-IL" sz="2000" b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n-US" altLang="he-IL" sz="2000" b="1" dirty="0" err="1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a</a:t>
                </a:r>
                <a:r>
                  <a:rPr lang="en-US" altLang="he-IL" sz="2000" b="1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f>
                      <m:fPr>
                        <m:ctrlP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num>
                      <m:den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pPr>
                      <m:e>
                        <m:r>
                          <a:rPr lang="el-GR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𝜟</m:t>
                        </m:r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𝒕</m:t>
                        </m:r>
                      </m:e>
                      <m:sup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𝟐</m:t>
                        </m:r>
                      </m:sup>
                    </m:sSup>
                  </m:oMath>
                </a14:m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ctr" rtl="1" eaLnBrk="1" hangingPunct="1">
                  <a:buNone/>
                </a:pPr>
                <a:r>
                  <a:rPr lang="en-US" altLang="he-IL" sz="2000" i="1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Vel</a:t>
                </a:r>
                <a:r>
                  <a:rPr lang="en-US" altLang="he-IL" sz="2000" baseline="-25%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Vel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l-GR" altLang="he-IL" sz="2000" b="1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r>
                      <a:rPr lang="en-US" altLang="he-IL" sz="2000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𝐚</m:t>
                    </m:r>
                    <m:r>
                      <a:rPr lang="el-GR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𝜟</m:t>
                    </m:r>
                    <m:r>
                      <a:rPr lang="en-US" altLang="he-IL" sz="20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𝒕</m:t>
                    </m:r>
                  </m:oMath>
                </a14:m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165" y="1993900"/>
                <a:ext cx="8229600" cy="4251325"/>
              </a:xfrm>
              <a:prstGeom prst="rect">
                <a:avLst/>
              </a:prstGeom>
              <a:blipFill>
                <a:blip r:embed="rId3"/>
                <a:stretch>
                  <a:fillRect t="-0.717%" r="-0.815%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705221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05DE9D-D8CC-4168-9163-CDF4908F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19</a:t>
            </a:fld>
            <a:endParaRPr lang="en-US" altLang="he-I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F10DC-7F76-4322-9473-36DFDACB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שערוך – מטריצת האי-וודאות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B3BCF2-DCF5-4342-8203-9DF528912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6158"/>
            <a:ext cx="8915400" cy="1143000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800" b="1" u="sng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מטריצת אי-וודאות השערוך</a:t>
            </a: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: </a:t>
            </a:r>
            <a:r>
              <a:rPr lang="en-US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P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k-1 </a:t>
            </a:r>
            <a:r>
              <a:rPr lang="en-US" altLang="he-IL" sz="2800" i="1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baseline="-25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="1" baseline="30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T</a:t>
            </a: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= 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P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6165" y="1993900"/>
                <a:ext cx="8229600" cy="425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r" rtl="1" eaLnBrk="1" hangingPunct="1">
                  <a:buNone/>
                </a:pP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ע"פ חוקי האלגברה הלינארית:</a:t>
                </a:r>
              </a:p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עבור מטריצה 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X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, אם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COV(X) = Z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אזי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COV(AX) = AZ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A</a:t>
                </a:r>
                <a:r>
                  <a:rPr lang="en-US" altLang="he-IL" sz="2000" b="1" baseline="30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T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.</a:t>
                </a:r>
              </a:p>
              <a:p>
                <a:pPr marL="0" indent="0" algn="r" rtl="1" eaLnBrk="1" hangingPunct="1">
                  <a:buNone/>
                </a:pP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כלומר, עבור כל עדכון בווקטור המצב העשוי לשנות את אי-הוודאות, נבצע עדכון למטריצת האי-וודאות. ולכן, נעדכן את מטריצת </a:t>
                </a: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P</a:t>
                </a:r>
                <a:r>
                  <a:rPr lang="en-US" altLang="he-IL" sz="2000" baseline="-25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בכל שלב.</a:t>
                </a:r>
              </a:p>
              <a:p>
                <a:pPr marL="0" indent="0" algn="r" rtl="1" eaLnBrk="1" hangingPunct="1">
                  <a:buNone/>
                </a:pPr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ctr" rtl="1" eaLnBrk="1" hangingPunct="1">
                  <a:buNone/>
                </a:pP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i="1" dirty="0">
                    <a:solidFill>
                      <a:srgbClr val="00B0F0"/>
                    </a:solidFill>
                    <a:latin typeface="Rubik SemiBold" pitchFamily="2" charset="-79"/>
                    <a:cs typeface="Rubik SemiBold" pitchFamily="2" charset="-79"/>
                  </a:rPr>
                  <a:t>P</a:t>
                </a:r>
                <a:r>
                  <a:rPr lang="en-US" altLang="he-IL" sz="2000" baseline="-25%" dirty="0">
                    <a:solidFill>
                      <a:srgbClr val="00B0F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=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he-IL" sz="2000" b="1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pos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i="0" baseline="30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altLang="he-IL" sz="2000" b="1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pos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l-GR" altLang="he-IL" sz="2000" b="1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vel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he-IL" sz="2000" b="1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vel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l-GR" altLang="he-IL" sz="2000" b="1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pos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altLang="he-IL" sz="2000" b="1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vel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baseline="30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 eaLnBrk="1" hangingPunct="1">
                  <a:buNone/>
                </a:pPr>
                <a:endParaRPr lang="he-IL" altLang="he-IL" sz="2000" b="1" dirty="0">
                  <a:solidFill>
                    <a:srgbClr val="0070C0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r" rtl="1" eaLnBrk="1" hangingPunct="1">
                  <a:buNone/>
                </a:pPr>
                <a:endParaRPr lang="he-IL" altLang="he-IL" sz="2000" b="1" dirty="0">
                  <a:solidFill>
                    <a:srgbClr val="0070C0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165" y="1993900"/>
                <a:ext cx="8229600" cy="4251325"/>
              </a:xfrm>
              <a:prstGeom prst="rect">
                <a:avLst/>
              </a:prstGeom>
              <a:blipFill>
                <a:blip r:embed="rId3"/>
                <a:stretch>
                  <a:fillRect t="-0.717%" r="-0.889%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49432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61C5E9B-FC1A-4A0A-BC36-4A74BB8BE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he-IL" b="1" dirty="0">
                <a:latin typeface="Rubik SemiBold" pitchFamily="2" charset="-79"/>
                <a:cs typeface="Rubik SemiBold" pitchFamily="2" charset="-79"/>
              </a:rPr>
              <a:t>מבוא</a:t>
            </a:r>
            <a:endParaRPr lang="en-US" altLang="he-IL" b="1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0906F9-E47A-4F7F-81E5-6FB7317FC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מסנן קלמן הוא אלגוריתם המקבל סדרה של מדידות שמטרתן לחזות את מצב המערכת, ומייצר הערכה מדויקת יותר על מצב המערכת.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אחד היישומים העיקריים של אלגוריתם זה הוא בהנחיה, ניווט ובקרה של כלי רכב.</a:t>
            </a:r>
          </a:p>
        </p:txBody>
      </p:sp>
      <p:sp>
        <p:nvSpPr>
          <p:cNvPr id="9220" name="Slide Number Placeholder 7">
            <a:extLst>
              <a:ext uri="{FF2B5EF4-FFF2-40B4-BE49-F238E27FC236}">
                <a16:creationId xmlns:a16="http://schemas.microsoft.com/office/drawing/2014/main" id="{8B70F8C7-F9D6-4F57-8E25-AF0CA80D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C56476-39A0-449D-BEBC-01F5A6A85C82}" type="slidenum">
              <a:rPr lang="ar-SA" altLang="he-IL">
                <a:latin typeface="Rubik SemiBold" pitchFamily="2" charset="-79"/>
              </a:rPr>
              <a:pPr eaLnBrk="1" hangingPunct="1"/>
              <a:t>2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05DE9D-D8CC-4168-9163-CDF4908F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20</a:t>
            </a:fld>
            <a:endParaRPr lang="en-US" altLang="he-I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F10DC-7F76-4322-9473-36DFDACB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מדידה – וקטור המדידה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B3BCF2-DCF5-4342-8203-9DF528912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6158"/>
            <a:ext cx="8915400" cy="1143000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800" b="1" u="sng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ווקטור המדידה</a:t>
            </a: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: 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Z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endParaRPr lang="en-US" altLang="he-IL" sz="2800" baseline="-25%" dirty="0">
              <a:solidFill>
                <a:srgbClr val="00B050"/>
              </a:solidFill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6165" y="1993900"/>
                <a:ext cx="8229600" cy="410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וקטור המדידה הינו בפשטות ווקטור עם ערכי המדידה עליהם דיווח החיישן. </a:t>
                </a:r>
              </a:p>
              <a:p>
                <a:pPr algn="r" rtl="1" eaLnBrk="1" hangingPunct="1"/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לדוגמא, אם החיישן דיווח שהמערכת נמצאת במיקום של 22 רגל, והמהירות הינה 4 מטר לשנייה, אזי:</a:t>
                </a:r>
              </a:p>
              <a:p>
                <a:pPr marL="0" indent="0" algn="ctr" rtl="1" eaLnBrk="1" hangingPunct="1">
                  <a:buNone/>
                </a:pPr>
                <a:r>
                  <a:rPr lang="en-US" altLang="he-IL" sz="2000" i="1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Z</a:t>
                </a:r>
                <a:r>
                  <a:rPr lang="en-US" altLang="he-IL" sz="2000" baseline="-25%" dirty="0" err="1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b="1" dirty="0">
                    <a:solidFill>
                      <a:schemeClr val="tx1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 eaLnBrk="1" hangingPunct="1"/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r" rtl="1" eaLnBrk="1" hangingPunct="1">
                  <a:buNone/>
                </a:pP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בדוגמא הנ"ל החיישן מודד את </a:t>
                </a:r>
                <a:r>
                  <a:rPr lang="he-IL" altLang="he-IL" sz="2000" b="1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מימד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המיקום </a:t>
                </a:r>
                <a:r>
                  <a:rPr lang="he-IL" altLang="he-IL" sz="2000" b="1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ומימד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המהירות.</a:t>
                </a:r>
              </a:p>
              <a:p>
                <a:pPr marL="0" indent="0" algn="r" rtl="1" eaLnBrk="1" hangingPunct="1">
                  <a:buNone/>
                </a:pPr>
                <a:endParaRPr lang="he-IL" altLang="he-IL" sz="2000" b="1" dirty="0">
                  <a:solidFill>
                    <a:srgbClr val="00B050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165" y="1993900"/>
                <a:ext cx="8229600" cy="4102100"/>
              </a:xfrm>
              <a:prstGeom prst="rect">
                <a:avLst/>
              </a:prstGeom>
              <a:blipFill>
                <a:blip r:embed="rId3"/>
                <a:stretch>
                  <a:fillRect l="-1.111%" t="-0.743%" r="-0.889%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919845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05DE9D-D8CC-4168-9163-CDF4908F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21</a:t>
            </a:fld>
            <a:endParaRPr lang="en-US" altLang="he-I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F10DC-7F76-4322-9473-36DFDACB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מדידה – מטריצת האי-וודאות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B3BCF2-DCF5-4342-8203-9DF528912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6158"/>
            <a:ext cx="8915400" cy="1143000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800" b="1" u="sng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מטריצת אי-וודאות המדידה</a:t>
            </a: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: </a:t>
            </a:r>
            <a:r>
              <a:rPr lang="en-US" altLang="he-IL" sz="2800" i="1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R</a:t>
            </a:r>
            <a:r>
              <a:rPr lang="en-US" altLang="he-IL" sz="2800" baseline="-25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endParaRPr lang="en-US" altLang="he-IL" sz="2800" baseline="-25%" dirty="0">
              <a:solidFill>
                <a:srgbClr val="0099FF"/>
              </a:solidFill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993900"/>
                <a:ext cx="8229600" cy="425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מטריצת האי-וודאות של המדידה היא המטריצה המאפיינת את אי הוודאות של הערכים עליהם דיווח החיישן.</a:t>
                </a:r>
              </a:p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ערכי אי הוודאות של כל </a:t>
                </a:r>
                <a:r>
                  <a:rPr lang="he-IL" altLang="he-IL" sz="2000" b="1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מימד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עליו דיווח החיישן נמצאים באלכסון הראשי.</a:t>
                </a:r>
              </a:p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לדוגמא, אם סטיית התקן (אי הוודאות) של המיקום עליו מדווח החיישן 0.5 רגל וסטיית התקן של המהירות עליה דיווח החיישן הינה 4, אזי:</a:t>
                </a:r>
              </a:p>
              <a:p>
                <a:pPr algn="r" rtl="1" eaLnBrk="1" hangingPunct="1"/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ctr" rtl="1" eaLnBrk="1" hangingPunct="1">
                  <a:buNone/>
                </a:pPr>
                <a:r>
                  <a:rPr lang="en-US" altLang="he-IL" sz="2000" i="1" dirty="0" err="1">
                    <a:solidFill>
                      <a:srgbClr val="00B0F0"/>
                    </a:solidFill>
                    <a:latin typeface="Rubik SemiBold" pitchFamily="2" charset="-79"/>
                    <a:cs typeface="Rubik SemiBold" pitchFamily="2" charset="-79"/>
                  </a:rPr>
                  <a:t>R</a:t>
                </a:r>
                <a:r>
                  <a:rPr lang="en-US" altLang="he-IL" sz="2000" baseline="-25%" dirty="0" err="1">
                    <a:solidFill>
                      <a:srgbClr val="00B0F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b="1" dirty="0">
                    <a:solidFill>
                      <a:schemeClr val="tx1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𝟎</m:t>
                                  </m:r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.</m:t>
                                  </m:r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𝟓</m:t>
                                  </m:r>
                                </m:e>
                                <m:sup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he-IL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he-IL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he-IL" altLang="he-IL" sz="2000" b="1" dirty="0">
                  <a:solidFill>
                    <a:srgbClr val="0070C0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93900"/>
                <a:ext cx="8229600" cy="4251325"/>
              </a:xfrm>
              <a:prstGeom prst="rect">
                <a:avLst/>
              </a:prstGeom>
              <a:blipFill>
                <a:blip r:embed="rId3"/>
                <a:stretch>
                  <a:fillRect t="-0.717%" r="-0.815%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313151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3A1-A071-4F7D-9C72-A3AB7BD0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4800" dirty="0">
                <a:solidFill>
                  <a:srgbClr val="FFC000"/>
                </a:solidFill>
              </a:rPr>
              <a:t>שלב העדכון</a:t>
            </a:r>
            <a:endParaRPr lang="en-IL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A3D-BBB3-4BE1-9829-A97D9F0A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4000" dirty="0"/>
              <a:t>הגבר קלמן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4000" dirty="0"/>
              <a:t>משתנה המצב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4000" dirty="0"/>
              <a:t>אי וודאות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4000" dirty="0"/>
              <a:t>מטריצת המעבר</a:t>
            </a:r>
            <a:endParaRPr lang="en-IL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49A2A-A774-44D5-9BD4-418DE71C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22</a:t>
            </a:fld>
            <a:endParaRPr lang="en-US" altLang="he-IL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FD2244F-6C87-4C67-9706-5F43D5BEC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317191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06984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95B4-A242-43FA-BCEF-FD540259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עדכון – הגבר קלמן (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kg</a:t>
            </a:r>
            <a:r>
              <a:rPr lang="he-IL" dirty="0">
                <a:latin typeface="Rubik SemiBold" pitchFamily="2" charset="-79"/>
                <a:cs typeface="Rubik SemiBold" pitchFamily="2" charset="-79"/>
              </a:rPr>
              <a:t>)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B3AD4-B37F-4A4D-8885-371442EDD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en-US" sz="2000" b="1" kern="1200" dirty="0"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עוזר בממוצע המשוקלל שבין השערוך בזמן הקודם ובין המדידה בזמן הנוכחי.</a:t>
                </a:r>
              </a:p>
              <a:p>
                <a:pPr algn="r" rtl="1"/>
                <a:r>
                  <a:rPr lang="en-US" sz="2000" b="1" kern="1200" dirty="0"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יחושב באופן הבא: </a:t>
                </a:r>
                <a14:m>
                  <m:oMath xmlns:m="http://purl.oclc.org/ooxml/officeDocument/math"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f>
                      <m:fPr>
                        <m:ctrlP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2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2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2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 כאשר: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he-IL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𝝈</m:t>
                        </m:r>
                      </m:e>
                      <m:sub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he-IL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מסמלת את שגיאת השערוך.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ו-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𝝈</m:t>
                        </m:r>
                      </m:e>
                      <m:sub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e-IL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מסמלת את שגיאת המדידה.</a:t>
                </a: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כלומר 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ל-1 זה אומר שהשגיאה של המדידה יותר קטנה.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וכאשר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ל-0 זה אומר שהשגיאה של השערוך יותר קטנה.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B3AD4-B37F-4A4D-8885-371442EDD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0.674%" r="-0.741%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48C97-CA1C-4FD5-AB74-6AAF5335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15789778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C25D7E-10E1-48FC-8E92-5FBADB4A1A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>
                    <a:latin typeface="Rubik SemiBold" pitchFamily="2" charset="-79"/>
                    <a:cs typeface="Rubik SemiBold" pitchFamily="2" charset="-79"/>
                  </a:rPr>
                  <a:t>עדכון – משתנה המצב (</a:t>
                </a:r>
                <a14:m>
                  <m:oMath xmlns:m="http://purl.oclc.org/ooxml/officeDocument/math">
                    <m:r>
                      <a:rPr lang="en-US" b="0" i="1" smtClean="0">
                        <a:latin typeface="Cambria Math" panose="02040503050406030204" pitchFamily="18" charset="0"/>
                        <a:cs typeface="Rubik SemiBold" pitchFamily="2" charset="-79"/>
                      </a:rPr>
                      <m:t>𝑥</m:t>
                    </m:r>
                  </m:oMath>
                </a14:m>
                <a:r>
                  <a:rPr lang="he-IL" dirty="0">
                    <a:latin typeface="Rubik SemiBold" pitchFamily="2" charset="-79"/>
                    <a:cs typeface="Rubik SemiBold" pitchFamily="2" charset="-79"/>
                  </a:rPr>
                  <a:t>)</a:t>
                </a:r>
                <a:endParaRPr lang="en-IL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C25D7E-10E1-48FC-8E92-5FBADB4A1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.963%" b="-7.979%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60680-253B-46CA-8EBC-D368697035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משתנה המצב בכמה </a:t>
                </a:r>
                <a:r>
                  <a:rPr lang="he-IL" sz="2000" b="1" kern="1200" dirty="0" err="1">
                    <a:latin typeface="Rubik SemiBold" pitchFamily="2" charset="-79"/>
                    <a:cs typeface="Rubik SemiBold" pitchFamily="2" charset="-79"/>
                  </a:rPr>
                  <a:t>מימדים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נקרא וקטור המצב אשר מכיל בתוכו את כל הפרמטרים שנרצה לשערך.</a:t>
                </a:r>
              </a:p>
              <a:p>
                <a:pPr algn="r" rtl="1"/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משתנה המצב יחושב באופן הבא: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4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𝒙</m:t>
                        </m:r>
                      </m:e>
                      <m:sub>
                        <m:r>
                          <a:rPr lang="en-US" sz="24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</m:sub>
                    </m:sSub>
                    <m:r>
                      <a:rPr lang="en-US" sz="2400" b="1" i="1" kern="120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sSub>
                      <m:sSubPr>
                        <m:ctrlP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𝒙</m:t>
                        </m:r>
                      </m:e>
                      <m:sub>
                        <m: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  <m: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  <m:r>
                      <a:rPr lang="en-US" sz="2400" b="1" i="1" kern="120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+</m:t>
                    </m:r>
                    <m:r>
                      <a:rPr lang="en-US" sz="2400" b="1" i="1" kern="120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d>
                      <m:dPr>
                        <m:ctrlP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kern="12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sz="2400" b="1" i="1" kern="120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kern="120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 kern="12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sz="2400" b="1" i="1" kern="120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kern="120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𝒌</m:t>
                            </m:r>
                            <m:r>
                              <a:rPr lang="en-US" sz="2400" b="1" i="1" kern="12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−</m:t>
                            </m:r>
                            <m:r>
                              <a:rPr lang="en-US" sz="2400" b="1" i="1" kern="12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en-US" sz="2000" b="1" kern="1200" dirty="0">
                    <a:latin typeface="Rubik SemiBold" pitchFamily="2" charset="-79"/>
                    <a:cs typeface="Rubik SemiBold" pitchFamily="2" charset="-79"/>
                  </a:rPr>
                  <a:t>  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כאשר: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sSub>
                      <m:sSubPr>
                        <m:ctrlPr>
                          <a:rPr lang="he-IL" sz="20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𝒙</m:t>
                        </m:r>
                      </m:e>
                      <m:sub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he-IL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 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מסמל את משתנה המצב שנרצה לשערך.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0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𝒙</m:t>
                        </m:r>
                      </m:e>
                      <m:sub>
                        <m:r>
                          <a:rPr lang="en-US" sz="2000" b="1" i="0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𝐤</m:t>
                        </m:r>
                        <m:r>
                          <a:rPr lang="en-US" sz="2000" b="1" kern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sz="2000" b="1" kern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מסמל את משתנה המצב הנוכחי.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000" b="1" i="1" kern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000" b="1" i="1" kern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𝒛</m:t>
                        </m:r>
                      </m:e>
                      <m:sub>
                        <m:r>
                          <a:rPr lang="en-US" sz="2000" b="1" i="1" kern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מסמל את משתנה המדידה.</a:t>
                </a: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כלומר 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ל-1 זה אומר שנסתמך יותר על המדידה.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וכאשר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ל-0 זה אומר שנסתמך יותר על משתנה המצב הנוכחי.</a:t>
                </a:r>
              </a:p>
              <a:p>
                <a:pPr algn="r" rtl="1"/>
                <a:endParaRPr lang="en-IL" sz="2000" b="1" kern="12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60680-253B-46CA-8EBC-D36869703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0.674%" r="-0.741%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ABC45-C42E-4007-82D5-53545130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5230816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D6069E-8BC4-4D0E-9D77-835CB3A772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>
                    <a:latin typeface="Rubik SemiBold" pitchFamily="2" charset="-79"/>
                    <a:cs typeface="Rubik SemiBold" pitchFamily="2" charset="-79"/>
                  </a:rPr>
                  <a:t>עדכון – אי וודאות (</a:t>
                </a:r>
                <a14:m>
                  <m:oMath xmlns:m="http://purl.oclc.org/ooxml/officeDocument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he-IL" dirty="0">
                    <a:latin typeface="Rubik SemiBold" pitchFamily="2" charset="-79"/>
                    <a:cs typeface="Rubik SemiBold" pitchFamily="2" charset="-79"/>
                  </a:rPr>
                  <a:t>)</a:t>
                </a:r>
                <a:endParaRPr lang="en-IL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D6069E-8BC4-4D0E-9D77-835CB3A77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.963%" b="-8.511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76A95-D31B-4FB8-A7CC-65DCF65F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25</a:t>
            </a:fld>
            <a:endParaRPr lang="en-US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1E25611-7CE1-4B5F-BDE8-A6CDF9EB1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534400" cy="4525963"/>
              </a:xfrm>
            </p:spPr>
            <p:txBody>
              <a:bodyPr/>
              <a:lstStyle/>
              <a:p>
                <a:pPr algn="r" rtl="1"/>
                <a:r>
                  <a:rPr lang="he-IL" sz="2200" b="1" kern="1200" dirty="0">
                    <a:latin typeface="Rubik SemiBold" pitchFamily="2" charset="-79"/>
                    <a:cs typeface="Rubik SemiBold" pitchFamily="2" charset="-79"/>
                  </a:rPr>
                  <a:t>אי הוודאות אומר עד כמה אנחנו בטוחים בווקטור המצב שקיבלנו.</a:t>
                </a:r>
              </a:p>
              <a:p>
                <a:pPr algn="r" rtl="1"/>
                <a:r>
                  <a:rPr lang="he-IL" sz="2200" b="1" kern="1200" dirty="0">
                    <a:latin typeface="Rubik SemiBold" pitchFamily="2" charset="-79"/>
                    <a:cs typeface="Rubik SemiBold" pitchFamily="2" charset="-79"/>
                  </a:rPr>
                  <a:t>אי הוודאות יחושב באופן הבא: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𝝈</m:t>
                        </m:r>
                      </m:e>
                      <m:sub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</m:sub>
                    </m:sSub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sSub>
                      <m:sSubPr>
                        <m:ctrlP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𝝈</m:t>
                        </m:r>
                      </m:e>
                      <m:sub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−</m:t>
                    </m:r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⋅</m:t>
                    </m:r>
                    <m:sSub>
                      <m:sSubPr>
                        <m:ctrlP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𝝈</m:t>
                        </m:r>
                      </m:e>
                      <m:sub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 כלומר, 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ל-1 זה אומר ש</a:t>
                </a:r>
                <a:r>
                  <a:rPr lang="he-IL" sz="2000" b="1" u="sng" kern="1200" dirty="0">
                    <a:latin typeface="Rubik SemiBold" pitchFamily="2" charset="-79"/>
                    <a:cs typeface="Rubik SemiBold" pitchFamily="2" charset="-79"/>
                  </a:rPr>
                  <a:t>המדידה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מדויקת 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 ולכן, האי וודאות שואף ל-0.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 וכאשר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ל-0 זה אומר ש</a:t>
                </a:r>
                <a:r>
                  <a:rPr lang="he-IL" sz="2000" b="1" u="sng" kern="1200" dirty="0">
                    <a:latin typeface="Rubik SemiBold" pitchFamily="2" charset="-79"/>
                    <a:cs typeface="Rubik SemiBold" pitchFamily="2" charset="-79"/>
                  </a:rPr>
                  <a:t>השערוך הקודם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מדויק 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 ולכן, האי וודאות שקולה למצב הקודם (כלומר, גם 0 כי השערוך מדויק).</a:t>
                </a: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1E25611-7CE1-4B5F-BDE8-A6CDF9EB1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534400" cy="4525963"/>
              </a:xfrm>
              <a:blipFill>
                <a:blip r:embed="rId3"/>
                <a:stretch>
                  <a:fillRect t="-0.809%" r="-0.857%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6666AA51-DCDB-4B06-BF44-74BF6CD12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38" y="4876800"/>
            <a:ext cx="3809524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39656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F0E3-5EBE-4D67-B404-717244D8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עדכון – מטריצת המעבר (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H</a:t>
            </a:r>
            <a:r>
              <a:rPr lang="he-IL" dirty="0">
                <a:latin typeface="Rubik SemiBold" pitchFamily="2" charset="-79"/>
                <a:cs typeface="Rubik SemiBold" pitchFamily="2" charset="-79"/>
              </a:rPr>
              <a:t>)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F5B48-F8A8-4201-85C4-4BAE94173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>
                  <a:buFont typeface="Courier New" panose="02070309020205020404" pitchFamily="49" charset="0"/>
                  <a:buChar char="o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מטריצת המעבר מעבירה את השערוך </a:t>
                </a:r>
                <a:r>
                  <a:rPr lang="he-IL" sz="2000" b="1" kern="1200" dirty="0" err="1">
                    <a:latin typeface="Rubik SemiBold" pitchFamily="2" charset="-79"/>
                    <a:cs typeface="Rubik SemiBold" pitchFamily="2" charset="-79"/>
                  </a:rPr>
                  <a:t>ממימד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המצב לממד החיישן.</a:t>
                </a:r>
              </a:p>
              <a:p>
                <a:pPr algn="r" rtl="1">
                  <a:buFont typeface="Courier New" panose="02070309020205020404" pitchFamily="49" charset="0"/>
                  <a:buChar char="o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נשתמש במטריצת המעבר כאשר בווקטור המצב קיימים שני מצבים לפחות.</a:t>
                </a:r>
              </a:p>
              <a:p>
                <a:pPr algn="r" rtl="1">
                  <a:buFont typeface="Courier New" panose="02070309020205020404" pitchFamily="49" charset="0"/>
                  <a:buChar char="o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לדוגמה: 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	החיישן מודד רק את </a:t>
                </a:r>
                <a14:m>
                  <m:oMath xmlns:m="http://purl.oclc.org/ooxml/officeDocument/math">
                    <m:r>
                      <a:rPr lang="en-US" sz="20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𝑽𝒆𝒍</m:t>
                    </m:r>
                  </m:oMath>
                </a14:m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אבל וקטור המצב הוא: </a:t>
                </a:r>
                <a14:m>
                  <m:oMath xmlns:m="http://purl.oclc.org/ooxml/officeDocument/math">
                    <m:acc>
                      <m:accPr>
                        <m:chr m:val="̅"/>
                        <m:ctrlPr>
                          <a:rPr lang="he-IL" sz="2000" b="1" i="1" kern="12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accPr>
                      <m:e>
                        <m:r>
                          <a:rPr lang="en-US" sz="2000" b="1" i="1" kern="12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𝑿</m:t>
                        </m:r>
                      </m:e>
                    </m:acc>
                    <m:r>
                      <a:rPr lang="en-US" sz="2000" b="1" i="1" kern="1200" dirty="0" smtClean="0"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d>
                      <m:dPr>
                        <m:ctrlPr>
                          <a:rPr lang="en-US" sz="2000" b="1" i="1" kern="1200" dirty="0" smtClean="0"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kern="1200" dirty="0" smtClean="0"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fPr>
                          <m:num>
                            <m:r>
                              <a:rPr lang="en-US" sz="2000" b="1" i="1" kern="12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𝒑𝒐𝒔</m:t>
                            </m:r>
                          </m:num>
                          <m:den>
                            <m:r>
                              <a:rPr lang="en-US" sz="2000" b="1" i="1" kern="12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𝑽</m:t>
                            </m:r>
                            <m:r>
                              <a:rPr lang="en-US" sz="2000" b="1" i="1" kern="120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𝒆𝒍</m:t>
                            </m:r>
                          </m:den>
                        </m:f>
                      </m:e>
                    </m:d>
                  </m:oMath>
                </a14:m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en-US" sz="2000" b="1" kern="1200" dirty="0">
                    <a:latin typeface="Rubik SemiBold" pitchFamily="2" charset="-79"/>
                    <a:cs typeface="Rubik SemiBold" pitchFamily="2" charset="-79"/>
                  </a:rPr>
                  <a:t>	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לכן מטריצת המעבר </a:t>
                </a:r>
                <a:r>
                  <a:rPr lang="en-US" sz="2000" b="1" kern="12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H</a:t>
                </a:r>
                <a:r>
                  <a:rPr lang="he-IL" sz="2000" b="1" kern="12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תראה כך: </a:t>
                </a:r>
                <a14:m>
                  <m:oMath xmlns:m="http://purl.oclc.org/ooxml/officeDocument/math">
                    <m:r>
                      <a:rPr lang="en-US" sz="2000" b="1" i="1" kern="120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𝑯</m:t>
                    </m:r>
                    <m:r>
                      <a:rPr lang="en-US" sz="2000" b="1" i="1" kern="120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d>
                      <m:dPr>
                        <m:ctrlPr>
                          <a:rPr lang="en-US" sz="2000" b="1" i="1" kern="120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kern="120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kern="120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000" b="1" i="1" kern="120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	וכאשר נכפיל בין וקטור המצב למטריצת המעבר נקבל:</a:t>
                </a:r>
              </a:p>
              <a:p>
                <a:pPr marL="0" indent="0" algn="r" rtl="1"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US" sz="2000" b="1" i="1" kern="12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r>
                        <a:rPr lang="he-IL" sz="20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2000" b="1" i="1" kern="1200" smtClean="0">
                              <a:solidFill>
                                <a:srgbClr val="0099FF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accPr>
                        <m:e>
                          <m:r>
                            <a:rPr lang="en-US" sz="2000" b="1" i="1" kern="1200" smtClean="0">
                              <a:solidFill>
                                <a:srgbClr val="0099FF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𝑿</m:t>
                          </m:r>
                        </m:e>
                      </m:acc>
                      <m:r>
                        <a:rPr lang="en-US" sz="20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=</m:t>
                      </m:r>
                      <m:d>
                        <m:dPr>
                          <m:ctrlPr>
                            <a:rPr lang="en-US" sz="2000" b="1" i="1" kern="12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kern="120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kern="120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b="1" i="1" kern="120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d>
                        <m:dPr>
                          <m:ctrlPr>
                            <a:rPr lang="en-US" sz="2000" b="1" i="1" kern="1200" dirty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1" i="1" kern="1200" dirty="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fPr>
                            <m:num>
                              <m:r>
                                <a:rPr lang="en-US" sz="2000" b="1" i="1" kern="1200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𝒑𝒐𝒔</m:t>
                              </m:r>
                            </m:num>
                            <m:den>
                              <m:r>
                                <a:rPr lang="en-US" sz="2000" b="1" i="1" kern="1200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𝑽</m:t>
                              </m:r>
                              <m:r>
                                <a:rPr lang="en-US" sz="20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𝒆𝒍</m:t>
                              </m:r>
                            </m:den>
                          </m:f>
                        </m:e>
                      </m:d>
                      <m:r>
                        <a:rPr lang="en-US" sz="2000" b="1" i="1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=</m:t>
                      </m:r>
                      <m:r>
                        <a:rPr lang="en-US" sz="20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𝑽𝒆𝒍</m:t>
                      </m:r>
                    </m:oMath>
                  </m:oMathPara>
                </a14:m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en-US" sz="2000" b="1" kern="1200" dirty="0">
                    <a:latin typeface="Rubik SemiBold" pitchFamily="2" charset="-79"/>
                    <a:cs typeface="Rubik SemiBold" pitchFamily="2" charset="-79"/>
                  </a:rPr>
                  <a:t>	</a:t>
                </a:r>
                <a:r>
                  <a:rPr lang="he-IL" sz="2400" b="1" kern="1200" dirty="0">
                    <a:latin typeface="Rubik SemiBold" pitchFamily="2" charset="-79"/>
                    <a:cs typeface="Rubik SemiBold" pitchFamily="2" charset="-79"/>
                  </a:rPr>
                  <a:t>וכך הגענו </a:t>
                </a:r>
                <a:r>
                  <a:rPr lang="he-IL" sz="2400" b="1" kern="1200" dirty="0" err="1">
                    <a:latin typeface="Rubik SemiBold" pitchFamily="2" charset="-79"/>
                    <a:cs typeface="Rubik SemiBold" pitchFamily="2" charset="-79"/>
                  </a:rPr>
                  <a:t>למימד</a:t>
                </a:r>
                <a:r>
                  <a:rPr lang="he-IL" sz="2400" b="1" kern="1200" dirty="0">
                    <a:latin typeface="Rubik SemiBold" pitchFamily="2" charset="-79"/>
                    <a:cs typeface="Rubik SemiBold" pitchFamily="2" charset="-79"/>
                  </a:rPr>
                  <a:t> החיישן.</a:t>
                </a: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F5B48-F8A8-4201-85C4-4BAE94173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.185%" t="-0.809%" r="-0.741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FF351-1731-4651-ABEB-8F6DDB9E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16874892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F0E3-5EBE-4D67-B404-717244D8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עדכון – מטריצת המעבר (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H</a:t>
            </a:r>
            <a:r>
              <a:rPr lang="he-IL" dirty="0">
                <a:latin typeface="Rubik SemiBold" pitchFamily="2" charset="-79"/>
                <a:cs typeface="Rubik SemiBold" pitchFamily="2" charset="-79"/>
              </a:rPr>
              <a:t>)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F5B48-F8A8-4201-85C4-4BAE94173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>
                  <a:buFont typeface="Courier New" panose="02070309020205020404" pitchFamily="49" charset="0"/>
                  <a:buChar char="o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השימוש במטריצת המעבר יראה באופן הבא:</a:t>
                </a: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ctr" rtl="1">
                  <a:buNone/>
                </a:pPr>
                <a:r>
                  <a:rPr lang="en-US" sz="2400" b="1" kern="1200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          </a:t>
                </a:r>
                <a:r>
                  <a:rPr lang="he-IL" sz="2400" b="1" kern="1200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שערוך               </a:t>
                </a:r>
                <a:r>
                  <a:rPr lang="en-US" sz="2400" b="1" kern="1200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                     </a:t>
                </a:r>
                <a:r>
                  <a:rPr lang="he-IL" sz="2400" b="1" kern="1200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      מדידה</a:t>
                </a:r>
              </a:p>
              <a:p>
                <a:pPr marL="0" indent="0" algn="ctr" rtl="1"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d>
                        <m:dPr>
                          <m:ctrlP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=</m:t>
                      </m:r>
                      <m:d>
                        <m:dPr>
                          <m:ctrlP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1" i="1" kern="120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400" b="1" i="1" kern="120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𝒛</m:t>
                              </m:r>
                            </m:e>
                          </m:acc>
                          <m: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,</m:t>
                          </m:r>
                          <m:r>
                            <a:rPr lang="en-US" sz="2400" b="1" i="1" kern="120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𝑹</m:t>
                          </m:r>
                        </m:e>
                      </m:d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                      </m:t>
                      </m:r>
                      <m:d>
                        <m:dPr>
                          <m:ctrlP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=(</m:t>
                      </m:r>
                      <m:r>
                        <a:rPr lang="en-US" sz="2400" b="1" i="1" kern="1200" smtClean="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r>
                        <a:rPr lang="en-US" sz="2400" b="1" i="1" kern="1200" smtClean="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sSub>
                        <m:sSubPr>
                          <m:ctrlPr>
                            <a:rPr lang="en-US" sz="2400" b="1" i="1" kern="1200" smtClean="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1" i="1" kern="1200" smtClean="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400" b="1" i="1" kern="1200" smtClean="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b="1" i="1" kern="1200" smtClean="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 smtClean="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 smtClean="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,</m:t>
                      </m:r>
                      <m:r>
                        <a:rPr lang="en-US" sz="2400" b="1" i="1" kern="1200" smtClean="0">
                          <a:solidFill>
                            <a:schemeClr val="accent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sSub>
                        <m:sSubPr>
                          <m:ctrlP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pPr>
                        <m:e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𝑯</m:t>
                          </m:r>
                        </m:e>
                        <m:sup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𝑻</m:t>
                          </m:r>
                        </m:sup>
                      </m:sSup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)</m:t>
                      </m:r>
                    </m:oMath>
                  </m:oMathPara>
                </a14:m>
                <a:endParaRPr lang="en-US" sz="24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ctr" rtl="1">
                  <a:buNone/>
                </a:pPr>
                <a:endParaRPr lang="en-US" sz="24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ctr" rtl="1">
                  <a:buNone/>
                </a:pPr>
                <a14:m>
                  <m:oMath xmlns:m="http://purl.oclc.org/ooxml/officeDocument/math">
                    <m:r>
                      <a:rPr lang="en-US" sz="2400" b="1" i="1" kern="12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𝑲𝒈</m:t>
                    </m:r>
                    <m:r>
                      <a:rPr lang="en-US" sz="2400" b="1" i="1" kern="1200" smtClean="0"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r>
                      <a:rPr lang="en-US" sz="2400" b="1" i="1" kern="1200">
                        <a:solidFill>
                          <a:schemeClr val="accent1">
                            <a:lumMod val="60%"/>
                            <a:lumOff val="40%"/>
                          </a:schemeClr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𝑯</m:t>
                    </m:r>
                    <m:sSub>
                      <m:sSubPr>
                        <m:ctrlP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𝑷</m:t>
                        </m:r>
                      </m:e>
                      <m:sub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𝒕</m:t>
                        </m:r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pPr>
                      <m:e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𝑯</m:t>
                        </m:r>
                      </m:e>
                      <m:sup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400" b="1" kern="1200" dirty="0"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sSup>
                      <m:sSupPr>
                        <m:ctrlPr>
                          <a:rPr lang="he-IL" sz="2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kern="1200">
                                <a:solidFill>
                                  <a:schemeClr val="accent1">
                                    <a:lumMod val="60%"/>
                                    <a:lumOff val="40%"/>
                                  </a:schemeClr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dPr>
                          <m:e>
                            <m:r>
                              <a:rPr lang="en-US" sz="2400" b="1" i="1" kern="1200">
                                <a:solidFill>
                                  <a:schemeClr val="accent1">
                                    <a:lumMod val="60%"/>
                                    <a:lumOff val="40%"/>
                                  </a:schemeClr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𝒕</m:t>
                                </m:r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−</m:t>
                                </m:r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400" b="1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+</m:t>
                            </m:r>
                            <m:r>
                              <a:rPr lang="en-US" sz="2400" b="1" i="1" kern="12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𝑹</m:t>
                            </m:r>
                          </m:e>
                        </m:d>
                      </m:e>
                      <m:sup>
                        <m:r>
                          <a:rPr lang="he-IL" sz="2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he-IL" sz="2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p>
                    </m:sSup>
                  </m:oMath>
                </a14:m>
                <a:endParaRPr lang="en-US" sz="24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ctr" rtl="1"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US" sz="2400" b="1" i="1" kern="1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r>
                        <a:rPr lang="en-US" sz="2400" b="1" i="1" kern="1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sSub>
                        <m:sSubPr>
                          <m:ctrlPr>
                            <a:rPr lang="en-US" sz="2400" b="1" i="1" kern="120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1" i="1" kern="12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400" b="1" i="1" kern="12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b="1" i="1" kern="120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</m:sub>
                      </m:sSub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=</m:t>
                      </m:r>
                      <m:r>
                        <a:rPr lang="en-US" sz="2400" b="1" i="1" kern="120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r>
                        <a:rPr lang="en-US" sz="2400" b="1" i="1" kern="120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sSub>
                        <m:sSubPr>
                          <m:ctrlP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1" i="1" kern="120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400" b="1" i="1" kern="120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+</m:t>
                      </m:r>
                      <m:r>
                        <a:rPr lang="en-US" sz="2400" b="1" i="1" kern="12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𝑲𝒈</m:t>
                      </m:r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1" i="1" kern="12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accPr>
                        <m:e>
                          <m:r>
                            <a:rPr lang="en-US" sz="2400" b="1" i="1" kern="12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𝒛</m:t>
                          </m:r>
                        </m:e>
                      </m:acc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−</m:t>
                      </m:r>
                      <m:r>
                        <a:rPr lang="en-US" sz="2400" b="1" i="1" kern="120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r>
                        <a:rPr lang="en-US" sz="2400" b="1" i="1" kern="120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sSub>
                        <m:sSubPr>
                          <m:ctrlP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1" i="1" kern="120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400" b="1" i="1" kern="120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)</m:t>
                      </m:r>
                    </m:oMath>
                  </m:oMathPara>
                </a14:m>
                <a:endParaRPr lang="en-US" sz="24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ctr" rtl="1"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US" sz="2400" b="1" i="1" kern="1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sSub>
                        <m:sSubPr>
                          <m:ctrlP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</m:sub>
                      </m:sSub>
                      <m:sSup>
                        <m:sSupPr>
                          <m:ctrlP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pPr>
                        <m:e>
                          <m: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𝑯</m:t>
                          </m:r>
                        </m:e>
                        <m:sup>
                          <m: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𝑻</m:t>
                          </m:r>
                        </m:sup>
                      </m:sSup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=</m:t>
                      </m:r>
                      <m:r>
                        <a:rPr lang="en-US" sz="2400" b="1" i="1" kern="1200">
                          <a:solidFill>
                            <a:schemeClr val="accent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sSub>
                        <m:sSubPr>
                          <m:ctrlP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pPr>
                        <m:e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𝑯</m:t>
                          </m:r>
                        </m:e>
                        <m:sup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𝑻</m:t>
                          </m:r>
                        </m:sup>
                      </m:sSup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−</m:t>
                      </m:r>
                      <m:r>
                        <a:rPr lang="en-US" sz="2400" b="1" i="1" kern="12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𝑲𝒈</m:t>
                      </m:r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r>
                        <a:rPr lang="en-US" sz="2400" b="1" i="1" kern="1200">
                          <a:solidFill>
                            <a:schemeClr val="accent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sSub>
                        <m:sSubPr>
                          <m:ctrlP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pPr>
                        <m:e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𝑯</m:t>
                          </m:r>
                        </m:e>
                        <m:sup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he-IL" sz="2400" b="1" kern="12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F5B48-F8A8-4201-85C4-4BAE94173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0.674%" r="-0.741%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FF351-1731-4651-ABEB-8F6DDB9E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78187151"/>
      </p:ext>
    </p:extLst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D15-48C3-41E5-90B8-A8B025FA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FFC000"/>
                </a:solidFill>
              </a:rPr>
              <a:t>נושאים נוספים (למי שרוצה להעמיק)</a:t>
            </a:r>
            <a:endParaRPr lang="en-IL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A25C-612B-4056-A44F-DBA6017D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קלמן מורחב</a:t>
            </a:r>
          </a:p>
          <a:p>
            <a:pPr algn="r" rtl="1"/>
            <a:r>
              <a:rPr lang="he-IL" dirty="0"/>
              <a:t>היתוך חיישנים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marL="0" indent="0" algn="ctr" rtl="1">
              <a:buNone/>
            </a:pPr>
            <a:endParaRPr lang="he-IL" sz="3600" dirty="0">
              <a:solidFill>
                <a:srgbClr val="00B0F0"/>
              </a:solidFill>
            </a:endParaRPr>
          </a:p>
          <a:p>
            <a:pPr marL="0" indent="0" algn="ctr" rtl="1">
              <a:buNone/>
            </a:pPr>
            <a:r>
              <a:rPr lang="he-IL" sz="3600" dirty="0">
                <a:solidFill>
                  <a:srgbClr val="00B0F0"/>
                </a:solidFill>
              </a:rPr>
              <a:t>תודה על ההקשבה!</a:t>
            </a:r>
            <a:endParaRPr lang="en-IL" sz="36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9286D-DB35-4C3B-9C02-C985DEAD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2492662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2BAE357-1885-4B57-9B29-1EBE596E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b="1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</a:rPr>
              <a:t>האלגוריתם</a:t>
            </a:r>
            <a:endParaRPr lang="en-US" altLang="he-IL" b="1" dirty="0">
              <a:solidFill>
                <a:srgbClr val="FFFF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0643D29-BE18-4C72-AF7A-3D9E5521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403"/>
            <a:ext cx="8229600" cy="4525963"/>
          </a:xfrm>
        </p:spPr>
        <p:txBody>
          <a:bodyPr/>
          <a:lstStyle/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הרעיון הבסיסי: 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עדכון מצב המערכת ע"פ שילוב של:</a:t>
            </a:r>
          </a:p>
          <a:p>
            <a:pPr marL="0" lvl="1" indent="0" algn="r" rtl="1" eaLnBrk="1" hangingPunct="1">
              <a:buNone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	א. תוצאת שערוך מצב המערכת</a:t>
            </a:r>
          </a:p>
          <a:p>
            <a:pPr marL="0" lvl="1" indent="0" algn="r" rtl="1" eaLnBrk="1" hangingPunct="1">
              <a:buNone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	ב. תוצאת ערכי מדידות של חיישנים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משקל כל תוצאה תלוי ברמת האמינות אותה מייחס האלגוריתם לאותה מדידה.</a:t>
            </a:r>
          </a:p>
          <a:p>
            <a:pPr marL="342900" lvl="1" indent="-342900" algn="r" rtl="1" eaLnBrk="1" hangingPunct="1">
              <a:buFontTx/>
              <a:buChar char="•"/>
            </a:pPr>
            <a:endParaRPr lang="he-IL" altLang="he-IL" sz="320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b="1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A1938B1D-92A4-479E-908C-ED9ECB3D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E51E85-25E3-4D3B-9C5D-9B05EE7A55A2}" type="slidenum">
              <a:rPr lang="ar-SA" altLang="he-IL">
                <a:latin typeface="Rubik SemiBold" pitchFamily="2" charset="-79"/>
              </a:rPr>
              <a:pPr eaLnBrk="1" hangingPunct="1"/>
              <a:t>3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C2AAC57D-2510-469C-B690-DFF3359474EB}"/>
              </a:ext>
            </a:extLst>
          </p:cNvPr>
          <p:cNvSpPr/>
          <p:nvPr/>
        </p:nvSpPr>
        <p:spPr>
          <a:xfrm>
            <a:off x="228600" y="2561098"/>
            <a:ext cx="2362200" cy="944102"/>
          </a:xfrm>
          <a:prstGeom prst="roundRect">
            <a:avLst/>
          </a:prstGeom>
          <a:solidFill>
            <a:schemeClr val="bg2">
              <a:lumMod val="85%"/>
              <a:lumOff val="15%"/>
            </a:schemeClr>
          </a:solidFill>
        </p:spPr>
        <p:style>
          <a:lnRef idx="2">
            <a:schemeClr val="accent4">
              <a:shade val="50%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64F98E7C-27D3-4B1C-BC4B-63DD1F1BFC8D}"/>
              </a:ext>
            </a:extLst>
          </p:cNvPr>
          <p:cNvSpPr/>
          <p:nvPr/>
        </p:nvSpPr>
        <p:spPr>
          <a:xfrm>
            <a:off x="228600" y="1418098"/>
            <a:ext cx="2362200" cy="944102"/>
          </a:xfrm>
          <a:prstGeom prst="roundRect">
            <a:avLst/>
          </a:prstGeom>
          <a:solidFill>
            <a:schemeClr val="bg2">
              <a:lumMod val="85%"/>
              <a:lumOff val="15%"/>
            </a:schemeClr>
          </a:solidFill>
        </p:spPr>
        <p:style>
          <a:lnRef idx="2">
            <a:schemeClr val="accent4">
              <a:shade val="50%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35B4DC9-0864-4B35-8118-0BA0A0752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50"/>
            <a:ext cx="9144000" cy="4286250"/>
          </a:xfrm>
          <a:prstGeom prst="rect">
            <a:avLst/>
          </a:prstGeom>
        </p:spPr>
      </p:pic>
      <p:sp>
        <p:nvSpPr>
          <p:cNvPr id="10242" name="Title 1">
            <a:extLst>
              <a:ext uri="{FF2B5EF4-FFF2-40B4-BE49-F238E27FC236}">
                <a16:creationId xmlns:a16="http://schemas.microsoft.com/office/drawing/2014/main" id="{E2BAE357-1885-4B57-9B29-1EBE596E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b="1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</a:rPr>
              <a:t>האלגוריתם – רעיון אינטואיטיבי</a:t>
            </a:r>
            <a:endParaRPr lang="en-US" altLang="he-IL" b="1" dirty="0">
              <a:solidFill>
                <a:srgbClr val="FFFF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A1938B1D-92A4-479E-908C-ED9ECB3D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E51E85-25E3-4D3B-9C5D-9B05EE7A55A2}" type="slidenum">
              <a:rPr lang="ar-SA" altLang="he-IL">
                <a:latin typeface="Rubik SemiBold" pitchFamily="2" charset="-79"/>
              </a:rPr>
              <a:pPr eaLnBrk="1" hangingPunct="1"/>
              <a:t>4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E46749-6A5B-4C09-A779-75B34EF6DEFC}"/>
              </a:ext>
            </a:extLst>
          </p:cNvPr>
          <p:cNvSpPr txBox="1">
            <a:spLocks/>
          </p:cNvSpPr>
          <p:nvPr/>
        </p:nvSpPr>
        <p:spPr bwMode="auto">
          <a:xfrm>
            <a:off x="228600" y="2636838"/>
            <a:ext cx="23622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rtl="1" eaLnBrk="1" hangingPunct="1">
              <a:buNone/>
            </a:pPr>
            <a:r>
              <a:rPr lang="he-IL" altLang="he-IL" sz="1400" u="sng" kern="0" dirty="0">
                <a:latin typeface="Rubik SemiBold" pitchFamily="2" charset="-79"/>
                <a:cs typeface="Rubik SemiBold" pitchFamily="2" charset="-79"/>
              </a:rPr>
              <a:t>דיווח אדם 2:</a:t>
            </a: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 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הלכת 30 מטר.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רמת אי-הוודאות שלי היא 50.</a:t>
            </a:r>
          </a:p>
          <a:p>
            <a:pPr algn="ctr" rtl="1" eaLnBrk="1" hangingPunct="1"/>
            <a:endParaRPr lang="he-IL" altLang="he-IL" kern="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2C5487-52CC-49DD-A944-5D5A8895D4E8}"/>
              </a:ext>
            </a:extLst>
          </p:cNvPr>
          <p:cNvSpPr txBox="1">
            <a:spLocks/>
          </p:cNvSpPr>
          <p:nvPr/>
        </p:nvSpPr>
        <p:spPr bwMode="auto">
          <a:xfrm>
            <a:off x="228600" y="1493838"/>
            <a:ext cx="23622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rtl="1" eaLnBrk="1" hangingPunct="1">
              <a:buNone/>
            </a:pPr>
            <a:r>
              <a:rPr lang="he-IL" altLang="he-IL" sz="1400" u="sng" kern="0" dirty="0">
                <a:latin typeface="Rubik SemiBold" pitchFamily="2" charset="-79"/>
                <a:cs typeface="Rubik SemiBold" pitchFamily="2" charset="-79"/>
              </a:rPr>
              <a:t>דיווח אדם 1:</a:t>
            </a: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 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הלכת 40 מטר.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רמת אי-הוודאות שלי היא 30.</a:t>
            </a:r>
          </a:p>
          <a:p>
            <a:pPr algn="ctr" rtl="1" eaLnBrk="1" hangingPunct="1"/>
            <a:endParaRPr lang="he-IL" altLang="he-IL" kern="0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D281DC46-9825-4DBB-9658-DA5A0226D023}"/>
                  </a:ext>
                </a:extLst>
              </p:cNvPr>
              <p:cNvSpPr txBox="1"/>
              <p:nvPr/>
            </p:nvSpPr>
            <p:spPr>
              <a:xfrm>
                <a:off x="2590800" y="2967829"/>
                <a:ext cx="6248400" cy="1756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r" rtl="1"/>
                <a:r>
                  <a:rPr lang="he-IL" altLang="he-IL" b="1" u="sng" dirty="0">
                    <a:latin typeface="Rubik SemiBold" pitchFamily="2" charset="-79"/>
                    <a:cs typeface="Rubik SemiBold" pitchFamily="2" charset="-79"/>
                  </a:rPr>
                  <a:t>בדוגמא שלנו:</a:t>
                </a:r>
              </a:p>
              <a:p>
                <a:pPr marL="0" lvl="1" algn="r" rtl="1"/>
                <a:r>
                  <a:rPr lang="he-IL" altLang="he-IL" b="1" dirty="0">
                    <a:latin typeface="Rubik SemiBold" pitchFamily="2" charset="-79"/>
                    <a:cs typeface="Rubik SemiBold" pitchFamily="2" charset="-79"/>
                  </a:rPr>
                  <a:t>אינדיקטור האמינות: </a:t>
                </a:r>
                <a14:m>
                  <m:oMath xmlns:m="http://purl.oclc.org/ooxml/officeDocument/math">
                    <m:r>
                      <a:rPr lang="en-US" sz="1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r>
                      <a:rPr lang="en-US" sz="1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f>
                      <m:fPr>
                        <m:ctrlPr>
                          <a:rPr lang="en-US" sz="1800" b="1" i="1" kern="12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kern="12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𝟑𝟎</m:t>
                        </m:r>
                      </m:num>
                      <m:den>
                        <m:r>
                          <a:rPr lang="he-IL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𝟑𝟎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+</m:t>
                        </m:r>
                        <m:r>
                          <a:rPr lang="he-IL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𝟓𝟎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r>
                          <a:rPr lang="he-IL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𝟑</m:t>
                        </m:r>
                      </m:num>
                      <m:den>
                        <m:r>
                          <a:rPr lang="he-IL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𝟖</m:t>
                        </m:r>
                      </m:den>
                    </m:f>
                  </m:oMath>
                </a14:m>
                <a:endParaRPr lang="he-IL" altLang="he-IL" sz="600" b="1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lvl="1" algn="r" rtl="1"/>
                <a:r>
                  <a:rPr lang="he-IL" altLang="he-IL" b="1" dirty="0">
                    <a:latin typeface="Rubik SemiBold" pitchFamily="2" charset="-79"/>
                    <a:cs typeface="Rubik SemiBold" pitchFamily="2" charset="-79"/>
                  </a:rPr>
                  <a:t>שערוך משוקלל של המיקום החדש: </a:t>
                </a:r>
                <a14:m>
                  <m:oMath xmlns:m="http://purl.oclc.org/ooxml/officeDocument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𝟒𝟎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+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r>
                          <a:rPr lang="he-IL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𝟑</m:t>
                        </m:r>
                      </m:num>
                      <m:den>
                        <m:r>
                          <a:rPr lang="he-IL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𝟖</m:t>
                        </m:r>
                      </m:den>
                    </m:f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𝟑𝟎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𝟒𝟎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𝟑𝟔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.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𝟐𝟓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 </m:t>
                    </m:r>
                  </m:oMath>
                </a14:m>
                <a:endParaRPr lang="en-US" altLang="he-IL" b="1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lvl="1" algn="r" rtl="1"/>
                <a:endParaRPr lang="en-US" altLang="he-IL" b="1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lvl="1" indent="0" algn="r" rtl="1" eaLnBrk="1" hangingPunct="1">
                  <a:buNone/>
                </a:pPr>
                <a:endParaRPr lang="en-US" altLang="he-IL" b="1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D281DC46-9825-4DBB-9658-DA5A0226D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967829"/>
                <a:ext cx="6248400" cy="1756571"/>
              </a:xfrm>
              <a:prstGeom prst="rect">
                <a:avLst/>
              </a:prstGeom>
              <a:blipFill>
                <a:blip r:embed="rId3"/>
                <a:stretch>
                  <a:fillRect t="-1.736%" r="-0.78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424411B9-2EB9-4AEB-9C8F-F768526D28BE}"/>
                  </a:ext>
                </a:extLst>
              </p:cNvPr>
              <p:cNvSpPr txBox="1"/>
              <p:nvPr/>
            </p:nvSpPr>
            <p:spPr>
              <a:xfrm>
                <a:off x="2895600" y="1543397"/>
                <a:ext cx="5791200" cy="1047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r" rtl="1"/>
                <a:r>
                  <a:rPr lang="he-IL" altLang="he-IL" b="1" dirty="0">
                    <a:latin typeface="Rubik SemiBold" pitchFamily="2" charset="-79"/>
                    <a:cs typeface="Rubik SemiBold" pitchFamily="2" charset="-79"/>
                  </a:rPr>
                  <a:t>אינדיקטור האמינות: </a:t>
                </a:r>
                <a14:m>
                  <m:oMath xmlns:m="http://purl.oclc.org/ooxml/officeDocument/math">
                    <m:r>
                      <a:rPr lang="en-US" sz="1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r>
                      <a:rPr lang="en-US" sz="1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f>
                      <m:fPr>
                        <m:ctrlPr>
                          <a:rPr lang="en-US" sz="1800" b="1" i="1" kern="12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kern="12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he-IL" altLang="he-IL" b="1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lvl="1" indent="0" algn="r" rtl="1" eaLnBrk="1" hangingPunct="1">
                  <a:buNone/>
                </a:pPr>
                <a:r>
                  <a:rPr lang="he-IL" altLang="he-IL" b="1" dirty="0">
                    <a:latin typeface="Rubik SemiBold" pitchFamily="2" charset="-79"/>
                    <a:cs typeface="Rubik SemiBold" pitchFamily="2" charset="-79"/>
                  </a:rPr>
                  <a:t>שערוך משוכלל של המיקום החדש: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+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FF00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marL="0" lvl="1" indent="0" algn="r" rtl="1" eaLnBrk="1" hangingPunct="1">
                  <a:buNone/>
                </a:pPr>
                <a:endParaRPr lang="en-US" altLang="he-IL" b="1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424411B9-2EB9-4AEB-9C8F-F768526D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543397"/>
                <a:ext cx="5791200" cy="1047403"/>
              </a:xfrm>
              <a:prstGeom prst="rect">
                <a:avLst/>
              </a:prstGeom>
              <a:blipFill>
                <a:blip r:embed="rId4"/>
                <a:stretch>
                  <a:fillRect r="-0.842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מלבן 9">
            <a:extLst>
              <a:ext uri="{FF2B5EF4-FFF2-40B4-BE49-F238E27FC236}">
                <a16:creationId xmlns:a16="http://schemas.microsoft.com/office/drawing/2014/main" id="{3885DA95-6C90-4237-892A-B60EA0A96782}"/>
              </a:ext>
            </a:extLst>
          </p:cNvPr>
          <p:cNvSpPr/>
          <p:nvPr/>
        </p:nvSpPr>
        <p:spPr>
          <a:xfrm>
            <a:off x="3124200" y="1390997"/>
            <a:ext cx="5638800" cy="10474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6775C7C-D04E-40ED-BA9C-18D3C29B4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64660"/>
            <a:ext cx="2522264" cy="42037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1DEBDF-774F-4D5F-94AF-4217A53E0A4E}"/>
              </a:ext>
            </a:extLst>
          </p:cNvPr>
          <p:cNvSpPr txBox="1">
            <a:spLocks/>
          </p:cNvSpPr>
          <p:nvPr/>
        </p:nvSpPr>
        <p:spPr bwMode="auto">
          <a:xfrm>
            <a:off x="228600" y="1481343"/>
            <a:ext cx="23622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rtl="1" eaLnBrk="1" hangingPunct="1">
              <a:buNone/>
            </a:pPr>
            <a:r>
              <a:rPr lang="he-IL" altLang="he-IL" sz="1400" u="sng" kern="0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שערוך (חישובי):</a:t>
            </a: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 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הלכת 40 מטר.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רמת אי-הוודאות שלי היא 30.</a:t>
            </a:r>
          </a:p>
          <a:p>
            <a:pPr algn="ctr" rtl="1" eaLnBrk="1" hangingPunct="1"/>
            <a:endParaRPr lang="he-IL" altLang="he-IL" kern="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258B23-51BB-46D4-A1C0-3EFC3DAE6FB7}"/>
              </a:ext>
            </a:extLst>
          </p:cNvPr>
          <p:cNvSpPr txBox="1">
            <a:spLocks/>
          </p:cNvSpPr>
          <p:nvPr/>
        </p:nvSpPr>
        <p:spPr bwMode="auto">
          <a:xfrm>
            <a:off x="228600" y="2648698"/>
            <a:ext cx="23622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rtl="1" eaLnBrk="1" hangingPunct="1">
              <a:buNone/>
            </a:pPr>
            <a:r>
              <a:rPr lang="he-IL" altLang="he-IL" sz="1400" u="sng" kern="0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מדידה (חיישן):</a:t>
            </a: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 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הלכת 30 מטר.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רמת אי-הוודאות שלי היא 50.</a:t>
            </a:r>
          </a:p>
          <a:p>
            <a:pPr algn="ctr" rtl="1" eaLnBrk="1" hangingPunct="1"/>
            <a:endParaRPr lang="he-IL" altLang="he-IL" kern="0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47E8BB1A-C53A-44DD-9597-B228A8EB5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57425"/>
            <a:ext cx="2522265" cy="4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7" grpId="0"/>
      <p:bldP spid="7" grpId="1"/>
      <p:bldP spid="8" grpId="0"/>
      <p:bldP spid="8" grpId="1"/>
      <p:bldP spid="11" grpId="0"/>
      <p:bldP spid="13" grpId="0"/>
      <p:bldP spid="10" grpId="0" animBg="1"/>
      <p:bldP spid="14" grpId="0"/>
      <p:bldP spid="14" grpId="1"/>
      <p:bldP spid="16" grpId="0"/>
      <p:bldP spid="16" grpId="1"/>
      <p:bldP spid="16" grpId="2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E2DDCBC-6E89-4C17-B2BF-770584F0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עקרונות האלגוריתם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25FBB23-24DA-437C-8CED-534C95D8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0049"/>
            <a:ext cx="8458200" cy="4805175"/>
          </a:xfrm>
        </p:spPr>
        <p:txBody>
          <a:bodyPr/>
          <a:lstStyle/>
          <a:p>
            <a:pPr marL="342900" lvl="1" indent="-342900" algn="r" rtl="1" eaLnBrk="1" hangingPunct="1">
              <a:buFontTx/>
              <a:buChar char="•"/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אין צורך לשמור את כל המדידות של המערכת, האלגוריתם מסתמך על השערוך והמדידה האחרונה.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כל מדידה תרומת לאלגוריתם (גם אם המדידה בעלת אי וודאות גבוהה).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כל מדידה מקבלת משקל ע"פ האמינות שלה (באמצעות </a:t>
            </a:r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Kalman Gain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 כפי שנראה בהמשך).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מסנן קלמן מתחשב בכל אי-וודאות לרבות שינויים דינמיים (לדוג' תאוטה/תאוצה) ורעשים.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האלגוריתם מתבסס בעיקרו על התפלגות גאוס.</a:t>
            </a: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1F0C6AF0-3D09-40AE-9E58-D377D244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7D8347-C7C7-4D04-9B0D-DE14988B9776}" type="slidenum">
              <a:rPr lang="ar-SA" altLang="he-IL">
                <a:latin typeface="Rubik SemiBold" pitchFamily="2" charset="-79"/>
              </a:rPr>
              <a:pPr eaLnBrk="1" hangingPunct="1"/>
              <a:t>5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A4FBA06-CD75-4830-94A2-F185C310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algn="r" rtl="1" eaLnBrk="1" hangingPunct="1"/>
            <a:r>
              <a:rPr lang="he-IL" dirty="0">
                <a:latin typeface="Rubik SemiBold" pitchFamily="2" charset="-79"/>
                <a:cs typeface="Rubik SemiBold" pitchFamily="2" charset="-79"/>
              </a:rPr>
              <a:t>גאוס - התפלגות גאוסיאנית (נורמלית)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A5FE7DB-B428-4456-B2EF-8911AC81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819400"/>
            <a:ext cx="3581400" cy="1702813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807DDB-2CDC-4EB0-8401-89E1A203C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4876800" cy="4525963"/>
          </a:xfrm>
        </p:spPr>
        <p:txBody>
          <a:bodyPr wrap="square" anchor="t">
            <a:normAutofit/>
          </a:bodyPr>
          <a:lstStyle/>
          <a:p>
            <a:pPr marL="342900" marR="0" lvl="0" indent="-342900" algn="r" rtl="1">
              <a:lnSpc>
                <a:spcPct val="90%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400" b="1" dirty="0">
                <a:latin typeface="Rubik SemiBold" pitchFamily="2" charset="-79"/>
                <a:cs typeface="Rubik SemiBold" pitchFamily="2" charset="-79"/>
              </a:rPr>
              <a:t>ההתפלגות השימושית ביותר בכל תחומי המדע</a:t>
            </a:r>
            <a:endParaRPr lang="en-IL" sz="2400" b="1" dirty="0">
              <a:latin typeface="Rubik SemiBold" pitchFamily="2" charset="-79"/>
              <a:cs typeface="Rubik SemiBold" pitchFamily="2" charset="-79"/>
            </a:endParaRPr>
          </a:p>
          <a:p>
            <a:pPr marL="342900" marR="0" lvl="0" indent="-342900" algn="r" rtl="1">
              <a:lnSpc>
                <a:spcPct val="90%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400" b="1" dirty="0">
                <a:latin typeface="Rubik SemiBold" pitchFamily="2" charset="-79"/>
                <a:cs typeface="Rubik SemiBold" pitchFamily="2" charset="-79"/>
              </a:rPr>
              <a:t>ניתן להשתמש בהתפלגות זו במגוון תחומים החל בסטטיסטיקה, דרך ביולוגיה ובמדעי החברה</a:t>
            </a:r>
            <a:r>
              <a:rPr lang="en-IL" sz="2400" b="1" dirty="0">
                <a:latin typeface="Rubik SemiBold" pitchFamily="2" charset="-79"/>
                <a:cs typeface="Rubik SemiBold" pitchFamily="2" charset="-79"/>
              </a:rPr>
              <a:t>.</a:t>
            </a:r>
          </a:p>
          <a:p>
            <a:pPr marL="342900" marR="0" lvl="0" indent="-342900" algn="r" rtl="1">
              <a:lnSpc>
                <a:spcPct val="90%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400" b="1" dirty="0">
                <a:latin typeface="Rubik SemiBold" pitchFamily="2" charset="-79"/>
                <a:cs typeface="Rubik SemiBold" pitchFamily="2" charset="-79"/>
              </a:rPr>
              <a:t>התפלגות גאוסיאנית נוצרת מקבוצת תצפיות אקראיות ובלתי תלויות.</a:t>
            </a:r>
            <a:endParaRPr lang="en-IL" sz="2400" b="1" dirty="0">
              <a:latin typeface="Rubik SemiBold" pitchFamily="2" charset="-79"/>
              <a:cs typeface="Rubik SemiBold" pitchFamily="2" charset="-79"/>
            </a:endParaRPr>
          </a:p>
          <a:p>
            <a:pPr marL="342900" marR="0" lvl="0" indent="-342900" algn="r" rtl="1">
              <a:lnSpc>
                <a:spcPct val="90%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400" b="1" dirty="0">
                <a:latin typeface="Rubik SemiBold" pitchFamily="2" charset="-79"/>
                <a:cs typeface="Rubik SemiBold" pitchFamily="2" charset="-79"/>
              </a:rPr>
              <a:t>המדידות והשיערוך במסנן קלמן נשענות על התפלגות זו.</a:t>
            </a:r>
            <a:endParaRPr lang="en-IL" sz="2400" b="1" dirty="0">
              <a:latin typeface="Rubik SemiBold" pitchFamily="2" charset="-79"/>
              <a:cs typeface="Rubik SemiBold" pitchFamily="2" charset="-79"/>
            </a:endParaRPr>
          </a:p>
          <a:p>
            <a:pPr marL="457200" lvl="1" indent="0" rtl="1" eaLnBrk="1" hangingPunct="1">
              <a:lnSpc>
                <a:spcPct val="90%"/>
              </a:lnSpc>
              <a:buNone/>
            </a:pPr>
            <a:endParaRPr lang="he-IL" altLang="he-IL" b="1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5BD19A13-8E9D-49CA-94D0-A72ACF9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78DF1C3F-775C-4F89-890F-3FBF9BCBE351}" type="slidenum">
              <a:rPr lang="ar-SA" altLang="he-IL"/>
              <a:pPr eaLnBrk="1" hangingPunct="1">
                <a:spcAft>
                  <a:spcPts val="600"/>
                </a:spcAft>
              </a:pPr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73501314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76A8-0F28-4EB3-9FCB-54754F5D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Rubik SemiBold" pitchFamily="2" charset="-79"/>
                <a:cs typeface="Rubik SemiBold" pitchFamily="2" charset="-79"/>
              </a:rPr>
              <a:t>	 גאוס - הגדרה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1B5B9E-05ED-4060-A78A-AE1B3CB253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962400" y="1600200"/>
                <a:ext cx="4876800" cy="4525963"/>
              </a:xfrm>
            </p:spPr>
            <p:txBody>
              <a:bodyPr/>
              <a:lstStyle/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התפלגות גאוסיאנית מוגדרת ע"י שני פרמטרים: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ממוצע התצפיות </a:t>
                </a:r>
                <a14:m>
                  <m:oMath xmlns:m="http://purl.oclc.org/ooxml/officeDocument/math"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, שמשמש כנקודת האמצע של העקומה. 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שונות (</a:t>
                </a:r>
                <a14:m>
                  <m:oMath xmlns:m="http://purl.oclc.org/ooxml/officeDocument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 סטיית תקן או </a:t>
                </a:r>
                <a14:m>
                  <m:oMath xmlns:m="http://purl.oclc.org/ooxml/officeDocument/math">
                    <m:sSup>
                      <m:sSup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sz="1800" dirty="0">
                    <a:effectLst/>
                    <a:latin typeface="Rubik SemiBold" pitchFamily="2" charset="-79"/>
                    <a:ea typeface="Times New Roman" panose="02020603050405020304" pitchFamily="18" charset="0"/>
                    <a:cs typeface="Rubik SemiBold" pitchFamily="2" charset="-79"/>
                  </a:rPr>
                  <a:t> שונות) </a:t>
                </a: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שמגדירה את רוחב הפעמון</a:t>
                </a:r>
                <a:r>
                  <a:rPr lang="en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.</a:t>
                </a: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פונקציית </a:t>
                </a:r>
                <a:r>
                  <a:rPr lang="he-IL" sz="1800" dirty="0" err="1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הגאוסיאן</a:t>
                </a: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: </a:t>
                </a:r>
                <a14:m>
                  <m:oMath xmlns:m="http://purl.oclc.org/ooxml/officeDocument/math"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L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L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IL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IL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בפונקציית התפלגות סכום כל הערכים שווה 1 וב-</a:t>
                </a:r>
                <a:r>
                  <a:rPr lang="en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PDF</a:t>
                </a: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 מתקיים </a:t>
                </a:r>
                <a14:m>
                  <m:oMath xmlns:m="http://purl.oclc.org/ooxml/officeDocument/math">
                    <m:nary>
                      <m:nary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∞</m:t>
                        </m:r>
                      </m:sub>
                      <m:sup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IL" sz="1800" dirty="0">
                    <a:effectLst/>
                    <a:latin typeface="Rubik SemiBold" pitchFamily="2" charset="-79"/>
                    <a:ea typeface="Times New Roman" panose="02020603050405020304" pitchFamily="18" charset="0"/>
                    <a:cs typeface="Rubik SemiBold" pitchFamily="2" charset="-79"/>
                  </a:rPr>
                  <a:t> 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algn="r" rtl="1"/>
                <a:endParaRPr lang="en-IL" sz="24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1B5B9E-05ED-4060-A78A-AE1B3CB25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62400" y="1600200"/>
                <a:ext cx="4876800" cy="4525963"/>
              </a:xfrm>
              <a:blipFill>
                <a:blip r:embed="rId2"/>
                <a:stretch>
                  <a:fillRect t="-0.943%" r="-1.125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A23F5-1ABE-4DCC-80DE-DED1DE23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7</a:t>
            </a:fld>
            <a:endParaRPr lang="en-US" altLang="he-IL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C648B20-6227-4A21-AB8A-6C6ABEA62E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019300"/>
            <a:ext cx="3759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164283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74-9F33-4262-BF3F-02ACF59D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גאוס - פיזור ערכי ההתפלגות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B9168-5088-44C3-8406-517AF783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1000" y="2209801"/>
            <a:ext cx="4610100" cy="3047999"/>
          </a:xfrm>
        </p:spPr>
        <p:txBody>
          <a:bodyPr/>
          <a:lstStyle/>
          <a:p>
            <a:pPr algn="r" rtl="1"/>
            <a:r>
              <a:rPr lang="he-IL" sz="2000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68.26% </a:t>
            </a:r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מן הערכים נמצאים במרחק של לא יותר מ</a:t>
            </a:r>
            <a:r>
              <a:rPr lang="he-IL" sz="2000" dirty="0">
                <a:latin typeface="Rubik SemiBold" pitchFamily="2" charset="-79"/>
                <a:cs typeface="Rubik SemiBold" pitchFamily="2" charset="-79"/>
                <a:hlinkClick r:id="rId2" tooltip="ציון תקן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סטיית תקן</a:t>
            </a:r>
            <a:r>
              <a:rPr lang="en-IL" sz="2000" dirty="0">
                <a:latin typeface="Rubik SemiBold" pitchFamily="2" charset="-79"/>
                <a:cs typeface="Rubik SemiBold" pitchFamily="2" charset="-79"/>
              </a:rPr>
              <a:t> </a:t>
            </a:r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אחת מהממוצע (ציר הסימטריה). </a:t>
            </a:r>
          </a:p>
          <a:p>
            <a:pPr algn="r" rtl="1"/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במרחק של עד שני ציוני תקן</a:t>
            </a:r>
            <a:r>
              <a:rPr lang="en-IL" sz="2000" dirty="0">
                <a:latin typeface="Rubik SemiBold" pitchFamily="2" charset="-79"/>
                <a:cs typeface="Rubik SemiBold" pitchFamily="2" charset="-79"/>
              </a:rPr>
              <a:t> (z=2) </a:t>
            </a:r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נמצאים </a:t>
            </a:r>
            <a:r>
              <a:rPr lang="he-IL" sz="2000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95.44% </a:t>
            </a:r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מהערכים </a:t>
            </a:r>
          </a:p>
          <a:p>
            <a:pPr algn="r" rtl="1"/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ובמרחק עד שלושה ציוני תקן נמצאים </a:t>
            </a:r>
            <a:r>
              <a:rPr lang="he-IL" sz="2000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99.74% </a:t>
            </a:r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מהערכים.</a:t>
            </a:r>
          </a:p>
          <a:p>
            <a:pPr algn="r" rtl="1"/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רק ב-0.26% יהיה ציון התקן גבוה מ-3</a:t>
            </a:r>
            <a:r>
              <a:rPr lang="en-IL" sz="2000" dirty="0">
                <a:latin typeface="Rubik SemiBold" pitchFamily="2" charset="-79"/>
                <a:cs typeface="Rubik SemiBold" pitchFamily="2" charset="-79"/>
              </a:rPr>
              <a:t>.</a:t>
            </a:r>
          </a:p>
          <a:p>
            <a:pPr algn="r" rtl="1"/>
            <a:endParaRPr lang="en-IL" sz="20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BE8EF-A5C3-41D3-8090-44BF8E48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8</a:t>
            </a:fld>
            <a:endParaRPr lang="en-US" altLang="he-IL"/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E9490CEE-D8D4-49AE-BA72-F7DA79611E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.988%"/>
          <a:stretch/>
        </p:blipFill>
        <p:spPr bwMode="auto">
          <a:xfrm>
            <a:off x="228600" y="2209800"/>
            <a:ext cx="3802682" cy="2514600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6184211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5A44-1A3E-4043-B2D9-2FDCDC93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גאוס – חישוב הסתברות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1E0FAF-ECE4-480C-9301-FDA9674002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</p:spPr>
            <p:txBody>
              <a:bodyPr/>
              <a:lstStyle/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כאשר נרצה לחשב את ההסתברות בין ערכים מסוימים נבצע אינטגרל על הפונקציה </a:t>
                </a:r>
                <a:r>
                  <a:rPr lang="he-IL" sz="1800" dirty="0" err="1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הגאוסית</a:t>
                </a: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.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כאשר נרצה לחשב את ההסתברות עבור ערך מסוים נפעיל עליו את הפונקציה ונקבל את הערך המבוקש.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e-IL" sz="1800" i="1" u="sng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לדוגמה</a:t>
                </a: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: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ct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e-IL" sz="1800" dirty="0">
                    <a:effectLst/>
                    <a:latin typeface="Rubik SemiBold" pitchFamily="2" charset="-79"/>
                    <a:ea typeface="Times New Roman" panose="02020603050405020304" pitchFamily="18" charset="0"/>
                    <a:cs typeface="Rubik SemiBold" pitchFamily="2" charset="-79"/>
                  </a:rPr>
                  <a:t>כאשר נרצה לבדוק  </a:t>
                </a:r>
                <a14:m>
                  <m:oMath xmlns:m="http://purl.oclc.org/ooxml/officeDocument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115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130</m:t>
                    </m:r>
                  </m:oMath>
                </a14:m>
                <a:r>
                  <a:rPr lang="he-IL" sz="1800" dirty="0">
                    <a:effectLst/>
                    <a:latin typeface="Rubik SemiBold" pitchFamily="2" charset="-79"/>
                    <a:ea typeface="Times New Roman" panose="02020603050405020304" pitchFamily="18" charset="0"/>
                    <a:cs typeface="Rubik SemiBold" pitchFamily="2" charset="-79"/>
                  </a:rPr>
                  <a:t> נקבל: </a:t>
                </a:r>
                <a14:m>
                  <m:oMath xmlns:m="http://purl.oclc.org/ooxml/officeDocument/math">
                    <m:nary>
                      <m:naryPr>
                        <m:ctrlPr>
                          <a:rPr lang="en-IL" sz="180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115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130</m:t>
                        </m:r>
                      </m:sup>
                      <m:e>
                        <m:r>
                          <a:rPr lang="en-US" sz="18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IL" sz="1800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  <m:r>
                      <a:rPr lang="en-US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14</m:t>
                    </m:r>
                  </m:oMath>
                </a14:m>
                <a:endParaRPr lang="en-IL" sz="1800" dirty="0">
                  <a:solidFill>
                    <a:srgbClr val="FFFF00"/>
                  </a:solidFill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כאשר נרצה לבדוק </a:t>
                </a:r>
                <a14:m>
                  <m:oMath xmlns:m="http://purl.oclc.org/ooxml/officeDocument/math"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125</m:t>
                    </m:r>
                  </m:oMath>
                </a14:m>
                <a:r>
                  <a:rPr lang="he-IL" sz="1800" dirty="0">
                    <a:effectLst/>
                    <a:latin typeface="Rubik SemiBold" pitchFamily="2" charset="-79"/>
                    <a:ea typeface="Times New Roman" panose="02020603050405020304" pitchFamily="18" charset="0"/>
                    <a:cs typeface="Rubik SemiBold" pitchFamily="2" charset="-79"/>
                  </a:rPr>
                  <a:t> נקבל: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IL" sz="1600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125</m:t>
                          </m:r>
                        </m:e>
                      </m:d>
                      <m:r>
                        <a:rPr lang="en-IL" sz="1600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15</m:t>
                                  </m:r>
                                </m:e>
                                <m:sup>
                                  <m: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L" sz="1600" i="1">
                                          <a:solidFill>
                                            <a:srgbClr val="FFFF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L" sz="1600" i="1">
                                          <a:solidFill>
                                            <a:srgbClr val="FFFF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125</m:t>
                                      </m:r>
                                      <m:r>
                                        <a:rPr lang="en-IL" sz="1600" i="1">
                                          <a:solidFill>
                                            <a:srgbClr val="FFFF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IL" sz="1600" i="1">
                                          <a:solidFill>
                                            <a:srgbClr val="FFFF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100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15</m:t>
                                  </m:r>
                                </m:e>
                                <m:sup>
                                  <m: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IL" sz="1600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L" sz="1600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IL" sz="1600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IL" sz="1600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00663</m:t>
                      </m:r>
                    </m:oMath>
                  </m:oMathPara>
                </a14:m>
                <a:endParaRPr lang="en-IL" sz="1600" dirty="0">
                  <a:solidFill>
                    <a:srgbClr val="FFFF00"/>
                  </a:solidFill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algn="r" rtl="1"/>
                <a:endParaRPr lang="en-IL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1E0FAF-ECE4-480C-9301-FDA967400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  <a:blipFill>
                <a:blip r:embed="rId2"/>
                <a:stretch>
                  <a:fillRect l="-1.747%" t="-0.943%" r="-1.31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31F09-6779-4DBD-A551-14D5B7B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9</a:t>
            </a:fld>
            <a:endParaRPr lang="en-US" altLang="he-IL"/>
          </a:p>
        </p:txBody>
      </p:sp>
      <p:pic>
        <p:nvPicPr>
          <p:cNvPr id="8" name="Content Placeholder 7" descr="Diagram, histogram&#10;&#10;Description automatically generated">
            <a:extLst>
              <a:ext uri="{FF2B5EF4-FFF2-40B4-BE49-F238E27FC236}">
                <a16:creationId xmlns:a16="http://schemas.microsoft.com/office/drawing/2014/main" id="{D9F970B4-D84A-4212-A6D1-DD300E67B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8" y="2363003"/>
            <a:ext cx="4191000" cy="2905983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751072653"/>
      </p:ext>
    </p:extLst>
  </p:cSld>
  <p:clrMapOvr>
    <a:masterClrMapping/>
  </p:clrMapOvr>
</p:sld>
</file>

<file path=ppt/theme/theme1.xml><?xml version="1.0" encoding="utf-8"?>
<a:theme xmlns:a="http://purl.oclc.org/ooxml/drawingml/main" name="ind_0529_slide">
  <a:themeElements>
    <a:clrScheme name="Default Design 4">
      <a:dk1>
        <a:srgbClr val="000000"/>
      </a:dk1>
      <a:lt1>
        <a:srgbClr val="FFFFFF"/>
      </a:lt1>
      <a:dk2>
        <a:srgbClr val="63618C"/>
      </a:dk2>
      <a:lt2>
        <a:srgbClr val="FFFFFF"/>
      </a:lt2>
      <a:accent1>
        <a:srgbClr val="B6848D"/>
      </a:accent1>
      <a:accent2>
        <a:srgbClr val="809E76"/>
      </a:accent2>
      <a:accent3>
        <a:srgbClr val="B7B7C5"/>
      </a:accent3>
      <a:accent4>
        <a:srgbClr val="DADADA"/>
      </a:accent4>
      <a:accent5>
        <a:srgbClr val="D7C2C5"/>
      </a:accent5>
      <a:accent6>
        <a:srgbClr val="738F6A"/>
      </a:accent6>
      <a:hlink>
        <a:srgbClr val="C9A4AB"/>
      </a:hlink>
      <a:folHlink>
        <a:srgbClr val="BCAD7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807DA8"/>
        </a:accent1>
        <a:accent2>
          <a:srgbClr val="ABA9C2"/>
        </a:accent2>
        <a:accent3>
          <a:srgbClr val="B7B7C5"/>
        </a:accent3>
        <a:accent4>
          <a:srgbClr val="DADADA"/>
        </a:accent4>
        <a:accent5>
          <a:srgbClr val="C0BFD1"/>
        </a:accent5>
        <a:accent6>
          <a:srgbClr val="9B99B0"/>
        </a:accent6>
        <a:hlink>
          <a:srgbClr val="BDB6E7"/>
        </a:hlink>
        <a:folHlink>
          <a:srgbClr val="EFEB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9C9AB8"/>
        </a:accent1>
        <a:accent2>
          <a:srgbClr val="A08BAE"/>
        </a:accent2>
        <a:accent3>
          <a:srgbClr val="B7B7C5"/>
        </a:accent3>
        <a:accent4>
          <a:srgbClr val="DADADA"/>
        </a:accent4>
        <a:accent5>
          <a:srgbClr val="CBCAD8"/>
        </a:accent5>
        <a:accent6>
          <a:srgbClr val="917D9D"/>
        </a:accent6>
        <a:hlink>
          <a:srgbClr val="B2BCC9"/>
        </a:hlink>
        <a:folHlink>
          <a:srgbClr val="C4B8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B3966E"/>
        </a:accent1>
        <a:accent2>
          <a:srgbClr val="ABA9C3"/>
        </a:accent2>
        <a:accent3>
          <a:srgbClr val="B7B7C5"/>
        </a:accent3>
        <a:accent4>
          <a:srgbClr val="DADADA"/>
        </a:accent4>
        <a:accent5>
          <a:srgbClr val="D6C9BA"/>
        </a:accent5>
        <a:accent6>
          <a:srgbClr val="9B99B0"/>
        </a:accent6>
        <a:hlink>
          <a:srgbClr val="B3B16E"/>
        </a:hlink>
        <a:folHlink>
          <a:srgbClr val="D7C6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B6848D"/>
        </a:accent1>
        <a:accent2>
          <a:srgbClr val="809E76"/>
        </a:accent2>
        <a:accent3>
          <a:srgbClr val="B7B7C5"/>
        </a:accent3>
        <a:accent4>
          <a:srgbClr val="DADADA"/>
        </a:accent4>
        <a:accent5>
          <a:srgbClr val="D7C2C5"/>
        </a:accent5>
        <a:accent6>
          <a:srgbClr val="738F6A"/>
        </a:accent6>
        <a:hlink>
          <a:srgbClr val="C9A4AB"/>
        </a:hlink>
        <a:folHlink>
          <a:srgbClr val="BCAD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07DA8"/>
        </a:accent1>
        <a:accent2>
          <a:srgbClr val="ABA9C2"/>
        </a:accent2>
        <a:accent3>
          <a:srgbClr val="FFFFFF"/>
        </a:accent3>
        <a:accent4>
          <a:srgbClr val="000000"/>
        </a:accent4>
        <a:accent5>
          <a:srgbClr val="C0BFD1"/>
        </a:accent5>
        <a:accent6>
          <a:srgbClr val="9B99B0"/>
        </a:accent6>
        <a:hlink>
          <a:srgbClr val="BDB6E7"/>
        </a:hlink>
        <a:folHlink>
          <a:srgbClr val="EF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C9AB8"/>
        </a:accent1>
        <a:accent2>
          <a:srgbClr val="A08BAE"/>
        </a:accent2>
        <a:accent3>
          <a:srgbClr val="FFFFFF"/>
        </a:accent3>
        <a:accent4>
          <a:srgbClr val="000000"/>
        </a:accent4>
        <a:accent5>
          <a:srgbClr val="CBCAD8"/>
        </a:accent5>
        <a:accent6>
          <a:srgbClr val="917D9D"/>
        </a:accent6>
        <a:hlink>
          <a:srgbClr val="B2BCC9"/>
        </a:hlink>
        <a:folHlink>
          <a:srgbClr val="C4B8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966E"/>
        </a:accent1>
        <a:accent2>
          <a:srgbClr val="ABA9C3"/>
        </a:accent2>
        <a:accent3>
          <a:srgbClr val="FFFFFF"/>
        </a:accent3>
        <a:accent4>
          <a:srgbClr val="000000"/>
        </a:accent4>
        <a:accent5>
          <a:srgbClr val="D6C9BA"/>
        </a:accent5>
        <a:accent6>
          <a:srgbClr val="9B99B0"/>
        </a:accent6>
        <a:hlink>
          <a:srgbClr val="B3B16E"/>
        </a:hlink>
        <a:folHlink>
          <a:srgbClr val="D7C6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6848D"/>
        </a:accent1>
        <a:accent2>
          <a:srgbClr val="809E76"/>
        </a:accent2>
        <a:accent3>
          <a:srgbClr val="FFFFFF"/>
        </a:accent3>
        <a:accent4>
          <a:srgbClr val="000000"/>
        </a:accent4>
        <a:accent5>
          <a:srgbClr val="D7C2C5"/>
        </a:accent5>
        <a:accent6>
          <a:srgbClr val="738F6A"/>
        </a:accent6>
        <a:hlink>
          <a:srgbClr val="C9A4AB"/>
        </a:hlink>
        <a:folHlink>
          <a:srgbClr val="BCAD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>ind_0529_slide</Template>
  <TotalTime>6268</TotalTime>
  <Words>1605</Words>
  <Application>Microsoft Office PowerPoint</Application>
  <PresentationFormat>On-screen Show (4:3)</PresentationFormat>
  <Paragraphs>235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Rubik SemiBold</vt:lpstr>
      <vt:lpstr>Symbol</vt:lpstr>
      <vt:lpstr>Wingdings</vt:lpstr>
      <vt:lpstr>ind_0529_slide</vt:lpstr>
      <vt:lpstr>מסנן קלמן</vt:lpstr>
      <vt:lpstr>מבוא</vt:lpstr>
      <vt:lpstr>האלגוריתם</vt:lpstr>
      <vt:lpstr>האלגוריתם – רעיון אינטואיטיבי</vt:lpstr>
      <vt:lpstr>עקרונות האלגוריתם</vt:lpstr>
      <vt:lpstr>גאוס - התפלגות גאוסיאנית (נורמלית)</vt:lpstr>
      <vt:lpstr>  גאוס - הגדרה</vt:lpstr>
      <vt:lpstr>גאוס - פיזור ערכי ההתפלגות</vt:lpstr>
      <vt:lpstr>גאוס – חישוב הסתברות</vt:lpstr>
      <vt:lpstr>דוגמאות להתפלגות גאוסיאנית במציאות</vt:lpstr>
      <vt:lpstr>דוגמאות להתפלגות גאוסיאנית במציאות</vt:lpstr>
      <vt:lpstr>דוגמאות להתפלגות גאוסיאנית במציאות</vt:lpstr>
      <vt:lpstr>גאוס - הקשר למסנן קלמן</vt:lpstr>
      <vt:lpstr>גאוס - הקשר למסנן קלמן</vt:lpstr>
      <vt:lpstr>שערוך</vt:lpstr>
      <vt:lpstr>שערוך – וקטור המצב</vt:lpstr>
      <vt:lpstr>שערוך – וקטור המצב</vt:lpstr>
      <vt:lpstr>שערוך – וקטור המצב</vt:lpstr>
      <vt:lpstr>שערוך – מטריצת האי-וודאות</vt:lpstr>
      <vt:lpstr>מדידה – וקטור המדידה</vt:lpstr>
      <vt:lpstr>מדידה – מטריצת האי-וודאות</vt:lpstr>
      <vt:lpstr>שלב העדכון</vt:lpstr>
      <vt:lpstr>עדכון – הגבר קלמן (kg)</vt:lpstr>
      <vt:lpstr>עדכון – משתנה המצב (x)</vt:lpstr>
      <vt:lpstr>עדכון – אי וודאות (σ)</vt:lpstr>
      <vt:lpstr>עדכון – מטריצת המעבר (H)</vt:lpstr>
      <vt:lpstr>עדכון – מטריצת המעבר (H)</vt:lpstr>
      <vt:lpstr>נושאים נוספים (למי שרוצה להעמיק)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אבולוציוניים</dc:title>
  <dc:creator>Almog</dc:creator>
  <cp:lastModifiedBy>itay rafee</cp:lastModifiedBy>
  <cp:revision>322</cp:revision>
  <dcterms:created xsi:type="dcterms:W3CDTF">2009-01-28T20:42:46Z</dcterms:created>
  <dcterms:modified xsi:type="dcterms:W3CDTF">2021-12-09T08:31:09Z</dcterms:modified>
</cp:coreProperties>
</file>