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9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45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0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15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77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1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397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3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04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4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45C38-D7EA-47C5-A413-BAA5D68C4ACD}" type="datetimeFigureOut">
              <a:rPr lang="he-IL" smtClean="0"/>
              <a:t>י'/אב/תשפ"ה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9B86052-0243-40F7-B76E-2CBC4E673A17}" type="slidenum">
              <a:rPr lang="he-IL" smtClean="0"/>
              <a:t>‹#›</a:t>
            </a:fld>
            <a:endParaRPr lang="he-I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28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F3513E-1102-B90B-50FF-D6C920C34D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err="1"/>
              <a:t>הלמ"ס</a:t>
            </a:r>
            <a:r>
              <a:rPr lang="he-IL" dirty="0"/>
              <a:t> חיזוי סמל משלח יד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25695E-34D7-CAEB-8575-C3785602FE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706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8E7EB6-9554-0F96-0B23-2BA287D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הצעות להמשך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86A57C-0D64-5CC5-F0DC-69EEADE2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לנסות לשפר את חיבור ה</a:t>
            </a:r>
            <a:r>
              <a:rPr lang="en-US" dirty="0"/>
              <a:t>classes</a:t>
            </a:r>
            <a:r>
              <a:rPr lang="he-IL" dirty="0"/>
              <a:t> ניתן לבדוק </a:t>
            </a:r>
            <a:r>
              <a:rPr lang="he-IL" dirty="0" err="1"/>
              <a:t>קלסטרים</a:t>
            </a:r>
            <a:r>
              <a:rPr lang="he-IL" dirty="0"/>
              <a:t> של </a:t>
            </a:r>
            <a:r>
              <a:rPr lang="en-US" dirty="0"/>
              <a:t>KNN</a:t>
            </a:r>
            <a:r>
              <a:rPr lang="he-IL" dirty="0"/>
              <a:t> במקום </a:t>
            </a:r>
            <a:r>
              <a:rPr lang="en-US" dirty="0"/>
              <a:t>cosine similarity</a:t>
            </a:r>
            <a:r>
              <a:rPr lang="he-IL" dirty="0"/>
              <a:t> או לבדוק מודלי שפה נוספים עבור ה</a:t>
            </a:r>
            <a:r>
              <a:rPr lang="en-US" dirty="0" err="1"/>
              <a:t>embeddins</a:t>
            </a:r>
            <a:endParaRPr lang="en-US" dirty="0"/>
          </a:p>
          <a:p>
            <a:r>
              <a:rPr lang="he-IL" dirty="0"/>
              <a:t>ניתן להוסיף מידע חיצוני לדוגמא לחבר בין ערים למצב סוציו אקונומי או לחלק לאזורים בארץ</a:t>
            </a:r>
          </a:p>
          <a:p>
            <a:r>
              <a:rPr lang="he-IL" dirty="0"/>
              <a:t>לנסות להוסיף מידע נוסף במידה ולא קיים לבדוק אפשרות של הוספת מידע על ידי </a:t>
            </a:r>
            <a:r>
              <a:rPr lang="en-US" dirty="0"/>
              <a:t>SMOTE </a:t>
            </a:r>
            <a:r>
              <a:rPr lang="he-IL" dirty="0"/>
              <a:t> אל מול דיוק המודל</a:t>
            </a:r>
          </a:p>
          <a:p>
            <a:r>
              <a:rPr lang="he-IL" dirty="0"/>
              <a:t>המידע הוא קטן אבל ניתן לבצע עוד בדיקות דיוק כמו </a:t>
            </a:r>
            <a:r>
              <a:rPr lang="en-US" dirty="0"/>
              <a:t>cross </a:t>
            </a:r>
            <a:r>
              <a:rPr lang="en-US" dirty="0" err="1"/>
              <a:t>val</a:t>
            </a:r>
            <a:r>
              <a:rPr lang="en-US" dirty="0"/>
              <a:t> validation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6366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D39C8D-FD49-9D10-35F3-6BD2A574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בעיה עסקית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CABE7F-EF1D-AF32-45F7-8EEBC51F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קובצי הסקרים לפעמים חסרים חלק מהמידע והמטרה היא לחזות את המידע החסר עבור משתנים מובילים</a:t>
            </a:r>
          </a:p>
          <a:p>
            <a:r>
              <a:rPr lang="he-IL" dirty="0"/>
              <a:t>במודל הנוכחי חזינו את מספר משלח היד בהתאם לשאר העמודות שהיו בסקר</a:t>
            </a:r>
          </a:p>
          <a:p>
            <a:r>
              <a:rPr lang="he-IL" dirty="0"/>
              <a:t>על ידי שימוש בתחזית בדיוק גבוהה נוכל להציג נתונים לציבור גם עבור מידע חסר של משלח היד </a:t>
            </a:r>
          </a:p>
        </p:txBody>
      </p:sp>
    </p:spTree>
    <p:extLst>
      <p:ext uri="{BB962C8B-B14F-4D97-AF65-F5344CB8AC3E}">
        <p14:creationId xmlns:p14="http://schemas.microsoft.com/office/powerpoint/2010/main" val="60590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C392E3A-CFF7-EA5E-1FEC-54AAD706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נתוני המודל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EF4AC65-5FE6-4EDC-ECF5-4598FE72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טבלת הנתונים מכילה 201 שורות ו18 עמודות</a:t>
            </a:r>
          </a:p>
          <a:p>
            <a:r>
              <a:rPr lang="he-IL" dirty="0"/>
              <a:t>אפיון עמודות</a:t>
            </a:r>
          </a:p>
          <a:p>
            <a:pPr lvl="1"/>
            <a:r>
              <a:rPr lang="he-IL" dirty="0"/>
              <a:t>עמודות טקסט כגון: שם העבודה, סוג העבודה, שם המחלקה ועוד</a:t>
            </a:r>
          </a:p>
          <a:p>
            <a:pPr lvl="1"/>
            <a:r>
              <a:rPr lang="he-IL" dirty="0"/>
              <a:t> עמודה קטגוריאליות כגון: ישוב העבודה, מנהל את מי, מעמד העבודה , תעודה גבוהה ועוד</a:t>
            </a:r>
          </a:p>
          <a:p>
            <a:pPr lvl="1"/>
            <a:r>
              <a:rPr lang="he-IL" dirty="0"/>
              <a:t>עמודות מספריות: שנות לימוד ,גיל הנסקר ותאריך ( מהתאריך נוציא את המספרים הרלוונטיים)</a:t>
            </a:r>
          </a:p>
          <a:p>
            <a:r>
              <a:rPr lang="he-IL" dirty="0"/>
              <a:t>משתנה המטרה הוא </a:t>
            </a:r>
            <a:r>
              <a:rPr lang="en-US" dirty="0" err="1"/>
              <a:t>SemelMishlachSofi</a:t>
            </a:r>
            <a:r>
              <a:rPr lang="he-IL" dirty="0"/>
              <a:t> ברובו מופיע מספרים</a:t>
            </a:r>
          </a:p>
          <a:p>
            <a:r>
              <a:rPr lang="he-IL" dirty="0"/>
              <a:t>במספר עמודת מופיע האות </a:t>
            </a:r>
            <a:r>
              <a:rPr lang="en-US" dirty="0"/>
              <a:t>X</a:t>
            </a:r>
            <a:r>
              <a:rPr lang="he-IL" dirty="0"/>
              <a:t> בתור סימון של "לא ידוע"  במודל טיפלנו בהם בהתאם 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6157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C1515F-C98E-0536-A9EB-FF3849BFD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נתוני המודל - </a:t>
            </a:r>
            <a:r>
              <a:rPr lang="en-US" dirty="0"/>
              <a:t>EDA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03F710-9FED-30D1-49D3-CEC47B97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בגרף הבא בדקתי נתונים חריגים בעמודות המספריות </a:t>
            </a:r>
            <a:r>
              <a:rPr lang="he-IL" dirty="0" err="1"/>
              <a:t>וניתןם</a:t>
            </a:r>
            <a:r>
              <a:rPr lang="he-IL" dirty="0"/>
              <a:t> לראות שרק משתנה אחד בגיל הוא חריג ולכן הנתונים תקינים ( במידה והטבלה הייתה גדולה יותר אולי היינו מקבלים יותר חריגים)  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D3D5CCBD-5B7E-61B0-A20B-08A4055B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434" y="3168713"/>
            <a:ext cx="4549657" cy="26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E730D-93B8-2079-5835-BA77A3B22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494595-8E2A-1FB4-7A26-C4C2C1C1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נתוני המודל - </a:t>
            </a:r>
            <a:r>
              <a:rPr lang="en-US" dirty="0"/>
              <a:t>EDA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A47DC10-39A1-6B3C-9DCD-FA939FFAA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בגרף הבא בדקתי </a:t>
            </a:r>
            <a:r>
              <a:rPr lang="he-IL" dirty="0" err="1"/>
              <a:t>היסטוגרמה</a:t>
            </a:r>
            <a:r>
              <a:rPr lang="he-IL" dirty="0"/>
              <a:t> של משתנה המטרה בשביל להבין כמה </a:t>
            </a:r>
            <a:r>
              <a:rPr lang="en-US" dirty="0"/>
              <a:t>classes </a:t>
            </a:r>
            <a:r>
              <a:rPr lang="he-IL" dirty="0"/>
              <a:t> יש במודל ניתן לראות שיש כ25 </a:t>
            </a:r>
            <a:r>
              <a:rPr lang="en-US" dirty="0"/>
              <a:t>classes </a:t>
            </a:r>
            <a:r>
              <a:rPr lang="he-IL" dirty="0"/>
              <a:t> עם שורה אחת מה </a:t>
            </a:r>
            <a:r>
              <a:rPr lang="he-IL" dirty="0" err="1"/>
              <a:t>שלךא</a:t>
            </a:r>
            <a:r>
              <a:rPr lang="he-IL" dirty="0"/>
              <a:t> יאפשר לי לחזות אותם בצורה מדויקת כנראה ולכן בחלק של הפתרון המודל קודם מקבץ מספר </a:t>
            </a:r>
            <a:r>
              <a:rPr lang="en-US" dirty="0"/>
              <a:t>classes</a:t>
            </a:r>
            <a:r>
              <a:rPr lang="he-IL" dirty="0"/>
              <a:t> ואז חוזה את המקבץ 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8327FD47-A20A-D4F9-A349-7D3B2616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444" y="3429000"/>
            <a:ext cx="3925244" cy="241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5FF0EF-0390-E966-44F4-E0559448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הפתרון	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C3AC57B-C100-CE8A-586E-2B399B01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1. המרת חיבור עמודות הטקסט ל</a:t>
            </a:r>
            <a:r>
              <a:rPr lang="en-US" dirty="0"/>
              <a:t>embeddings</a:t>
            </a:r>
            <a:r>
              <a:rPr lang="he-IL" dirty="0"/>
              <a:t> </a:t>
            </a:r>
          </a:p>
          <a:p>
            <a:r>
              <a:rPr lang="he-IL" dirty="0"/>
              <a:t>2. שימוש ב</a:t>
            </a:r>
            <a:r>
              <a:rPr lang="en-US" dirty="0"/>
              <a:t>cosine similarity</a:t>
            </a:r>
            <a:r>
              <a:rPr lang="he-IL" dirty="0"/>
              <a:t> בשביל לאחד את הקבוצות</a:t>
            </a:r>
          </a:p>
          <a:p>
            <a:r>
              <a:rPr lang="he-IL" dirty="0"/>
              <a:t>3. עדכון משתנה המטרה על ידי </a:t>
            </a:r>
            <a:r>
              <a:rPr lang="en-US" dirty="0" err="1"/>
              <a:t>networkx</a:t>
            </a:r>
            <a:r>
              <a:rPr lang="he-IL" dirty="0"/>
              <a:t> למקבץ של </a:t>
            </a:r>
            <a:r>
              <a:rPr lang="en-US" dirty="0"/>
              <a:t>classes</a:t>
            </a:r>
          </a:p>
          <a:p>
            <a:r>
              <a:rPr lang="en-US" dirty="0"/>
              <a:t>4</a:t>
            </a:r>
            <a:r>
              <a:rPr lang="he-IL" dirty="0"/>
              <a:t>. הכנת נתונים למודל כמו פיצול עמודת התאריך לשנה חודש ורבעון</a:t>
            </a:r>
          </a:p>
          <a:p>
            <a:r>
              <a:rPr lang="he-IL" dirty="0"/>
              <a:t>5. הרצת שני מודלים </a:t>
            </a:r>
            <a:r>
              <a:rPr lang="en-US" dirty="0"/>
              <a:t>Decision tree</a:t>
            </a:r>
            <a:r>
              <a:rPr lang="he-IL" dirty="0"/>
              <a:t> ו</a:t>
            </a:r>
            <a:r>
              <a:rPr lang="en-US" dirty="0"/>
              <a:t>XGBOOST</a:t>
            </a:r>
            <a:r>
              <a:rPr lang="he-IL" dirty="0"/>
              <a:t> </a:t>
            </a:r>
          </a:p>
          <a:p>
            <a:r>
              <a:rPr lang="he-IL" dirty="0"/>
              <a:t>6. בחירה במודל </a:t>
            </a:r>
            <a:r>
              <a:rPr lang="en-US" dirty="0"/>
              <a:t>XGBOOST</a:t>
            </a:r>
            <a:r>
              <a:rPr lang="he-IL" dirty="0"/>
              <a:t> לפי </a:t>
            </a:r>
            <a:r>
              <a:rPr lang="en-US" dirty="0"/>
              <a:t>accuracy</a:t>
            </a:r>
            <a:r>
              <a:rPr lang="he-IL" dirty="0"/>
              <a:t> ו</a:t>
            </a:r>
            <a:r>
              <a:rPr lang="en-US" dirty="0"/>
              <a:t>feature importance </a:t>
            </a:r>
          </a:p>
          <a:p>
            <a:r>
              <a:rPr lang="he-IL" dirty="0"/>
              <a:t>7. ניטור התהליך על ידי </a:t>
            </a:r>
            <a:r>
              <a:rPr lang="en-US" dirty="0" err="1"/>
              <a:t>Shap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5838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9BC272-88BA-6AFE-0A61-78A64AC9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דיוק המודל הוא 68%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807EF42-FB59-0D19-1D01-2FD6B17ED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בחרנו ב</a:t>
            </a:r>
            <a:r>
              <a:rPr lang="en-US" dirty="0"/>
              <a:t>Weighted F1</a:t>
            </a:r>
            <a:r>
              <a:rPr lang="he-IL" dirty="0"/>
              <a:t> כי ה</a:t>
            </a:r>
            <a:r>
              <a:rPr lang="en-US" dirty="0"/>
              <a:t>precision</a:t>
            </a:r>
            <a:r>
              <a:rPr lang="he-IL" dirty="0"/>
              <a:t> </a:t>
            </a:r>
            <a:r>
              <a:rPr lang="he-IL" dirty="0" err="1"/>
              <a:t>וה</a:t>
            </a:r>
            <a:r>
              <a:rPr lang="en-US" dirty="0"/>
              <a:t>recall</a:t>
            </a:r>
            <a:r>
              <a:rPr lang="he-IL" dirty="0"/>
              <a:t> שווים ובנוסף המודל הוא </a:t>
            </a:r>
            <a:r>
              <a:rPr lang="en-US" dirty="0" err="1"/>
              <a:t>imblanced</a:t>
            </a:r>
            <a:r>
              <a:rPr lang="en-US" dirty="0"/>
              <a:t> </a:t>
            </a:r>
            <a:r>
              <a:rPr lang="he-IL" dirty="0"/>
              <a:t> גם לאחר איחוד ה</a:t>
            </a:r>
            <a:r>
              <a:rPr lang="en-US" dirty="0"/>
              <a:t>classes</a:t>
            </a:r>
          </a:p>
          <a:p>
            <a:r>
              <a:rPr lang="he-IL" dirty="0"/>
              <a:t> גם שאר ה</a:t>
            </a:r>
            <a:r>
              <a:rPr lang="en-US" dirty="0"/>
              <a:t>metrics</a:t>
            </a:r>
            <a:r>
              <a:rPr lang="he-IL" dirty="0"/>
              <a:t> בדיוק דומים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F8CFDF7-5E95-E382-6282-D680617DF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21" y="3152775"/>
            <a:ext cx="3718882" cy="263397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8CA3FC1F-E10A-A5A8-CB2E-D1C28139C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574" y="4666139"/>
            <a:ext cx="4305901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3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A0C262-0603-52F7-1165-BE96EC23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לפי ה</a:t>
            </a:r>
            <a:r>
              <a:rPr lang="en-US" dirty="0"/>
              <a:t>feature importance </a:t>
            </a:r>
            <a:r>
              <a:rPr lang="he-IL" dirty="0"/>
              <a:t> ה</a:t>
            </a:r>
            <a:r>
              <a:rPr lang="en-US" dirty="0" err="1"/>
              <a:t>XGBoost</a:t>
            </a:r>
            <a:r>
              <a:rPr lang="he-IL" dirty="0"/>
              <a:t> פחות נוטה ל</a:t>
            </a:r>
            <a:r>
              <a:rPr lang="en-US" dirty="0"/>
              <a:t>overfitting</a:t>
            </a:r>
            <a:endParaRPr lang="he-IL" dirty="0"/>
          </a:p>
        </p:txBody>
      </p:sp>
      <p:pic>
        <p:nvPicPr>
          <p:cNvPr id="7" name="מציין מיקום תוכן 6">
            <a:extLst>
              <a:ext uri="{FF2B5EF4-FFF2-40B4-BE49-F238E27FC236}">
                <a16:creationId xmlns:a16="http://schemas.microsoft.com/office/drawing/2014/main" id="{709F52BA-B827-3827-83C6-9058D59CA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0518" y="2518499"/>
            <a:ext cx="4098100" cy="311511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2925145-0E94-FE99-C6C0-D6902A3FB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382" y="2518499"/>
            <a:ext cx="4329716" cy="3115109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E371FA5-A9B1-59A0-0392-53B3A95A0960}"/>
              </a:ext>
            </a:extLst>
          </p:cNvPr>
          <p:cNvSpPr txBox="1"/>
          <p:nvPr/>
        </p:nvSpPr>
        <p:spPr>
          <a:xfrm>
            <a:off x="7905750" y="2001460"/>
            <a:ext cx="1657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XGBOOST</a:t>
            </a:r>
            <a:endParaRPr lang="he-IL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FA46528-3148-349B-86BA-51B94ADFCB91}"/>
              </a:ext>
            </a:extLst>
          </p:cNvPr>
          <p:cNvSpPr txBox="1"/>
          <p:nvPr/>
        </p:nvSpPr>
        <p:spPr>
          <a:xfrm>
            <a:off x="2714625" y="2001460"/>
            <a:ext cx="16573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Decision Tree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4531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AB3489-374F-028E-47ED-B33F2D0D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תובנות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E102D2-D983-148A-8707-2D9E2063E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הטבלה היא מאוד קטנה ולכן יש פה אתגר לחזות נכון</a:t>
            </a:r>
          </a:p>
          <a:p>
            <a:r>
              <a:rPr lang="he-IL" dirty="0"/>
              <a:t>השימוש ב</a:t>
            </a:r>
            <a:r>
              <a:rPr lang="en-US" dirty="0"/>
              <a:t>embeddings</a:t>
            </a:r>
            <a:r>
              <a:rPr lang="he-IL" dirty="0"/>
              <a:t> ו</a:t>
            </a:r>
            <a:r>
              <a:rPr lang="en-US" dirty="0" err="1"/>
              <a:t>cosine_similarity</a:t>
            </a:r>
            <a:r>
              <a:rPr lang="he-IL" dirty="0"/>
              <a:t> הביא תוצאות יחסית יפות ( תמיד ניתן לשפר)</a:t>
            </a:r>
          </a:p>
          <a:p>
            <a:r>
              <a:rPr lang="he-IL" dirty="0"/>
              <a:t>על ידי שימוש ב</a:t>
            </a:r>
            <a:r>
              <a:rPr lang="en-US" dirty="0" err="1"/>
              <a:t>shap</a:t>
            </a:r>
            <a:r>
              <a:rPr lang="he-IL" dirty="0"/>
              <a:t> ניתן להבין מדוע טעינו בחלק מהרשומות, דוגמא למטה עבור </a:t>
            </a:r>
            <a:r>
              <a:rPr lang="en-US" dirty="0"/>
              <a:t>class</a:t>
            </a:r>
            <a:r>
              <a:rPr lang="he-IL" dirty="0"/>
              <a:t> 19 רואים את הפיצ'רים שהשפיעו על הורדת החיזוי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F25659E7-5B9F-6522-18D2-B747A3F2E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4227953"/>
            <a:ext cx="1173643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1784"/>
      </p:ext>
    </p:extLst>
  </p:cSld>
  <p:clrMapOvr>
    <a:masterClrMapping/>
  </p:clrMapOvr>
</p:sld>
</file>

<file path=ppt/theme/theme1.xml><?xml version="1.0" encoding="utf-8"?>
<a:theme xmlns:a="http://schemas.openxmlformats.org/drawingml/2006/main" name="גלריה">
  <a:themeElements>
    <a:clrScheme name="גלריה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גלריה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גלריה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</TotalTime>
  <Words>449</Words>
  <Application>Microsoft Office PowerPoint</Application>
  <PresentationFormat>מסך רחב</PresentationFormat>
  <Paragraphs>40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גלריה</vt:lpstr>
      <vt:lpstr>הלמ"ס חיזוי סמל משלח יד</vt:lpstr>
      <vt:lpstr>בעיה עסקית </vt:lpstr>
      <vt:lpstr>נתוני המודל </vt:lpstr>
      <vt:lpstr>נתוני המודל - EDA</vt:lpstr>
      <vt:lpstr>נתוני המודל - EDA</vt:lpstr>
      <vt:lpstr>הפתרון </vt:lpstr>
      <vt:lpstr>דיוק המודל הוא 68%</vt:lpstr>
      <vt:lpstr>לפי הfeature importance  הXGBoost פחות נוטה לoverfitting</vt:lpstr>
      <vt:lpstr>תובנות</vt:lpstr>
      <vt:lpstr>הצעות להמשך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Itay Bactizan</dc:creator>
  <cp:lastModifiedBy>Itay Bactizan</cp:lastModifiedBy>
  <cp:revision>1</cp:revision>
  <dcterms:created xsi:type="dcterms:W3CDTF">2025-08-04T08:06:14Z</dcterms:created>
  <dcterms:modified xsi:type="dcterms:W3CDTF">2025-08-04T08:48:18Z</dcterms:modified>
</cp:coreProperties>
</file>