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0C3A2-0CA2-4FD7-B0EB-0AFDC00BD138}" v="3919" dt="2021-06-27T05:33:12.752"/>
    <p1510:client id="{2A344E84-4FC0-2A9B-6494-C591C609126D}" v="1572" dt="2021-06-27T15:39:27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3" autoAdjust="0"/>
    <p:restoredTop sz="94660"/>
  </p:normalViewPr>
  <p:slideViewPr>
    <p:cSldViewPr snapToGrid="0">
      <p:cViewPr>
        <p:scale>
          <a:sx n="125" d="100"/>
          <a:sy n="125" d="100"/>
        </p:scale>
        <p:origin x="60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30" y="-2704078"/>
            <a:ext cx="5293246" cy="5092654"/>
          </a:xfrm>
        </p:spPr>
        <p:txBody>
          <a:bodyPr>
            <a:normAutofit/>
          </a:bodyPr>
          <a:lstStyle/>
          <a:p>
            <a:r>
              <a:rPr lang="en-US" sz="4000" dirty="0"/>
              <a:t>Flight Control </a:t>
            </a:r>
            <a:br>
              <a:rPr lang="en-US" sz="4000" dirty="0"/>
            </a:br>
            <a:r>
              <a:rPr lang="en-US" sz="4000" dirty="0"/>
              <a:t>Android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881" y="2103561"/>
            <a:ext cx="6170859" cy="42806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Submitted by:</a:t>
            </a:r>
          </a:p>
          <a:p>
            <a:r>
              <a:rPr lang="en-US" dirty="0">
                <a:ea typeface="+mn-lt"/>
                <a:cs typeface="+mn-lt"/>
              </a:rPr>
              <a:t>Yana </a:t>
            </a:r>
            <a:r>
              <a:rPr lang="en-US" dirty="0" err="1">
                <a:ea typeface="+mn-lt"/>
                <a:cs typeface="+mn-lt"/>
              </a:rPr>
              <a:t>Sidanych</a:t>
            </a:r>
            <a:r>
              <a:rPr lang="en-US" dirty="0">
                <a:ea typeface="+mn-lt"/>
                <a:cs typeface="+mn-lt"/>
              </a:rPr>
              <a:t>           Itay Yaakov</a:t>
            </a:r>
            <a:endParaRPr lang="en-US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B5F71B18-D8C3-4B3D-89F3-EB18F032D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4" r="2027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E066C8-4E0E-43CB-9D61-FE2BEDB2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3" y="4084137"/>
            <a:ext cx="1949669" cy="2257988"/>
          </a:xfrm>
          <a:prstGeom prst="rect">
            <a:avLst/>
          </a:prstGeom>
        </p:spPr>
      </p:pic>
      <p:pic>
        <p:nvPicPr>
          <p:cNvPr id="6" name="Picture 6" descr="A picture containing person, tree, outdoor, green&#10;&#10;Description automatically generated">
            <a:extLst>
              <a:ext uri="{FF2B5EF4-FFF2-40B4-BE49-F238E27FC236}">
                <a16:creationId xmlns:a16="http://schemas.microsoft.com/office/drawing/2014/main" id="{53477473-CCCB-4F02-95A9-CAB313A2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14" y="4086569"/>
            <a:ext cx="2322788" cy="2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6A96-FA2D-465D-9A97-318ECF33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3BA-1460-4DF4-AB71-37ED19C8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We created a joystick app that allows the use to control a plane inside the flight gear simulator running on a different machine.</a:t>
            </a:r>
          </a:p>
          <a:p>
            <a:r>
              <a:rPr lang="en-US" dirty="0"/>
              <a:t>The app was written for android devices using Kotlin.</a:t>
            </a:r>
          </a:p>
          <a:p>
            <a:r>
              <a:rPr lang="en-US" dirty="0"/>
              <a:t>The app was created as a part of our Advanced Programming course:</a:t>
            </a:r>
          </a:p>
          <a:p>
            <a:pPr marL="0" indent="0">
              <a:buNone/>
            </a:pPr>
            <a:r>
              <a:rPr lang="en-US" dirty="0"/>
              <a:t>  Course number: 89211</a:t>
            </a:r>
          </a:p>
          <a:p>
            <a:pPr marL="0" indent="0">
              <a:buNone/>
            </a:pPr>
            <a:r>
              <a:rPr lang="en-US" dirty="0"/>
              <a:t>  Lecturer: Eliyahu </a:t>
            </a:r>
            <a:r>
              <a:rPr lang="en-US" dirty="0" err="1"/>
              <a:t>Khalastchi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1187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F675-B32B-4AD5-897D-08DA5AF5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ADAB2-41B5-48C1-B646-F2669B737985}"/>
              </a:ext>
            </a:extLst>
          </p:cNvPr>
          <p:cNvSpPr txBox="1"/>
          <p:nvPr/>
        </p:nvSpPr>
        <p:spPr>
          <a:xfrm>
            <a:off x="8366891" y="1829457"/>
            <a:ext cx="31268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07303B1-9D58-4833-AEAD-FF3085B7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53" y="294205"/>
            <a:ext cx="2678425" cy="59646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EE6-5A5D-406E-AA5A-EC7857F7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246883" cy="3992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 screen – with 2 parts</a:t>
            </a:r>
          </a:p>
          <a:p>
            <a:pPr lvl="1"/>
            <a:r>
              <a:rPr lang="en-US" b="1" dirty="0"/>
              <a:t>connection section</a:t>
            </a:r>
            <a:r>
              <a:rPr lang="en-US" dirty="0"/>
              <a:t> - let the user set flight gear connection settings and a button to connect/disconnect.</a:t>
            </a:r>
          </a:p>
          <a:p>
            <a:pPr lvl="1"/>
            <a:r>
              <a:rPr lang="en-US" dirty="0"/>
              <a:t>Joystick and sliders – control the plane</a:t>
            </a:r>
          </a:p>
        </p:txBody>
      </p:sp>
    </p:spTree>
    <p:extLst>
      <p:ext uri="{BB962C8B-B14F-4D97-AF65-F5344CB8AC3E}">
        <p14:creationId xmlns:p14="http://schemas.microsoft.com/office/powerpoint/2010/main" val="23446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F675-B32B-4AD5-897D-08DA5AF5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ADAB2-41B5-48C1-B646-F2669B737985}"/>
              </a:ext>
            </a:extLst>
          </p:cNvPr>
          <p:cNvSpPr txBox="1"/>
          <p:nvPr/>
        </p:nvSpPr>
        <p:spPr>
          <a:xfrm>
            <a:off x="8366891" y="1829457"/>
            <a:ext cx="31268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34BBADB-47B5-433D-9977-AB7D3F3AC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" b="3680"/>
          <a:stretch/>
        </p:blipFill>
        <p:spPr>
          <a:xfrm>
            <a:off x="959304" y="4074514"/>
            <a:ext cx="5361582" cy="2623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EE6-5A5D-406E-AA5A-EC7857F7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457"/>
            <a:ext cx="7246883" cy="3992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3D joystick</a:t>
            </a:r>
          </a:p>
          <a:p>
            <a:r>
              <a:rPr lang="en-US" dirty="0"/>
              <a:t>Connect and disconnect (can change </a:t>
            </a:r>
            <a:r>
              <a:rPr lang="en-US" dirty="0" err="1"/>
              <a:t>ip</a:t>
            </a:r>
            <a:r>
              <a:rPr lang="en-US" dirty="0"/>
              <a:t> and port any time)</a:t>
            </a:r>
          </a:p>
          <a:p>
            <a:r>
              <a:rPr lang="en-US" dirty="0"/>
              <a:t>Landscape support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88F9DC-DB02-4A5A-97A0-150A65FD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28" y="2665359"/>
            <a:ext cx="2525985" cy="195189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5B178B3-CB17-4799-AB6E-86DB2635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92" y="639392"/>
            <a:ext cx="1769895" cy="188719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63A2FD-EC2A-43A9-93C0-608F79EF4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892" y="653257"/>
            <a:ext cx="1975104" cy="18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58E8-2AEA-4B3D-B4F0-4C8FAF10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B336-4E24-4621-B6A5-919A3685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06" y="3429000"/>
            <a:ext cx="10437313" cy="3202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code is organized in three packages: model, view and </a:t>
            </a:r>
            <a:r>
              <a:rPr lang="en-US" sz="1800" dirty="0" err="1"/>
              <a:t>viewModel</a:t>
            </a:r>
            <a:r>
              <a:rPr lang="en-US" sz="1800" dirty="0"/>
              <a:t>.</a:t>
            </a:r>
          </a:p>
          <a:p>
            <a:r>
              <a:rPr lang="en-US" sz="1800" b="1" dirty="0"/>
              <a:t>View</a:t>
            </a:r>
            <a:r>
              <a:rPr lang="en-US" sz="1800" dirty="0"/>
              <a:t> -  contains the three main views: joystick, throttle and rudder sliders and </a:t>
            </a:r>
            <a:r>
              <a:rPr lang="en-US" sz="1800" dirty="0" err="1"/>
              <a:t>mainActivity</a:t>
            </a:r>
            <a:r>
              <a:rPr lang="en-US" sz="1800" dirty="0"/>
              <a:t>. They are responsible for showing and managing all the GUI components.</a:t>
            </a:r>
            <a:br>
              <a:rPr lang="en-US" sz="1800" dirty="0"/>
            </a:br>
            <a:r>
              <a:rPr lang="en-US" sz="1800" dirty="0"/>
              <a:t>We use binding between the </a:t>
            </a:r>
            <a:r>
              <a:rPr lang="en-US" sz="1800" dirty="0" err="1"/>
              <a:t>ui</a:t>
            </a:r>
            <a:r>
              <a:rPr lang="en-US" sz="1800" dirty="0"/>
              <a:t> and the variables. </a:t>
            </a:r>
          </a:p>
          <a:p>
            <a:r>
              <a:rPr lang="en-US" sz="1800" b="1" dirty="0"/>
              <a:t>model </a:t>
            </a:r>
            <a:r>
              <a:rPr lang="en-US" sz="1800" dirty="0"/>
              <a:t>- is responsible for connecting to the simulator and sending the flight commands</a:t>
            </a:r>
          </a:p>
          <a:p>
            <a:r>
              <a:rPr lang="en-US" sz="1800" b="1" dirty="0" err="1"/>
              <a:t>viewModel</a:t>
            </a:r>
            <a:r>
              <a:rPr lang="en-US" sz="1800" dirty="0"/>
              <a:t> – get notify of events and activate the model methods.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5BC0B56-1D7F-4AD3-8EEF-7A792512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6" y="1488104"/>
            <a:ext cx="4724400" cy="1869060"/>
          </a:xfrm>
          <a:prstGeom prst="rect">
            <a:avLst/>
          </a:prstGeom>
        </p:spPr>
      </p:pic>
      <p:pic>
        <p:nvPicPr>
          <p:cNvPr id="4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2F936E-C1BF-424E-B430-4E100C07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16" y="1487285"/>
            <a:ext cx="1960180" cy="23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285A-60EA-4778-B081-0456EF6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MVVM Architecture –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C60F-7318-427B-AFF0-86386337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554480"/>
            <a:ext cx="10515600" cy="5159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Let's demonstrate the data binding between the </a:t>
            </a:r>
            <a:r>
              <a:rPr lang="en-US" sz="1600" dirty="0" err="1"/>
              <a:t>ip</a:t>
            </a:r>
            <a:r>
              <a:rPr lang="en-US" sz="1600" dirty="0"/>
              <a:t> and port GUI </a:t>
            </a:r>
            <a:r>
              <a:rPr lang="en-US" sz="1600" dirty="0" err="1"/>
              <a:t>EditText</a:t>
            </a:r>
            <a:r>
              <a:rPr lang="en-US" sz="1600" dirty="0"/>
              <a:t> elements in the view, to the </a:t>
            </a:r>
            <a:r>
              <a:rPr lang="en-US" sz="1600" dirty="0" err="1"/>
              <a:t>ip</a:t>
            </a:r>
            <a:r>
              <a:rPr lang="en-US" sz="1600" dirty="0"/>
              <a:t> and port variables in the </a:t>
            </a:r>
            <a:r>
              <a:rPr lang="en-US" sz="1600" dirty="0" err="1"/>
              <a:t>viewModel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                                                                                                        From: activity_main.xml</a:t>
            </a:r>
          </a:p>
          <a:p>
            <a:r>
              <a:rPr lang="en-US" sz="1600" dirty="0"/>
              <a:t>In these two lines of code, you can see how the text </a:t>
            </a:r>
            <a:r>
              <a:rPr lang="en-US" sz="1600" dirty="0" err="1"/>
              <a:t>atrribute</a:t>
            </a:r>
            <a:r>
              <a:rPr lang="en-US" sz="1600" dirty="0"/>
              <a:t> of the GUI </a:t>
            </a:r>
            <a:r>
              <a:rPr lang="en-US" sz="1600" dirty="0" err="1">
                <a:ea typeface="+mn-lt"/>
                <a:cs typeface="+mn-lt"/>
              </a:rPr>
              <a:t>EditText</a:t>
            </a:r>
            <a:r>
              <a:rPr lang="en-US" sz="1600" dirty="0">
                <a:ea typeface="+mn-lt"/>
                <a:cs typeface="+mn-lt"/>
              </a:rPr>
              <a:t> elements is bound to the </a:t>
            </a:r>
            <a:r>
              <a:rPr lang="en-US" sz="1600" dirty="0" err="1">
                <a:ea typeface="+mn-lt"/>
                <a:cs typeface="+mn-lt"/>
              </a:rPr>
              <a:t>ip</a:t>
            </a:r>
            <a:r>
              <a:rPr lang="en-US" sz="1600" dirty="0">
                <a:ea typeface="+mn-lt"/>
                <a:cs typeface="+mn-lt"/>
              </a:rPr>
              <a:t> and port variables that exists in the </a:t>
            </a:r>
            <a:r>
              <a:rPr lang="en-US" sz="1600" dirty="0" err="1">
                <a:ea typeface="+mn-lt"/>
                <a:cs typeface="+mn-lt"/>
              </a:rPr>
              <a:t>viewModel.kt</a:t>
            </a:r>
            <a:r>
              <a:rPr lang="en-US" sz="1600" dirty="0">
                <a:ea typeface="+mn-lt"/>
                <a:cs typeface="+mn-lt"/>
              </a:rPr>
              <a:t> file.</a:t>
            </a:r>
          </a:p>
          <a:p>
            <a:r>
              <a:rPr lang="en-US" sz="1600" dirty="0" err="1"/>
              <a:t>viewModel</a:t>
            </a:r>
            <a:r>
              <a:rPr lang="en-US" sz="1600" dirty="0"/>
              <a:t> and model are defined in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activity_main.xml</a:t>
            </a:r>
            <a:r>
              <a:rPr lang="en-US" sz="1600" dirty="0">
                <a:ea typeface="+mn-lt"/>
                <a:cs typeface="+mn-lt"/>
              </a:rPr>
              <a:t> for data binding: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Here the button text and color are changed due to the </a:t>
            </a:r>
            <a:r>
              <a:rPr lang="en-US" sz="1600" b="1" dirty="0"/>
              <a:t>binding of </a:t>
            </a:r>
            <a:r>
              <a:rPr lang="en-US" sz="1600" b="1" dirty="0" err="1"/>
              <a:t>isConnected</a:t>
            </a:r>
            <a:r>
              <a:rPr lang="en-US" sz="1600" b="1" dirty="0"/>
              <a:t> </a:t>
            </a:r>
            <a:r>
              <a:rPr lang="en-US" sz="1600" dirty="0"/>
              <a:t>var from </a:t>
            </a:r>
            <a:r>
              <a:rPr lang="en-US" sz="1600" dirty="0" err="1"/>
              <a:t>model.kt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719744-EF29-4493-A4EF-B6950F6F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2" y="2160223"/>
            <a:ext cx="2743200" cy="2988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C6FDAD8-18AE-4070-82FD-027D712B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46" y="2160279"/>
            <a:ext cx="2743200" cy="29874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DDC0BBE-DFB9-4C9B-BEF4-FFC02F70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76" y="3513548"/>
            <a:ext cx="5964620" cy="1680724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D41434-221B-4C0C-AED9-C9417D7E5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62" y="5859936"/>
            <a:ext cx="7730358" cy="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5A33-2FD6-478F-B25F-C94FB414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Architecture –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6842-6EAD-4AE2-B4C6-8717A0B1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3" y="1978550"/>
            <a:ext cx="7810796" cy="4614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mainActivity</a:t>
            </a:r>
            <a:r>
              <a:rPr lang="en-US" sz="1800" dirty="0"/>
              <a:t> set the settings for Joystick and </a:t>
            </a:r>
            <a:r>
              <a:rPr lang="en-US" sz="1800" dirty="0" err="1"/>
              <a:t>SeekBar</a:t>
            </a:r>
            <a:r>
              <a:rPr lang="en-US" sz="1800" dirty="0"/>
              <a:t> views.</a:t>
            </a:r>
          </a:p>
          <a:p>
            <a:r>
              <a:rPr lang="en-US" sz="1800" dirty="0"/>
              <a:t>Each of this views contains an object from type IChange interface.</a:t>
            </a:r>
            <a:br>
              <a:rPr lang="en-US" sz="1800" dirty="0"/>
            </a:br>
            <a:r>
              <a:rPr lang="en-US" sz="1800" dirty="0"/>
              <a:t>In this interface there is only one function, </a:t>
            </a:r>
            <a:r>
              <a:rPr lang="en-US" sz="1800" b="1" dirty="0" err="1"/>
              <a:t>onChange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This is strategy design pattern</a:t>
            </a:r>
          </a:p>
          <a:p>
            <a:r>
              <a:rPr lang="en-US" sz="1800" dirty="0"/>
              <a:t>Every view has a public variable </a:t>
            </a:r>
            <a:r>
              <a:rPr lang="en-US" sz="1800" b="1" dirty="0" err="1"/>
              <a:t>sendUpdateEvent</a:t>
            </a:r>
            <a:r>
              <a:rPr lang="en-US" sz="1800" dirty="0"/>
              <a:t>, and the view calls the </a:t>
            </a:r>
            <a:r>
              <a:rPr lang="en-US" sz="1800" dirty="0" err="1"/>
              <a:t>onChange</a:t>
            </a:r>
            <a:r>
              <a:rPr lang="en-US" sz="1800" dirty="0"/>
              <a:t> method which isn’t </a:t>
            </a:r>
            <a:r>
              <a:rPr lang="en-US" sz="1800" dirty="0" err="1"/>
              <a:t>implmeneted</a:t>
            </a:r>
            <a:r>
              <a:rPr lang="en-US" sz="1800" dirty="0"/>
              <a:t> by the view. </a:t>
            </a:r>
          </a:p>
          <a:p>
            <a:r>
              <a:rPr lang="en-US" sz="1800" dirty="0"/>
              <a:t>When these two GUI components are created inside the </a:t>
            </a:r>
            <a:r>
              <a:rPr lang="en-US" sz="1800" dirty="0" err="1"/>
              <a:t>mainActivity.kt</a:t>
            </a:r>
            <a:r>
              <a:rPr lang="en-US" sz="1800" dirty="0"/>
              <a:t> file, the </a:t>
            </a:r>
            <a:r>
              <a:rPr lang="en-US" sz="1800" dirty="0" err="1"/>
              <a:t>onChange</a:t>
            </a:r>
            <a:r>
              <a:rPr lang="en-US" sz="1800" dirty="0"/>
              <a:t> function is implemented and is set to trigger the </a:t>
            </a:r>
            <a:r>
              <a:rPr lang="en-US" sz="1800" dirty="0" err="1"/>
              <a:t>viewModel</a:t>
            </a:r>
            <a:r>
              <a:rPr lang="en-US" sz="1800" dirty="0"/>
              <a:t> </a:t>
            </a:r>
            <a:r>
              <a:rPr lang="en-US" sz="1800" dirty="0" err="1"/>
              <a:t>sendCommands</a:t>
            </a:r>
            <a:r>
              <a:rPr lang="en-US" sz="1800" dirty="0"/>
              <a:t> function.</a:t>
            </a:r>
          </a:p>
          <a:p>
            <a:r>
              <a:rPr lang="en-US" sz="1800" dirty="0"/>
              <a:t>Now the lambda function in the </a:t>
            </a:r>
            <a:r>
              <a:rPr lang="en-US" sz="1800" dirty="0" err="1"/>
              <a:t>mainActivity</a:t>
            </a:r>
            <a:r>
              <a:rPr lang="en-US" sz="1800" dirty="0"/>
              <a:t> activates the send command method on the </a:t>
            </a:r>
            <a:r>
              <a:rPr lang="en-US" sz="1800" dirty="0" err="1"/>
              <a:t>viewModel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A9D079F5-FC05-4049-9929-FA4DDCF5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76" y="1990219"/>
            <a:ext cx="4200939" cy="23861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039A2-5956-4503-A2E4-64877960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341" y="2774062"/>
            <a:ext cx="3547796" cy="107318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0623497-5F06-44FB-B043-48174E5B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42" y="3991180"/>
            <a:ext cx="3547795" cy="105810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1C64B34-CFB6-4C15-B500-2EEF344D9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554" y="5380811"/>
            <a:ext cx="4575131" cy="8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9052-F4D3-4538-B34E-53338BC7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BE2AE2-F124-4CDD-855F-86719F41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B05BEC7-7C37-4117-9C31-0320D700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255112"/>
            <a:ext cx="12192000" cy="56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8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AF9F7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AF9F7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A71A4-5E83-49FF-9DD5-5E9FF05C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33" y="-262566"/>
            <a:ext cx="6696453" cy="3643679"/>
          </a:xfrm>
        </p:spPr>
        <p:txBody>
          <a:bodyPr anchor="b">
            <a:normAutofit/>
          </a:bodyPr>
          <a:lstStyle/>
          <a:p>
            <a:r>
              <a:rPr lang="en-US" sz="6000" dirty="0"/>
              <a:t>Thank you for listening :)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512C-EE4B-49F9-927A-CA8D049CC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Enjoy the flight !</a:t>
            </a:r>
          </a:p>
        </p:txBody>
      </p:sp>
    </p:spTree>
    <p:extLst>
      <p:ext uri="{BB962C8B-B14F-4D97-AF65-F5344CB8AC3E}">
        <p14:creationId xmlns:p14="http://schemas.microsoft.com/office/powerpoint/2010/main" val="31393443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2E4E8"/>
      </a:lt2>
      <a:accent1>
        <a:srgbClr val="AF9F7F"/>
      </a:accent1>
      <a:accent2>
        <a:srgbClr val="BA8E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450</Words>
  <Application>Microsoft Office PowerPoint</Application>
  <PresentationFormat>מסך רחב</PresentationFormat>
  <Paragraphs>48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BrushVTI</vt:lpstr>
      <vt:lpstr>Flight Control  Android Application</vt:lpstr>
      <vt:lpstr>About The Project</vt:lpstr>
      <vt:lpstr>Our User Interface</vt:lpstr>
      <vt:lpstr>Nice to have features</vt:lpstr>
      <vt:lpstr>The MVVM Architecture</vt:lpstr>
      <vt:lpstr>The MVVM Architecture – Code Examples</vt:lpstr>
      <vt:lpstr>The MVVM Architecture – Code Examples</vt:lpstr>
      <vt:lpstr>UML Class Diagram</vt:lpstr>
      <vt:lpstr>Thank you for listening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Itay Yaakov</cp:lastModifiedBy>
  <cp:revision>475</cp:revision>
  <dcterms:created xsi:type="dcterms:W3CDTF">2021-06-27T02:17:04Z</dcterms:created>
  <dcterms:modified xsi:type="dcterms:W3CDTF">2021-06-27T20:38:57Z</dcterms:modified>
</cp:coreProperties>
</file>