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0C3A2-0CA2-4FD7-B0EB-0AFDC00BD138}" v="3919" dt="2021-06-27T05:33:12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6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85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5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8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3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2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0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4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7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3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0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730" y="-2704078"/>
            <a:ext cx="5293246" cy="5092654"/>
          </a:xfrm>
        </p:spPr>
        <p:txBody>
          <a:bodyPr>
            <a:normAutofit/>
          </a:bodyPr>
          <a:lstStyle/>
          <a:p>
            <a:r>
              <a:rPr lang="en-US" sz="4000" dirty="0"/>
              <a:t>Flight Control </a:t>
            </a:r>
            <a:br>
              <a:rPr lang="en-US" sz="4000" dirty="0"/>
            </a:br>
            <a:r>
              <a:rPr lang="en-US" sz="4000" dirty="0"/>
              <a:t>Android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881" y="2103561"/>
            <a:ext cx="6170859" cy="428069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Submitted by:</a:t>
            </a:r>
          </a:p>
          <a:p>
            <a:r>
              <a:rPr lang="en-US" dirty="0">
                <a:ea typeface="+mn-lt"/>
                <a:cs typeface="+mn-lt"/>
              </a:rPr>
              <a:t>Yana </a:t>
            </a:r>
            <a:r>
              <a:rPr lang="en-US" dirty="0" err="1">
                <a:ea typeface="+mn-lt"/>
                <a:cs typeface="+mn-lt"/>
              </a:rPr>
              <a:t>Sidanych</a:t>
            </a:r>
            <a:r>
              <a:rPr lang="en-US" dirty="0">
                <a:ea typeface="+mn-lt"/>
                <a:cs typeface="+mn-lt"/>
              </a:rPr>
              <a:t>           Itay Yaakov</a:t>
            </a:r>
            <a:endParaRPr lang="en-US" dirty="0"/>
          </a:p>
        </p:txBody>
      </p:sp>
      <p:pic>
        <p:nvPicPr>
          <p:cNvPr id="4" name="Picture 3" descr="3D rendering of stacked polygons in different colors">
            <a:extLst>
              <a:ext uri="{FF2B5EF4-FFF2-40B4-BE49-F238E27FC236}">
                <a16:creationId xmlns:a16="http://schemas.microsoft.com/office/drawing/2014/main" id="{B5F71B18-D8C3-4B3D-89F3-EB18F032D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4" r="20274" b="-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CE066C8-4E0E-43CB-9D61-FE2BEDB2E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93" y="4084137"/>
            <a:ext cx="1949669" cy="2257988"/>
          </a:xfrm>
          <a:prstGeom prst="rect">
            <a:avLst/>
          </a:prstGeom>
        </p:spPr>
      </p:pic>
      <p:pic>
        <p:nvPicPr>
          <p:cNvPr id="6" name="Picture 6" descr="A picture containing person, tree, outdoor, green&#10;&#10;Description automatically generated">
            <a:extLst>
              <a:ext uri="{FF2B5EF4-FFF2-40B4-BE49-F238E27FC236}">
                <a16:creationId xmlns:a16="http://schemas.microsoft.com/office/drawing/2014/main" id="{53477473-CCCB-4F02-95A9-CAB313A23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214" y="4086569"/>
            <a:ext cx="2322788" cy="226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6A96-FA2D-465D-9A97-318ECF33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BA3BA-1460-4DF4-AB71-37ED19C8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created a joystick app that can control a plane inside the flight gear simulator.</a:t>
            </a:r>
          </a:p>
          <a:p>
            <a:r>
              <a:rPr lang="en-US" dirty="0"/>
              <a:t>The app was written for android devices using Kotlin.</a:t>
            </a:r>
          </a:p>
          <a:p>
            <a:r>
              <a:rPr lang="en-US" dirty="0"/>
              <a:t>The app was created as a part of our Advanced Programming course:</a:t>
            </a:r>
          </a:p>
          <a:p>
            <a:pPr marL="0" indent="0">
              <a:buNone/>
            </a:pPr>
            <a:r>
              <a:rPr lang="en-US" dirty="0"/>
              <a:t>  Course number:89211</a:t>
            </a:r>
          </a:p>
          <a:p>
            <a:pPr marL="0" indent="0">
              <a:buNone/>
            </a:pPr>
            <a:r>
              <a:rPr lang="en-US" dirty="0"/>
              <a:t>  Lecturer: Eliyahu </a:t>
            </a:r>
            <a:r>
              <a:rPr lang="en-US" dirty="0" err="1"/>
              <a:t>Khalastchi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81187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F675-B32B-4AD5-897D-08DA5AF5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C5EE6-5A5D-406E-AA5A-EC7857F7B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7246883" cy="399235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The app has one screen, which contains the two main parts of the app.</a:t>
            </a:r>
          </a:p>
          <a:p>
            <a:r>
              <a:rPr lang="en-US" dirty="0"/>
              <a:t>First, we have the connection section, that allows the user to connect to the flight gear simulator.</a:t>
            </a:r>
          </a:p>
          <a:p>
            <a:r>
              <a:rPr lang="en-US" dirty="0"/>
              <a:t>Second, we have the joystick itself that allows the user to control the plane, from takeoff to the landing.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8ADAB2-41B5-48C1-B646-F2669B737985}"/>
              </a:ext>
            </a:extLst>
          </p:cNvPr>
          <p:cNvSpPr txBox="1"/>
          <p:nvPr/>
        </p:nvSpPr>
        <p:spPr>
          <a:xfrm>
            <a:off x="8366891" y="1829457"/>
            <a:ext cx="312682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607303B1-9D58-4833-AEAD-FF3085B73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519" y="593835"/>
            <a:ext cx="2678425" cy="596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58E8-2AEA-4B3D-B4F0-4C8FAF10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MVVM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AB336-4E24-4621-B6A5-919A36852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0934"/>
            <a:ext cx="10515600" cy="2988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As the title says, in our app we used the MVVM architecture.</a:t>
            </a:r>
          </a:p>
          <a:p>
            <a:r>
              <a:rPr lang="en-US" sz="1800" dirty="0"/>
              <a:t>The code was organized in three packages, model, view and viewModel.</a:t>
            </a:r>
          </a:p>
          <a:p>
            <a:r>
              <a:rPr lang="en-US" sz="1800"/>
              <a:t>The view package containes the three main views, the joystick, the throttle and rudder bars and the mainActivity. They are responsible for showing and managing all the GUI componnents.</a:t>
            </a:r>
          </a:p>
          <a:p>
            <a:r>
              <a:rPr lang="en-US" sz="1800"/>
              <a:t>The model is responsible for connecting to the simulator and sending the flight commands</a:t>
            </a:r>
            <a:endParaRPr lang="en-US" sz="1800" dirty="0"/>
          </a:p>
          <a:p>
            <a:r>
              <a:rPr lang="en-US" sz="1800"/>
              <a:t>When a bound variable</a:t>
            </a:r>
            <a:r>
              <a:rPr lang="en-US" sz="1800" dirty="0"/>
              <a:t> is notified as changed by the view, the </a:t>
            </a:r>
            <a:r>
              <a:rPr lang="en-US" sz="1800" err="1"/>
              <a:t>viewModel</a:t>
            </a:r>
            <a:r>
              <a:rPr lang="en-US" sz="1800"/>
              <a:t> is responsible of senings the corresponding command to the model. </a:t>
            </a:r>
            <a:r>
              <a:rPr lang="en-US" dirty="0"/>
              <a:t>  </a:t>
            </a:r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D5BC0B56-1D7F-4AD3-8EEF-7A7925121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73" y="1488104"/>
            <a:ext cx="4724400" cy="1869060"/>
          </a:xfrm>
          <a:prstGeom prst="rect">
            <a:avLst/>
          </a:prstGeom>
        </p:spPr>
      </p:pic>
      <p:pic>
        <p:nvPicPr>
          <p:cNvPr id="4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D2F936E-C1BF-424E-B430-4E100C07E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048" y="1226326"/>
            <a:ext cx="1960180" cy="230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5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285A-60EA-4778-B081-0456EF61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The MVVM Architecture –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1C60F-7318-427B-AFF0-863863371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38" y="1554480"/>
            <a:ext cx="10515600" cy="51590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Lets demonstrate the data binding between the </a:t>
            </a:r>
            <a:r>
              <a:rPr lang="en-US" sz="1600" dirty="0" err="1"/>
              <a:t>ip</a:t>
            </a:r>
            <a:r>
              <a:rPr lang="en-US" sz="1600" dirty="0"/>
              <a:t> and port GUI </a:t>
            </a:r>
            <a:r>
              <a:rPr lang="en-US" sz="1600" dirty="0" err="1"/>
              <a:t>EditText</a:t>
            </a:r>
            <a:r>
              <a:rPr lang="en-US" sz="1600" dirty="0"/>
              <a:t> elements in the view, to the </a:t>
            </a:r>
            <a:r>
              <a:rPr lang="en-US" sz="1600" dirty="0" err="1"/>
              <a:t>ip</a:t>
            </a:r>
            <a:r>
              <a:rPr lang="en-US" sz="1600" dirty="0"/>
              <a:t> and port variables in the </a:t>
            </a:r>
            <a:r>
              <a:rPr lang="en-US" sz="1600" dirty="0" err="1"/>
              <a:t>viewModel</a:t>
            </a:r>
            <a:r>
              <a:rPr lang="en-US" sz="1600" dirty="0"/>
              <a:t>:</a:t>
            </a:r>
          </a:p>
          <a:p>
            <a:r>
              <a:rPr lang="en-US" sz="1600" dirty="0"/>
              <a:t>                                                                                                      From: activity_main.xml</a:t>
            </a:r>
          </a:p>
          <a:p>
            <a:r>
              <a:rPr lang="en-US" sz="1600" dirty="0"/>
              <a:t>In these two lines of code you can see how the text </a:t>
            </a:r>
            <a:r>
              <a:rPr lang="en-US" sz="1600" dirty="0" err="1"/>
              <a:t>atrribute</a:t>
            </a:r>
            <a:r>
              <a:rPr lang="en-US" sz="1600" dirty="0"/>
              <a:t> of the GUI </a:t>
            </a:r>
            <a:r>
              <a:rPr lang="en-US" sz="1600" dirty="0" err="1">
                <a:ea typeface="+mn-lt"/>
                <a:cs typeface="+mn-lt"/>
              </a:rPr>
              <a:t>EditText</a:t>
            </a:r>
            <a:r>
              <a:rPr lang="en-US" sz="1600" dirty="0">
                <a:ea typeface="+mn-lt"/>
                <a:cs typeface="+mn-lt"/>
              </a:rPr>
              <a:t> elements is bound to the </a:t>
            </a:r>
            <a:r>
              <a:rPr lang="en-US" sz="1600" dirty="0" err="1">
                <a:ea typeface="+mn-lt"/>
                <a:cs typeface="+mn-lt"/>
              </a:rPr>
              <a:t>ip</a:t>
            </a:r>
            <a:r>
              <a:rPr lang="en-US" sz="1600" dirty="0">
                <a:ea typeface="+mn-lt"/>
                <a:cs typeface="+mn-lt"/>
              </a:rPr>
              <a:t> and port variables that exists in the </a:t>
            </a:r>
            <a:r>
              <a:rPr lang="en-US" sz="1600" dirty="0" err="1">
                <a:ea typeface="+mn-lt"/>
                <a:cs typeface="+mn-lt"/>
              </a:rPr>
              <a:t>viewModel.kt</a:t>
            </a:r>
            <a:r>
              <a:rPr lang="en-US" sz="1600" dirty="0">
                <a:ea typeface="+mn-lt"/>
                <a:cs typeface="+mn-lt"/>
              </a:rPr>
              <a:t> file.</a:t>
            </a:r>
          </a:p>
          <a:p>
            <a:r>
              <a:rPr lang="en-US" sz="1600" dirty="0"/>
              <a:t>You can see that the </a:t>
            </a:r>
            <a:r>
              <a:rPr lang="en-US" sz="1600" dirty="0" err="1"/>
              <a:t>viewModel</a:t>
            </a:r>
            <a:r>
              <a:rPr lang="en-US" sz="1600" dirty="0"/>
              <a:t> variable is </a:t>
            </a:r>
            <a:r>
              <a:rPr lang="en-US" sz="1600" dirty="0" err="1"/>
              <a:t>defiend</a:t>
            </a:r>
            <a:r>
              <a:rPr lang="en-US" sz="1600" dirty="0"/>
              <a:t> in these code lines from</a:t>
            </a:r>
            <a:r>
              <a:rPr lang="en-US" sz="1600" dirty="0">
                <a:ea typeface="+mn-lt"/>
                <a:cs typeface="+mn-lt"/>
              </a:rPr>
              <a:t> activity_main.xml: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The model variable is also defined here and in a similar way the </a:t>
            </a:r>
            <a:r>
              <a:rPr lang="en-US" sz="1600" dirty="0" err="1"/>
              <a:t>isConnected</a:t>
            </a:r>
            <a:r>
              <a:rPr lang="en-US" sz="1600" dirty="0"/>
              <a:t> variable from the </a:t>
            </a:r>
            <a:r>
              <a:rPr lang="en-US" sz="1600" dirty="0" err="1"/>
              <a:t>model.kt</a:t>
            </a:r>
            <a:r>
              <a:rPr lang="en-US" sz="1600" dirty="0"/>
              <a:t> file is bound to the connect button text and color attributes: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3719744-EF29-4493-A4EF-B6950F6FA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72" y="2160223"/>
            <a:ext cx="2743200" cy="29885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C6FDAD8-18AE-4070-82FD-027D712B5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146" y="2160279"/>
            <a:ext cx="2743200" cy="298740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4DDC0BBE-DFB9-4C9B-BEF4-FFC02F709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076" y="3513548"/>
            <a:ext cx="5964620" cy="1680724"/>
          </a:xfrm>
          <a:prstGeom prst="rect">
            <a:avLst/>
          </a:prstGeom>
        </p:spPr>
      </p:pic>
      <p:pic>
        <p:nvPicPr>
          <p:cNvPr id="8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DD41434-221B-4C0C-AED9-C9417D7E5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076" y="6088536"/>
            <a:ext cx="7730358" cy="49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2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5A33-2FD6-478F-B25F-C94FB414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MVVM Architecture –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36842-6EAD-4AE2-B4C6-8717A0B12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7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9052-F4D3-4538-B34E-53338BC7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C8F69961-71DD-4B74-BBD8-33CD90109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377" y="1501929"/>
            <a:ext cx="11469990" cy="5679263"/>
          </a:xfrm>
        </p:spPr>
      </p:pic>
    </p:spTree>
    <p:extLst>
      <p:ext uri="{BB962C8B-B14F-4D97-AF65-F5344CB8AC3E}">
        <p14:creationId xmlns:p14="http://schemas.microsoft.com/office/powerpoint/2010/main" val="165868231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2E4E8"/>
      </a:lt2>
      <a:accent1>
        <a:srgbClr val="AF9F7F"/>
      </a:accent1>
      <a:accent2>
        <a:srgbClr val="BA8E7F"/>
      </a:accent2>
      <a:accent3>
        <a:srgbClr val="C4929B"/>
      </a:accent3>
      <a:accent4>
        <a:srgbClr val="BA7FA1"/>
      </a:accent4>
      <a:accent5>
        <a:srgbClr val="C28FC2"/>
      </a:accent5>
      <a:accent6>
        <a:srgbClr val="A17FBA"/>
      </a:accent6>
      <a:hlink>
        <a:srgbClr val="6980AE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BrushVTI</vt:lpstr>
      <vt:lpstr>Flight Control  Android Application</vt:lpstr>
      <vt:lpstr>About The Project</vt:lpstr>
      <vt:lpstr>Our User Interface</vt:lpstr>
      <vt:lpstr>The MVVM Architecture</vt:lpstr>
      <vt:lpstr>The MVVM Architecture – Code Examples</vt:lpstr>
      <vt:lpstr>The MVVM Architecture – Code Examples</vt:lpstr>
      <vt:lpstr>UML 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323</cp:revision>
  <dcterms:created xsi:type="dcterms:W3CDTF">2021-06-27T02:17:04Z</dcterms:created>
  <dcterms:modified xsi:type="dcterms:W3CDTF">2021-06-27T05:58:57Z</dcterms:modified>
</cp:coreProperties>
</file>