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2"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618D8D16-6ABE-4F39-AE7D-68EF25A6F5C4}" type="datetimeFigureOut">
              <a:rPr lang="he-IL" smtClean="0"/>
              <a:t>ח'/סיון/תש"פ</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DA08F512-5975-4FD9-B27F-528484CE0A2D}" type="slidenum">
              <a:rPr lang="he-IL" smtClean="0"/>
              <a:t>‹#›</a:t>
            </a:fld>
            <a:endParaRPr lang="he-IL"/>
          </a:p>
        </p:txBody>
      </p:sp>
    </p:spTree>
    <p:extLst>
      <p:ext uri="{BB962C8B-B14F-4D97-AF65-F5344CB8AC3E}">
        <p14:creationId xmlns:p14="http://schemas.microsoft.com/office/powerpoint/2010/main" val="4185592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DA08F512-5975-4FD9-B27F-528484CE0A2D}" type="slidenum">
              <a:rPr lang="he-IL" smtClean="0"/>
              <a:t>12</a:t>
            </a:fld>
            <a:endParaRPr lang="he-IL"/>
          </a:p>
        </p:txBody>
      </p:sp>
    </p:spTree>
    <p:extLst>
      <p:ext uri="{BB962C8B-B14F-4D97-AF65-F5344CB8AC3E}">
        <p14:creationId xmlns:p14="http://schemas.microsoft.com/office/powerpoint/2010/main" val="3808082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138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5/31/2020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5457028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5/31/2020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6137777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5/31/2020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0754066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5/31/2020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199352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FA2B21-3FCD-4721-B95C-427943F61125}" type="datetime1">
              <a:rPr lang="en-US" smtClean="0"/>
              <a:t>5/31/2020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729381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FA2B21-3FCD-4721-B95C-427943F61125}" type="datetime1">
              <a:rPr lang="en-US" smtClean="0"/>
              <a:t>5/31/2020</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8698342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FA2B21-3FCD-4721-B95C-427943F61125}" type="datetime1">
              <a:rPr lang="en-US" smtClean="0"/>
              <a:t>5/31/2020</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315222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6FA2B21-3FCD-4721-B95C-427943F61125}" type="datetime1">
              <a:rPr lang="en-US" smtClean="0"/>
              <a:t>5/31/2020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8542814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6FA2B21-3FCD-4721-B95C-427943F61125}" type="datetime1">
              <a:rPr lang="en-US" smtClean="0"/>
              <a:t>5/31/2020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42769786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5/31/2020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5517990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FA2B21-3FCD-4721-B95C-427943F61125}" type="datetime1">
              <a:rPr lang="en-US" smtClean="0"/>
              <a:t>5/31/2020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4B7E4EF-A1BD-40F4-AB7B-04F084DD991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763724"/>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hf sldNum="0" hdr="0" ftr="0" dt="0"/>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470097-7A95-4FEA-8911-266EBB6B4D9D}"/>
              </a:ext>
            </a:extLst>
          </p:cNvPr>
          <p:cNvSpPr/>
          <p:nvPr/>
        </p:nvSpPr>
        <p:spPr>
          <a:xfrm>
            <a:off x="1213056" y="3621405"/>
            <a:ext cx="5291438" cy="707886"/>
          </a:xfrm>
          <a:prstGeom prst="rect">
            <a:avLst/>
          </a:prstGeom>
        </p:spPr>
        <p:txBody>
          <a:bodyPr wrap="square">
            <a:spAutoFit/>
          </a:bodyPr>
          <a:lstStyle/>
          <a:p>
            <a:r>
              <a:rPr lang="en-US" sz="4000" dirty="0"/>
              <a:t>Stress and load testing</a:t>
            </a:r>
            <a:endParaRPr lang="en-IL" sz="4000" dirty="0"/>
          </a:p>
        </p:txBody>
      </p:sp>
      <p:pic>
        <p:nvPicPr>
          <p:cNvPr id="25" name="Picture 24" descr="A picture containing table&#10;&#10;Description automatically generated">
            <a:extLst>
              <a:ext uri="{FF2B5EF4-FFF2-40B4-BE49-F238E27FC236}">
                <a16:creationId xmlns:a16="http://schemas.microsoft.com/office/drawing/2014/main" id="{0FA9066E-15BD-4DAE-B3A3-94B6290C10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642025"/>
            <a:ext cx="5693923" cy="3579779"/>
          </a:xfrm>
          <a:prstGeom prst="rect">
            <a:avLst/>
          </a:prstGeom>
        </p:spPr>
      </p:pic>
    </p:spTree>
    <p:extLst>
      <p:ext uri="{BB962C8B-B14F-4D97-AF65-F5344CB8AC3E}">
        <p14:creationId xmlns:p14="http://schemas.microsoft.com/office/powerpoint/2010/main" val="2543978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54312-8CB9-4D94-870C-A2650D313058}"/>
              </a:ext>
            </a:extLst>
          </p:cNvPr>
          <p:cNvSpPr>
            <a:spLocks noGrp="1"/>
          </p:cNvSpPr>
          <p:nvPr>
            <p:ph type="title"/>
          </p:nvPr>
        </p:nvSpPr>
        <p:spPr>
          <a:xfrm>
            <a:off x="537328" y="-346125"/>
            <a:ext cx="10618352" cy="1450757"/>
          </a:xfrm>
        </p:spPr>
        <p:txBody>
          <a:bodyPr/>
          <a:lstStyle/>
          <a:p>
            <a:r>
              <a:rPr lang="en-US" dirty="0"/>
              <a:t>Difference between stress and load testing</a:t>
            </a:r>
            <a:endParaRPr lang="he-IL" dirty="0"/>
          </a:p>
        </p:txBody>
      </p:sp>
      <p:grpSp>
        <p:nvGrpSpPr>
          <p:cNvPr id="5" name="Group 4">
            <a:extLst>
              <a:ext uri="{FF2B5EF4-FFF2-40B4-BE49-F238E27FC236}">
                <a16:creationId xmlns:a16="http://schemas.microsoft.com/office/drawing/2014/main" id="{00EDEE5E-62C8-496C-9E53-8ABF5E05A3C8}"/>
              </a:ext>
            </a:extLst>
          </p:cNvPr>
          <p:cNvGrpSpPr/>
          <p:nvPr/>
        </p:nvGrpSpPr>
        <p:grpSpPr>
          <a:xfrm>
            <a:off x="506984" y="1305205"/>
            <a:ext cx="11178032" cy="4595814"/>
            <a:chOff x="582612" y="1305205"/>
            <a:chExt cx="11178032" cy="4595814"/>
          </a:xfrm>
        </p:grpSpPr>
        <p:grpSp>
          <p:nvGrpSpPr>
            <p:cNvPr id="6" name="Group 5">
              <a:extLst>
                <a:ext uri="{FF2B5EF4-FFF2-40B4-BE49-F238E27FC236}">
                  <a16:creationId xmlns:a16="http://schemas.microsoft.com/office/drawing/2014/main" id="{EF40EBA5-6578-4A3F-838E-68DA0D22D6D0}"/>
                </a:ext>
              </a:extLst>
            </p:cNvPr>
            <p:cNvGrpSpPr/>
            <p:nvPr/>
          </p:nvGrpSpPr>
          <p:grpSpPr>
            <a:xfrm>
              <a:off x="582612" y="1305206"/>
              <a:ext cx="5513388" cy="4595813"/>
              <a:chOff x="582612" y="1305206"/>
              <a:chExt cx="5513388" cy="4595813"/>
            </a:xfrm>
          </p:grpSpPr>
          <p:grpSp>
            <p:nvGrpSpPr>
              <p:cNvPr id="27" name="Group 26">
                <a:extLst>
                  <a:ext uri="{FF2B5EF4-FFF2-40B4-BE49-F238E27FC236}">
                    <a16:creationId xmlns:a16="http://schemas.microsoft.com/office/drawing/2014/main" id="{0607065C-0FFD-4280-BFE9-9B9A43FA7570}"/>
                  </a:ext>
                </a:extLst>
              </p:cNvPr>
              <p:cNvGrpSpPr/>
              <p:nvPr/>
            </p:nvGrpSpPr>
            <p:grpSpPr>
              <a:xfrm>
                <a:off x="2054225" y="1305206"/>
                <a:ext cx="4041775" cy="4595813"/>
                <a:chOff x="2054225" y="1305206"/>
                <a:chExt cx="4041775" cy="4595813"/>
              </a:xfrm>
            </p:grpSpPr>
            <p:sp>
              <p:nvSpPr>
                <p:cNvPr id="38" name="Freeform 782">
                  <a:extLst>
                    <a:ext uri="{FF2B5EF4-FFF2-40B4-BE49-F238E27FC236}">
                      <a16:creationId xmlns:a16="http://schemas.microsoft.com/office/drawing/2014/main" id="{7D848743-6E90-4E1E-9EC9-12A1EEB54AB2}"/>
                    </a:ext>
                  </a:extLst>
                </p:cNvPr>
                <p:cNvSpPr>
                  <a:spLocks/>
                </p:cNvSpPr>
                <p:nvPr/>
              </p:nvSpPr>
              <p:spPr bwMode="auto">
                <a:xfrm>
                  <a:off x="2054225" y="4918356"/>
                  <a:ext cx="4041775" cy="982663"/>
                </a:xfrm>
                <a:custGeom>
                  <a:avLst/>
                  <a:gdLst>
                    <a:gd name="T0" fmla="*/ 19662 w 19662"/>
                    <a:gd name="T1" fmla="*/ 0 h 4780"/>
                    <a:gd name="T2" fmla="*/ 2390 w 19662"/>
                    <a:gd name="T3" fmla="*/ 0 h 4780"/>
                    <a:gd name="T4" fmla="*/ 0 w 19662"/>
                    <a:gd name="T5" fmla="*/ 2390 h 4780"/>
                    <a:gd name="T6" fmla="*/ 2390 w 19662"/>
                    <a:gd name="T7" fmla="*/ 4780 h 4780"/>
                    <a:gd name="T8" fmla="*/ 19662 w 19662"/>
                    <a:gd name="T9" fmla="*/ 4780 h 4780"/>
                    <a:gd name="T10" fmla="*/ 19662 w 19662"/>
                    <a:gd name="T11" fmla="*/ 0 h 4780"/>
                  </a:gdLst>
                  <a:ahLst/>
                  <a:cxnLst>
                    <a:cxn ang="0">
                      <a:pos x="T0" y="T1"/>
                    </a:cxn>
                    <a:cxn ang="0">
                      <a:pos x="T2" y="T3"/>
                    </a:cxn>
                    <a:cxn ang="0">
                      <a:pos x="T4" y="T5"/>
                    </a:cxn>
                    <a:cxn ang="0">
                      <a:pos x="T6" y="T7"/>
                    </a:cxn>
                    <a:cxn ang="0">
                      <a:pos x="T8" y="T9"/>
                    </a:cxn>
                    <a:cxn ang="0">
                      <a:pos x="T10" y="T11"/>
                    </a:cxn>
                  </a:cxnLst>
                  <a:rect l="0" t="0" r="r" b="b"/>
                  <a:pathLst>
                    <a:path w="19662" h="4780">
                      <a:moveTo>
                        <a:pt x="19662" y="0"/>
                      </a:moveTo>
                      <a:lnTo>
                        <a:pt x="2390" y="0"/>
                      </a:lnTo>
                      <a:cubicBezTo>
                        <a:pt x="1070" y="0"/>
                        <a:pt x="0" y="1070"/>
                        <a:pt x="0" y="2390"/>
                      </a:cubicBezTo>
                      <a:cubicBezTo>
                        <a:pt x="0" y="3710"/>
                        <a:pt x="1070" y="4780"/>
                        <a:pt x="2390" y="4780"/>
                      </a:cubicBezTo>
                      <a:lnTo>
                        <a:pt x="19662" y="4780"/>
                      </a:lnTo>
                      <a:lnTo>
                        <a:pt x="1966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783">
                  <a:extLst>
                    <a:ext uri="{FF2B5EF4-FFF2-40B4-BE49-F238E27FC236}">
                      <a16:creationId xmlns:a16="http://schemas.microsoft.com/office/drawing/2014/main" id="{2D38A413-E7BB-4ADF-AC36-7F58FF9CD78F}"/>
                    </a:ext>
                  </a:extLst>
                </p:cNvPr>
                <p:cNvSpPr>
                  <a:spLocks/>
                </p:cNvSpPr>
                <p:nvPr/>
              </p:nvSpPr>
              <p:spPr bwMode="auto">
                <a:xfrm>
                  <a:off x="2054225" y="3713444"/>
                  <a:ext cx="4041775" cy="984250"/>
                </a:xfrm>
                <a:custGeom>
                  <a:avLst/>
                  <a:gdLst>
                    <a:gd name="T0" fmla="*/ 19662 w 19662"/>
                    <a:gd name="T1" fmla="*/ 0 h 4780"/>
                    <a:gd name="T2" fmla="*/ 2390 w 19662"/>
                    <a:gd name="T3" fmla="*/ 0 h 4780"/>
                    <a:gd name="T4" fmla="*/ 0 w 19662"/>
                    <a:gd name="T5" fmla="*/ 2390 h 4780"/>
                    <a:gd name="T6" fmla="*/ 2390 w 19662"/>
                    <a:gd name="T7" fmla="*/ 4780 h 4780"/>
                    <a:gd name="T8" fmla="*/ 19662 w 19662"/>
                    <a:gd name="T9" fmla="*/ 4780 h 4780"/>
                    <a:gd name="T10" fmla="*/ 19662 w 19662"/>
                    <a:gd name="T11" fmla="*/ 0 h 4780"/>
                  </a:gdLst>
                  <a:ahLst/>
                  <a:cxnLst>
                    <a:cxn ang="0">
                      <a:pos x="T0" y="T1"/>
                    </a:cxn>
                    <a:cxn ang="0">
                      <a:pos x="T2" y="T3"/>
                    </a:cxn>
                    <a:cxn ang="0">
                      <a:pos x="T4" y="T5"/>
                    </a:cxn>
                    <a:cxn ang="0">
                      <a:pos x="T6" y="T7"/>
                    </a:cxn>
                    <a:cxn ang="0">
                      <a:pos x="T8" y="T9"/>
                    </a:cxn>
                    <a:cxn ang="0">
                      <a:pos x="T10" y="T11"/>
                    </a:cxn>
                  </a:cxnLst>
                  <a:rect l="0" t="0" r="r" b="b"/>
                  <a:pathLst>
                    <a:path w="19662" h="4780">
                      <a:moveTo>
                        <a:pt x="19662" y="0"/>
                      </a:moveTo>
                      <a:lnTo>
                        <a:pt x="2390" y="0"/>
                      </a:lnTo>
                      <a:cubicBezTo>
                        <a:pt x="1070" y="0"/>
                        <a:pt x="0" y="1070"/>
                        <a:pt x="0" y="2390"/>
                      </a:cubicBezTo>
                      <a:cubicBezTo>
                        <a:pt x="0" y="3710"/>
                        <a:pt x="1070" y="4780"/>
                        <a:pt x="2390" y="4780"/>
                      </a:cubicBezTo>
                      <a:lnTo>
                        <a:pt x="19662" y="4780"/>
                      </a:lnTo>
                      <a:lnTo>
                        <a:pt x="19662"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784">
                  <a:extLst>
                    <a:ext uri="{FF2B5EF4-FFF2-40B4-BE49-F238E27FC236}">
                      <a16:creationId xmlns:a16="http://schemas.microsoft.com/office/drawing/2014/main" id="{7D94D666-9A3D-4EAD-A369-9E2D8C413059}"/>
                    </a:ext>
                  </a:extLst>
                </p:cNvPr>
                <p:cNvSpPr>
                  <a:spLocks/>
                </p:cNvSpPr>
                <p:nvPr/>
              </p:nvSpPr>
              <p:spPr bwMode="auto">
                <a:xfrm>
                  <a:off x="2054225" y="2510119"/>
                  <a:ext cx="4041775" cy="982663"/>
                </a:xfrm>
                <a:custGeom>
                  <a:avLst/>
                  <a:gdLst>
                    <a:gd name="T0" fmla="*/ 19662 w 19662"/>
                    <a:gd name="T1" fmla="*/ 0 h 4780"/>
                    <a:gd name="T2" fmla="*/ 2390 w 19662"/>
                    <a:gd name="T3" fmla="*/ 0 h 4780"/>
                    <a:gd name="T4" fmla="*/ 0 w 19662"/>
                    <a:gd name="T5" fmla="*/ 2390 h 4780"/>
                    <a:gd name="T6" fmla="*/ 2390 w 19662"/>
                    <a:gd name="T7" fmla="*/ 4780 h 4780"/>
                    <a:gd name="T8" fmla="*/ 19662 w 19662"/>
                    <a:gd name="T9" fmla="*/ 4780 h 4780"/>
                    <a:gd name="T10" fmla="*/ 19662 w 19662"/>
                    <a:gd name="T11" fmla="*/ 0 h 4780"/>
                  </a:gdLst>
                  <a:ahLst/>
                  <a:cxnLst>
                    <a:cxn ang="0">
                      <a:pos x="T0" y="T1"/>
                    </a:cxn>
                    <a:cxn ang="0">
                      <a:pos x="T2" y="T3"/>
                    </a:cxn>
                    <a:cxn ang="0">
                      <a:pos x="T4" y="T5"/>
                    </a:cxn>
                    <a:cxn ang="0">
                      <a:pos x="T6" y="T7"/>
                    </a:cxn>
                    <a:cxn ang="0">
                      <a:pos x="T8" y="T9"/>
                    </a:cxn>
                    <a:cxn ang="0">
                      <a:pos x="T10" y="T11"/>
                    </a:cxn>
                  </a:cxnLst>
                  <a:rect l="0" t="0" r="r" b="b"/>
                  <a:pathLst>
                    <a:path w="19662" h="4780">
                      <a:moveTo>
                        <a:pt x="19662" y="0"/>
                      </a:moveTo>
                      <a:lnTo>
                        <a:pt x="2390" y="0"/>
                      </a:lnTo>
                      <a:cubicBezTo>
                        <a:pt x="1070" y="0"/>
                        <a:pt x="0" y="1070"/>
                        <a:pt x="0" y="2390"/>
                      </a:cubicBezTo>
                      <a:cubicBezTo>
                        <a:pt x="0" y="3710"/>
                        <a:pt x="1070" y="4780"/>
                        <a:pt x="2390" y="4780"/>
                      </a:cubicBezTo>
                      <a:lnTo>
                        <a:pt x="19662" y="4780"/>
                      </a:lnTo>
                      <a:lnTo>
                        <a:pt x="19662"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785">
                  <a:extLst>
                    <a:ext uri="{FF2B5EF4-FFF2-40B4-BE49-F238E27FC236}">
                      <a16:creationId xmlns:a16="http://schemas.microsoft.com/office/drawing/2014/main" id="{2EFED42F-2F40-4740-8722-F2109644CFCB}"/>
                    </a:ext>
                  </a:extLst>
                </p:cNvPr>
                <p:cNvSpPr>
                  <a:spLocks/>
                </p:cNvSpPr>
                <p:nvPr/>
              </p:nvSpPr>
              <p:spPr bwMode="auto">
                <a:xfrm>
                  <a:off x="2054225" y="1305206"/>
                  <a:ext cx="4041775" cy="982663"/>
                </a:xfrm>
                <a:custGeom>
                  <a:avLst/>
                  <a:gdLst>
                    <a:gd name="T0" fmla="*/ 19662 w 19662"/>
                    <a:gd name="T1" fmla="*/ 0 h 4780"/>
                    <a:gd name="T2" fmla="*/ 2390 w 19662"/>
                    <a:gd name="T3" fmla="*/ 0 h 4780"/>
                    <a:gd name="T4" fmla="*/ 0 w 19662"/>
                    <a:gd name="T5" fmla="*/ 2390 h 4780"/>
                    <a:gd name="T6" fmla="*/ 2390 w 19662"/>
                    <a:gd name="T7" fmla="*/ 4780 h 4780"/>
                    <a:gd name="T8" fmla="*/ 19662 w 19662"/>
                    <a:gd name="T9" fmla="*/ 4780 h 4780"/>
                    <a:gd name="T10" fmla="*/ 19662 w 19662"/>
                    <a:gd name="T11" fmla="*/ 0 h 4780"/>
                  </a:gdLst>
                  <a:ahLst/>
                  <a:cxnLst>
                    <a:cxn ang="0">
                      <a:pos x="T0" y="T1"/>
                    </a:cxn>
                    <a:cxn ang="0">
                      <a:pos x="T2" y="T3"/>
                    </a:cxn>
                    <a:cxn ang="0">
                      <a:pos x="T4" y="T5"/>
                    </a:cxn>
                    <a:cxn ang="0">
                      <a:pos x="T6" y="T7"/>
                    </a:cxn>
                    <a:cxn ang="0">
                      <a:pos x="T8" y="T9"/>
                    </a:cxn>
                    <a:cxn ang="0">
                      <a:pos x="T10" y="T11"/>
                    </a:cxn>
                  </a:cxnLst>
                  <a:rect l="0" t="0" r="r" b="b"/>
                  <a:pathLst>
                    <a:path w="19662" h="4780">
                      <a:moveTo>
                        <a:pt x="19662" y="0"/>
                      </a:moveTo>
                      <a:lnTo>
                        <a:pt x="2390" y="0"/>
                      </a:lnTo>
                      <a:cubicBezTo>
                        <a:pt x="1070" y="0"/>
                        <a:pt x="0" y="1070"/>
                        <a:pt x="0" y="2390"/>
                      </a:cubicBezTo>
                      <a:cubicBezTo>
                        <a:pt x="0" y="3710"/>
                        <a:pt x="1070" y="4780"/>
                        <a:pt x="2390" y="4780"/>
                      </a:cubicBezTo>
                      <a:lnTo>
                        <a:pt x="19662" y="4780"/>
                      </a:lnTo>
                      <a:lnTo>
                        <a:pt x="19662"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786">
                  <a:extLst>
                    <a:ext uri="{FF2B5EF4-FFF2-40B4-BE49-F238E27FC236}">
                      <a16:creationId xmlns:a16="http://schemas.microsoft.com/office/drawing/2014/main" id="{353ABF70-E118-4EEC-9DBC-1EFDB286B6C7}"/>
                    </a:ext>
                  </a:extLst>
                </p:cNvPr>
                <p:cNvSpPr>
                  <a:spLocks/>
                </p:cNvSpPr>
                <p:nvPr/>
              </p:nvSpPr>
              <p:spPr bwMode="auto">
                <a:xfrm>
                  <a:off x="2054225" y="1797331"/>
                  <a:ext cx="4041775" cy="490538"/>
                </a:xfrm>
                <a:custGeom>
                  <a:avLst/>
                  <a:gdLst>
                    <a:gd name="T0" fmla="*/ 0 w 19662"/>
                    <a:gd name="T1" fmla="*/ 0 h 2390"/>
                    <a:gd name="T2" fmla="*/ 0 w 19662"/>
                    <a:gd name="T3" fmla="*/ 0 h 2390"/>
                    <a:gd name="T4" fmla="*/ 2390 w 19662"/>
                    <a:gd name="T5" fmla="*/ 2390 h 2390"/>
                    <a:gd name="T6" fmla="*/ 19662 w 19662"/>
                    <a:gd name="T7" fmla="*/ 2390 h 2390"/>
                    <a:gd name="T8" fmla="*/ 19662 w 19662"/>
                    <a:gd name="T9" fmla="*/ 0 h 2390"/>
                    <a:gd name="T10" fmla="*/ 0 w 19662"/>
                    <a:gd name="T11" fmla="*/ 0 h 2390"/>
                  </a:gdLst>
                  <a:ahLst/>
                  <a:cxnLst>
                    <a:cxn ang="0">
                      <a:pos x="T0" y="T1"/>
                    </a:cxn>
                    <a:cxn ang="0">
                      <a:pos x="T2" y="T3"/>
                    </a:cxn>
                    <a:cxn ang="0">
                      <a:pos x="T4" y="T5"/>
                    </a:cxn>
                    <a:cxn ang="0">
                      <a:pos x="T6" y="T7"/>
                    </a:cxn>
                    <a:cxn ang="0">
                      <a:pos x="T8" y="T9"/>
                    </a:cxn>
                    <a:cxn ang="0">
                      <a:pos x="T10" y="T11"/>
                    </a:cxn>
                  </a:cxnLst>
                  <a:rect l="0" t="0" r="r" b="b"/>
                  <a:pathLst>
                    <a:path w="19662" h="2390">
                      <a:moveTo>
                        <a:pt x="0" y="0"/>
                      </a:moveTo>
                      <a:lnTo>
                        <a:pt x="0" y="0"/>
                      </a:lnTo>
                      <a:cubicBezTo>
                        <a:pt x="0" y="1320"/>
                        <a:pt x="1070" y="2390"/>
                        <a:pt x="2390" y="2390"/>
                      </a:cubicBezTo>
                      <a:lnTo>
                        <a:pt x="19662" y="2390"/>
                      </a:lnTo>
                      <a:lnTo>
                        <a:pt x="19662" y="0"/>
                      </a:lnTo>
                      <a:lnTo>
                        <a:pt x="0" y="0"/>
                      </a:ln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787">
                  <a:extLst>
                    <a:ext uri="{FF2B5EF4-FFF2-40B4-BE49-F238E27FC236}">
                      <a16:creationId xmlns:a16="http://schemas.microsoft.com/office/drawing/2014/main" id="{79459725-A357-4523-98FB-FA24D3DB92A7}"/>
                    </a:ext>
                  </a:extLst>
                </p:cNvPr>
                <p:cNvSpPr>
                  <a:spLocks/>
                </p:cNvSpPr>
                <p:nvPr/>
              </p:nvSpPr>
              <p:spPr bwMode="auto">
                <a:xfrm>
                  <a:off x="2054225" y="3000656"/>
                  <a:ext cx="4041775" cy="492125"/>
                </a:xfrm>
                <a:custGeom>
                  <a:avLst/>
                  <a:gdLst>
                    <a:gd name="T0" fmla="*/ 0 w 19662"/>
                    <a:gd name="T1" fmla="*/ 0 h 2390"/>
                    <a:gd name="T2" fmla="*/ 2390 w 19662"/>
                    <a:gd name="T3" fmla="*/ 2390 h 2390"/>
                    <a:gd name="T4" fmla="*/ 19662 w 19662"/>
                    <a:gd name="T5" fmla="*/ 2390 h 2390"/>
                    <a:gd name="T6" fmla="*/ 19662 w 19662"/>
                    <a:gd name="T7" fmla="*/ 0 h 2390"/>
                    <a:gd name="T8" fmla="*/ 0 w 19662"/>
                    <a:gd name="T9" fmla="*/ 0 h 2390"/>
                  </a:gdLst>
                  <a:ahLst/>
                  <a:cxnLst>
                    <a:cxn ang="0">
                      <a:pos x="T0" y="T1"/>
                    </a:cxn>
                    <a:cxn ang="0">
                      <a:pos x="T2" y="T3"/>
                    </a:cxn>
                    <a:cxn ang="0">
                      <a:pos x="T4" y="T5"/>
                    </a:cxn>
                    <a:cxn ang="0">
                      <a:pos x="T6" y="T7"/>
                    </a:cxn>
                    <a:cxn ang="0">
                      <a:pos x="T8" y="T9"/>
                    </a:cxn>
                  </a:cxnLst>
                  <a:rect l="0" t="0" r="r" b="b"/>
                  <a:pathLst>
                    <a:path w="19662" h="2390">
                      <a:moveTo>
                        <a:pt x="0" y="0"/>
                      </a:moveTo>
                      <a:cubicBezTo>
                        <a:pt x="0" y="1320"/>
                        <a:pt x="1070" y="2390"/>
                        <a:pt x="2390" y="2390"/>
                      </a:cubicBezTo>
                      <a:lnTo>
                        <a:pt x="19662" y="2390"/>
                      </a:lnTo>
                      <a:lnTo>
                        <a:pt x="19662" y="0"/>
                      </a:lnTo>
                      <a:lnTo>
                        <a:pt x="0" y="0"/>
                      </a:ln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788">
                  <a:extLst>
                    <a:ext uri="{FF2B5EF4-FFF2-40B4-BE49-F238E27FC236}">
                      <a16:creationId xmlns:a16="http://schemas.microsoft.com/office/drawing/2014/main" id="{A8796046-78A5-4EF8-B0FF-E6A0A176122B}"/>
                    </a:ext>
                  </a:extLst>
                </p:cNvPr>
                <p:cNvSpPr>
                  <a:spLocks/>
                </p:cNvSpPr>
                <p:nvPr/>
              </p:nvSpPr>
              <p:spPr bwMode="auto">
                <a:xfrm>
                  <a:off x="2054225" y="4205569"/>
                  <a:ext cx="4041775" cy="492125"/>
                </a:xfrm>
                <a:custGeom>
                  <a:avLst/>
                  <a:gdLst>
                    <a:gd name="T0" fmla="*/ 0 w 19662"/>
                    <a:gd name="T1" fmla="*/ 0 h 2390"/>
                    <a:gd name="T2" fmla="*/ 2390 w 19662"/>
                    <a:gd name="T3" fmla="*/ 2390 h 2390"/>
                    <a:gd name="T4" fmla="*/ 19662 w 19662"/>
                    <a:gd name="T5" fmla="*/ 2390 h 2390"/>
                    <a:gd name="T6" fmla="*/ 19662 w 19662"/>
                    <a:gd name="T7" fmla="*/ 0 h 2390"/>
                    <a:gd name="T8" fmla="*/ 0 w 19662"/>
                    <a:gd name="T9" fmla="*/ 0 h 2390"/>
                  </a:gdLst>
                  <a:ahLst/>
                  <a:cxnLst>
                    <a:cxn ang="0">
                      <a:pos x="T0" y="T1"/>
                    </a:cxn>
                    <a:cxn ang="0">
                      <a:pos x="T2" y="T3"/>
                    </a:cxn>
                    <a:cxn ang="0">
                      <a:pos x="T4" y="T5"/>
                    </a:cxn>
                    <a:cxn ang="0">
                      <a:pos x="T6" y="T7"/>
                    </a:cxn>
                    <a:cxn ang="0">
                      <a:pos x="T8" y="T9"/>
                    </a:cxn>
                  </a:cxnLst>
                  <a:rect l="0" t="0" r="r" b="b"/>
                  <a:pathLst>
                    <a:path w="19662" h="2390">
                      <a:moveTo>
                        <a:pt x="0" y="0"/>
                      </a:moveTo>
                      <a:cubicBezTo>
                        <a:pt x="0" y="1320"/>
                        <a:pt x="1070" y="2390"/>
                        <a:pt x="2390" y="2390"/>
                      </a:cubicBezTo>
                      <a:lnTo>
                        <a:pt x="19662" y="2390"/>
                      </a:lnTo>
                      <a:lnTo>
                        <a:pt x="19662" y="0"/>
                      </a:lnTo>
                      <a:lnTo>
                        <a:pt x="0" y="0"/>
                      </a:ln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789">
                  <a:extLst>
                    <a:ext uri="{FF2B5EF4-FFF2-40B4-BE49-F238E27FC236}">
                      <a16:creationId xmlns:a16="http://schemas.microsoft.com/office/drawing/2014/main" id="{04741890-75DA-447B-9A5A-AEF316A43CBE}"/>
                    </a:ext>
                  </a:extLst>
                </p:cNvPr>
                <p:cNvSpPr>
                  <a:spLocks/>
                </p:cNvSpPr>
                <p:nvPr/>
              </p:nvSpPr>
              <p:spPr bwMode="auto">
                <a:xfrm>
                  <a:off x="2054225" y="5410481"/>
                  <a:ext cx="4041775" cy="490538"/>
                </a:xfrm>
                <a:custGeom>
                  <a:avLst/>
                  <a:gdLst>
                    <a:gd name="T0" fmla="*/ 0 w 19662"/>
                    <a:gd name="T1" fmla="*/ 0 h 2390"/>
                    <a:gd name="T2" fmla="*/ 2390 w 19662"/>
                    <a:gd name="T3" fmla="*/ 2390 h 2390"/>
                    <a:gd name="T4" fmla="*/ 19662 w 19662"/>
                    <a:gd name="T5" fmla="*/ 2390 h 2390"/>
                    <a:gd name="T6" fmla="*/ 19662 w 19662"/>
                    <a:gd name="T7" fmla="*/ 0 h 2390"/>
                    <a:gd name="T8" fmla="*/ 0 w 19662"/>
                    <a:gd name="T9" fmla="*/ 0 h 2390"/>
                  </a:gdLst>
                  <a:ahLst/>
                  <a:cxnLst>
                    <a:cxn ang="0">
                      <a:pos x="T0" y="T1"/>
                    </a:cxn>
                    <a:cxn ang="0">
                      <a:pos x="T2" y="T3"/>
                    </a:cxn>
                    <a:cxn ang="0">
                      <a:pos x="T4" y="T5"/>
                    </a:cxn>
                    <a:cxn ang="0">
                      <a:pos x="T6" y="T7"/>
                    </a:cxn>
                    <a:cxn ang="0">
                      <a:pos x="T8" y="T9"/>
                    </a:cxn>
                  </a:cxnLst>
                  <a:rect l="0" t="0" r="r" b="b"/>
                  <a:pathLst>
                    <a:path w="19662" h="2390">
                      <a:moveTo>
                        <a:pt x="0" y="0"/>
                      </a:moveTo>
                      <a:cubicBezTo>
                        <a:pt x="0" y="1320"/>
                        <a:pt x="1070" y="2390"/>
                        <a:pt x="2390" y="2390"/>
                      </a:cubicBezTo>
                      <a:lnTo>
                        <a:pt x="19662" y="2390"/>
                      </a:lnTo>
                      <a:lnTo>
                        <a:pt x="19662" y="0"/>
                      </a:lnTo>
                      <a:lnTo>
                        <a:pt x="0" y="0"/>
                      </a:ln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 name="Group 27">
                <a:extLst>
                  <a:ext uri="{FF2B5EF4-FFF2-40B4-BE49-F238E27FC236}">
                    <a16:creationId xmlns:a16="http://schemas.microsoft.com/office/drawing/2014/main" id="{CECA1466-0A48-4937-93AE-EB803548089F}"/>
                  </a:ext>
                </a:extLst>
              </p:cNvPr>
              <p:cNvGrpSpPr/>
              <p:nvPr/>
            </p:nvGrpSpPr>
            <p:grpSpPr>
              <a:xfrm>
                <a:off x="582612" y="1305206"/>
                <a:ext cx="2301875" cy="4595813"/>
                <a:chOff x="582612" y="1305206"/>
                <a:chExt cx="2301875" cy="4595813"/>
              </a:xfrm>
              <a:effectLst>
                <a:outerShdw blurRad="50800" dist="38100" dir="5400000" algn="t" rotWithShape="0">
                  <a:prstClr val="black">
                    <a:alpha val="40000"/>
                  </a:prstClr>
                </a:outerShdw>
              </a:effectLst>
            </p:grpSpPr>
            <p:sp>
              <p:nvSpPr>
                <p:cNvPr id="29" name="Rectangle 792">
                  <a:extLst>
                    <a:ext uri="{FF2B5EF4-FFF2-40B4-BE49-F238E27FC236}">
                      <a16:creationId xmlns:a16="http://schemas.microsoft.com/office/drawing/2014/main" id="{6845B9FB-03C2-4618-BFC6-1233ACAB5B6E}"/>
                    </a:ext>
                  </a:extLst>
                </p:cNvPr>
                <p:cNvSpPr>
                  <a:spLocks noChangeArrowheads="1"/>
                </p:cNvSpPr>
                <p:nvPr/>
              </p:nvSpPr>
              <p:spPr bwMode="auto">
                <a:xfrm>
                  <a:off x="1427162" y="1684619"/>
                  <a:ext cx="1117600" cy="225425"/>
                </a:xfrm>
                <a:prstGeom prst="rect">
                  <a:avLst/>
                </a:prstGeom>
                <a:solidFill>
                  <a:srgbClr val="F5F6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795">
                  <a:extLst>
                    <a:ext uri="{FF2B5EF4-FFF2-40B4-BE49-F238E27FC236}">
                      <a16:creationId xmlns:a16="http://schemas.microsoft.com/office/drawing/2014/main" id="{78C82B2E-2532-4202-8952-4EBE11F43BBA}"/>
                    </a:ext>
                  </a:extLst>
                </p:cNvPr>
                <p:cNvSpPr>
                  <a:spLocks noChangeArrowheads="1"/>
                </p:cNvSpPr>
                <p:nvPr/>
              </p:nvSpPr>
              <p:spPr bwMode="auto">
                <a:xfrm>
                  <a:off x="1427162" y="5296181"/>
                  <a:ext cx="1117600" cy="227013"/>
                </a:xfrm>
                <a:prstGeom prst="rect">
                  <a:avLst/>
                </a:prstGeom>
                <a:solidFill>
                  <a:srgbClr val="F5F6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798">
                  <a:extLst>
                    <a:ext uri="{FF2B5EF4-FFF2-40B4-BE49-F238E27FC236}">
                      <a16:creationId xmlns:a16="http://schemas.microsoft.com/office/drawing/2014/main" id="{6E3F739C-4A3A-4B55-AD19-CE95F9E33355}"/>
                    </a:ext>
                  </a:extLst>
                </p:cNvPr>
                <p:cNvSpPr>
                  <a:spLocks noChangeArrowheads="1"/>
                </p:cNvSpPr>
                <p:nvPr/>
              </p:nvSpPr>
              <p:spPr bwMode="auto">
                <a:xfrm>
                  <a:off x="1427162" y="4092856"/>
                  <a:ext cx="1117600" cy="225425"/>
                </a:xfrm>
                <a:prstGeom prst="rect">
                  <a:avLst/>
                </a:prstGeom>
                <a:solidFill>
                  <a:srgbClr val="F5F6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801">
                  <a:extLst>
                    <a:ext uri="{FF2B5EF4-FFF2-40B4-BE49-F238E27FC236}">
                      <a16:creationId xmlns:a16="http://schemas.microsoft.com/office/drawing/2014/main" id="{9F8AF679-F7E0-4A8B-9FB6-4FB1E30B04F6}"/>
                    </a:ext>
                  </a:extLst>
                </p:cNvPr>
                <p:cNvSpPr>
                  <a:spLocks noChangeArrowheads="1"/>
                </p:cNvSpPr>
                <p:nvPr/>
              </p:nvSpPr>
              <p:spPr bwMode="auto">
                <a:xfrm>
                  <a:off x="1427162" y="2887944"/>
                  <a:ext cx="1117600" cy="225425"/>
                </a:xfrm>
                <a:prstGeom prst="rect">
                  <a:avLst/>
                </a:prstGeom>
                <a:solidFill>
                  <a:srgbClr val="F5F6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02">
                  <a:extLst>
                    <a:ext uri="{FF2B5EF4-FFF2-40B4-BE49-F238E27FC236}">
                      <a16:creationId xmlns:a16="http://schemas.microsoft.com/office/drawing/2014/main" id="{D403EDF5-27D6-4171-888D-4283177336D0}"/>
                    </a:ext>
                  </a:extLst>
                </p:cNvPr>
                <p:cNvSpPr>
                  <a:spLocks/>
                </p:cNvSpPr>
                <p:nvPr/>
              </p:nvSpPr>
              <p:spPr bwMode="auto">
                <a:xfrm>
                  <a:off x="582612" y="1305206"/>
                  <a:ext cx="1231900" cy="4595813"/>
                </a:xfrm>
                <a:prstGeom prst="roundRect">
                  <a:avLst>
                    <a:gd name="adj" fmla="val 28265"/>
                  </a:avLst>
                </a:prstGeom>
                <a:solidFill>
                  <a:srgbClr val="F5F6F5"/>
                </a:solidFill>
                <a:ln>
                  <a:noFill/>
                </a:ln>
                <a:extLst>
                  <a:ext uri="{91240B29-F687-4F45-9708-019B960494DF}">
                    <a14:hiddenLine xmlns:a14="http://schemas.microsoft.com/office/drawing/2010/main" w="9525">
                      <a:solidFill>
                        <a:srgbClr val="000000"/>
                      </a:solidFill>
                      <a:round/>
                      <a:headEnd/>
                      <a:tailEnd/>
                    </a14:hiddenLine>
                  </a:ext>
                </a:extLst>
              </p:spPr>
              <p:txBody>
                <a:bodyPr vert="vert270" wrap="square" lIns="91440" tIns="45720" rIns="91440" bIns="45720" numCol="1" anchor="ctr" anchorCtr="0" compatLnSpc="1">
                  <a:prstTxWarp prst="textNoShape">
                    <a:avLst/>
                  </a:prstTxWarp>
                </a:bodyPr>
                <a:lstStyle/>
                <a:p>
                  <a:pPr algn="ctr"/>
                  <a:r>
                    <a:rPr lang="en-US" sz="4400" b="1" cap="all" dirty="0"/>
                    <a:t>Load testing</a:t>
                  </a:r>
                </a:p>
              </p:txBody>
            </p:sp>
            <p:sp>
              <p:nvSpPr>
                <p:cNvPr id="34" name="Oval 805">
                  <a:extLst>
                    <a:ext uri="{FF2B5EF4-FFF2-40B4-BE49-F238E27FC236}">
                      <a16:creationId xmlns:a16="http://schemas.microsoft.com/office/drawing/2014/main" id="{09AD09DF-7558-4E45-AC2D-9B1B47435064}"/>
                    </a:ext>
                  </a:extLst>
                </p:cNvPr>
                <p:cNvSpPr>
                  <a:spLocks noChangeArrowheads="1"/>
                </p:cNvSpPr>
                <p:nvPr/>
              </p:nvSpPr>
              <p:spPr bwMode="auto">
                <a:xfrm>
                  <a:off x="2205037" y="3865844"/>
                  <a:ext cx="679450" cy="679450"/>
                </a:xfrm>
                <a:prstGeom prst="ellipse">
                  <a:avLst/>
                </a:prstGeom>
                <a:solidFill>
                  <a:srgbClr val="F5F6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0" bIns="45720" numCol="1" anchor="ctr" anchorCtr="0" compatLnSpc="1">
                  <a:prstTxWarp prst="textNoShape">
                    <a:avLst/>
                  </a:prstTxWarp>
                </a:bodyPr>
                <a:lstStyle/>
                <a:p>
                  <a:pPr algn="ctr"/>
                  <a:r>
                    <a:rPr lang="en-US" sz="2400" b="1" dirty="0"/>
                    <a:t>03</a:t>
                  </a:r>
                </a:p>
              </p:txBody>
            </p:sp>
            <p:sp>
              <p:nvSpPr>
                <p:cNvPr id="35" name="Oval 803">
                  <a:extLst>
                    <a:ext uri="{FF2B5EF4-FFF2-40B4-BE49-F238E27FC236}">
                      <a16:creationId xmlns:a16="http://schemas.microsoft.com/office/drawing/2014/main" id="{EFEF72AC-4F7E-43AB-BE80-E6CE04B99922}"/>
                    </a:ext>
                  </a:extLst>
                </p:cNvPr>
                <p:cNvSpPr>
                  <a:spLocks noChangeArrowheads="1"/>
                </p:cNvSpPr>
                <p:nvPr/>
              </p:nvSpPr>
              <p:spPr bwMode="auto">
                <a:xfrm>
                  <a:off x="2205037" y="1457606"/>
                  <a:ext cx="679450" cy="679450"/>
                </a:xfrm>
                <a:prstGeom prst="ellipse">
                  <a:avLst/>
                </a:prstGeom>
                <a:solidFill>
                  <a:srgbClr val="F5F6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0" bIns="45720" numCol="1" anchor="ctr" anchorCtr="0" compatLnSpc="1">
                  <a:prstTxWarp prst="textNoShape">
                    <a:avLst/>
                  </a:prstTxWarp>
                </a:bodyPr>
                <a:lstStyle/>
                <a:p>
                  <a:pPr algn="ctr"/>
                  <a:r>
                    <a:rPr lang="en-US" sz="2400" b="1" dirty="0"/>
                    <a:t>01</a:t>
                  </a:r>
                </a:p>
              </p:txBody>
            </p:sp>
            <p:sp>
              <p:nvSpPr>
                <p:cNvPr id="36" name="Oval 804">
                  <a:extLst>
                    <a:ext uri="{FF2B5EF4-FFF2-40B4-BE49-F238E27FC236}">
                      <a16:creationId xmlns:a16="http://schemas.microsoft.com/office/drawing/2014/main" id="{E2CB57A3-1D87-4161-A69C-B47B633AB3DD}"/>
                    </a:ext>
                  </a:extLst>
                </p:cNvPr>
                <p:cNvSpPr>
                  <a:spLocks noChangeArrowheads="1"/>
                </p:cNvSpPr>
                <p:nvPr/>
              </p:nvSpPr>
              <p:spPr bwMode="auto">
                <a:xfrm>
                  <a:off x="2205037" y="5069169"/>
                  <a:ext cx="679450" cy="681038"/>
                </a:xfrm>
                <a:prstGeom prst="ellipse">
                  <a:avLst/>
                </a:prstGeom>
                <a:solidFill>
                  <a:srgbClr val="F5F6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0" bIns="45720" numCol="1" anchor="ctr" anchorCtr="0" compatLnSpc="1">
                  <a:prstTxWarp prst="textNoShape">
                    <a:avLst/>
                  </a:prstTxWarp>
                </a:bodyPr>
                <a:lstStyle/>
                <a:p>
                  <a:pPr algn="ctr"/>
                  <a:r>
                    <a:rPr lang="en-US" sz="2400" b="1" dirty="0"/>
                    <a:t>04</a:t>
                  </a:r>
                </a:p>
              </p:txBody>
            </p:sp>
            <p:sp>
              <p:nvSpPr>
                <p:cNvPr id="37" name="Oval 806">
                  <a:extLst>
                    <a:ext uri="{FF2B5EF4-FFF2-40B4-BE49-F238E27FC236}">
                      <a16:creationId xmlns:a16="http://schemas.microsoft.com/office/drawing/2014/main" id="{461B1AFB-8FD6-4104-A7F9-B7F9AB7D2285}"/>
                    </a:ext>
                  </a:extLst>
                </p:cNvPr>
                <p:cNvSpPr>
                  <a:spLocks noChangeArrowheads="1"/>
                </p:cNvSpPr>
                <p:nvPr/>
              </p:nvSpPr>
              <p:spPr bwMode="auto">
                <a:xfrm>
                  <a:off x="2205037" y="2660931"/>
                  <a:ext cx="679450" cy="681038"/>
                </a:xfrm>
                <a:prstGeom prst="ellipse">
                  <a:avLst/>
                </a:prstGeom>
                <a:solidFill>
                  <a:srgbClr val="F5F6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0" bIns="45720" numCol="1" anchor="ctr" anchorCtr="0" compatLnSpc="1">
                  <a:prstTxWarp prst="textNoShape">
                    <a:avLst/>
                  </a:prstTxWarp>
                </a:bodyPr>
                <a:lstStyle/>
                <a:p>
                  <a:pPr algn="ctr"/>
                  <a:r>
                    <a:rPr lang="en-US" sz="2400" b="1" dirty="0"/>
                    <a:t>02</a:t>
                  </a:r>
                </a:p>
              </p:txBody>
            </p:sp>
          </p:grpSp>
        </p:grpSp>
        <p:grpSp>
          <p:nvGrpSpPr>
            <p:cNvPr id="7" name="Group 6">
              <a:extLst>
                <a:ext uri="{FF2B5EF4-FFF2-40B4-BE49-F238E27FC236}">
                  <a16:creationId xmlns:a16="http://schemas.microsoft.com/office/drawing/2014/main" id="{D42FF109-DBF5-4728-8609-9BC381727B9C}"/>
                </a:ext>
              </a:extLst>
            </p:cNvPr>
            <p:cNvGrpSpPr/>
            <p:nvPr/>
          </p:nvGrpSpPr>
          <p:grpSpPr>
            <a:xfrm flipH="1">
              <a:off x="6246812" y="1305205"/>
              <a:ext cx="5513832" cy="4595813"/>
              <a:chOff x="582612" y="1305206"/>
              <a:chExt cx="5513388" cy="4595813"/>
            </a:xfrm>
          </p:grpSpPr>
          <p:grpSp>
            <p:nvGrpSpPr>
              <p:cNvPr id="8" name="Group 7">
                <a:extLst>
                  <a:ext uri="{FF2B5EF4-FFF2-40B4-BE49-F238E27FC236}">
                    <a16:creationId xmlns:a16="http://schemas.microsoft.com/office/drawing/2014/main" id="{AB4E56AF-6696-492D-893C-4031D8CFA169}"/>
                  </a:ext>
                </a:extLst>
              </p:cNvPr>
              <p:cNvGrpSpPr/>
              <p:nvPr/>
            </p:nvGrpSpPr>
            <p:grpSpPr>
              <a:xfrm>
                <a:off x="2054225" y="1305206"/>
                <a:ext cx="4041775" cy="4595813"/>
                <a:chOff x="2054225" y="1305206"/>
                <a:chExt cx="4041775" cy="4595813"/>
              </a:xfrm>
            </p:grpSpPr>
            <p:sp>
              <p:nvSpPr>
                <p:cNvPr id="19" name="Freeform 782">
                  <a:extLst>
                    <a:ext uri="{FF2B5EF4-FFF2-40B4-BE49-F238E27FC236}">
                      <a16:creationId xmlns:a16="http://schemas.microsoft.com/office/drawing/2014/main" id="{6C81FDFE-3152-4AAA-9D48-97691D61321B}"/>
                    </a:ext>
                  </a:extLst>
                </p:cNvPr>
                <p:cNvSpPr>
                  <a:spLocks/>
                </p:cNvSpPr>
                <p:nvPr/>
              </p:nvSpPr>
              <p:spPr bwMode="auto">
                <a:xfrm>
                  <a:off x="2054225" y="4918356"/>
                  <a:ext cx="4041775" cy="982663"/>
                </a:xfrm>
                <a:custGeom>
                  <a:avLst/>
                  <a:gdLst>
                    <a:gd name="T0" fmla="*/ 19662 w 19662"/>
                    <a:gd name="T1" fmla="*/ 0 h 4780"/>
                    <a:gd name="T2" fmla="*/ 2390 w 19662"/>
                    <a:gd name="T3" fmla="*/ 0 h 4780"/>
                    <a:gd name="T4" fmla="*/ 0 w 19662"/>
                    <a:gd name="T5" fmla="*/ 2390 h 4780"/>
                    <a:gd name="T6" fmla="*/ 2390 w 19662"/>
                    <a:gd name="T7" fmla="*/ 4780 h 4780"/>
                    <a:gd name="T8" fmla="*/ 19662 w 19662"/>
                    <a:gd name="T9" fmla="*/ 4780 h 4780"/>
                    <a:gd name="T10" fmla="*/ 19662 w 19662"/>
                    <a:gd name="T11" fmla="*/ 0 h 4780"/>
                  </a:gdLst>
                  <a:ahLst/>
                  <a:cxnLst>
                    <a:cxn ang="0">
                      <a:pos x="T0" y="T1"/>
                    </a:cxn>
                    <a:cxn ang="0">
                      <a:pos x="T2" y="T3"/>
                    </a:cxn>
                    <a:cxn ang="0">
                      <a:pos x="T4" y="T5"/>
                    </a:cxn>
                    <a:cxn ang="0">
                      <a:pos x="T6" y="T7"/>
                    </a:cxn>
                    <a:cxn ang="0">
                      <a:pos x="T8" y="T9"/>
                    </a:cxn>
                    <a:cxn ang="0">
                      <a:pos x="T10" y="T11"/>
                    </a:cxn>
                  </a:cxnLst>
                  <a:rect l="0" t="0" r="r" b="b"/>
                  <a:pathLst>
                    <a:path w="19662" h="4780">
                      <a:moveTo>
                        <a:pt x="19662" y="0"/>
                      </a:moveTo>
                      <a:lnTo>
                        <a:pt x="2390" y="0"/>
                      </a:lnTo>
                      <a:cubicBezTo>
                        <a:pt x="1070" y="0"/>
                        <a:pt x="0" y="1070"/>
                        <a:pt x="0" y="2390"/>
                      </a:cubicBezTo>
                      <a:cubicBezTo>
                        <a:pt x="0" y="3710"/>
                        <a:pt x="1070" y="4780"/>
                        <a:pt x="2390" y="4780"/>
                      </a:cubicBezTo>
                      <a:lnTo>
                        <a:pt x="19662" y="4780"/>
                      </a:lnTo>
                      <a:lnTo>
                        <a:pt x="19662"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783">
                  <a:extLst>
                    <a:ext uri="{FF2B5EF4-FFF2-40B4-BE49-F238E27FC236}">
                      <a16:creationId xmlns:a16="http://schemas.microsoft.com/office/drawing/2014/main" id="{A2831D30-88B1-4627-BF11-4D97C25C165F}"/>
                    </a:ext>
                  </a:extLst>
                </p:cNvPr>
                <p:cNvSpPr>
                  <a:spLocks/>
                </p:cNvSpPr>
                <p:nvPr/>
              </p:nvSpPr>
              <p:spPr bwMode="auto">
                <a:xfrm>
                  <a:off x="2054225" y="3713444"/>
                  <a:ext cx="4041775" cy="984250"/>
                </a:xfrm>
                <a:custGeom>
                  <a:avLst/>
                  <a:gdLst>
                    <a:gd name="T0" fmla="*/ 19662 w 19662"/>
                    <a:gd name="T1" fmla="*/ 0 h 4780"/>
                    <a:gd name="T2" fmla="*/ 2390 w 19662"/>
                    <a:gd name="T3" fmla="*/ 0 h 4780"/>
                    <a:gd name="T4" fmla="*/ 0 w 19662"/>
                    <a:gd name="T5" fmla="*/ 2390 h 4780"/>
                    <a:gd name="T6" fmla="*/ 2390 w 19662"/>
                    <a:gd name="T7" fmla="*/ 4780 h 4780"/>
                    <a:gd name="T8" fmla="*/ 19662 w 19662"/>
                    <a:gd name="T9" fmla="*/ 4780 h 4780"/>
                    <a:gd name="T10" fmla="*/ 19662 w 19662"/>
                    <a:gd name="T11" fmla="*/ 0 h 4780"/>
                  </a:gdLst>
                  <a:ahLst/>
                  <a:cxnLst>
                    <a:cxn ang="0">
                      <a:pos x="T0" y="T1"/>
                    </a:cxn>
                    <a:cxn ang="0">
                      <a:pos x="T2" y="T3"/>
                    </a:cxn>
                    <a:cxn ang="0">
                      <a:pos x="T4" y="T5"/>
                    </a:cxn>
                    <a:cxn ang="0">
                      <a:pos x="T6" y="T7"/>
                    </a:cxn>
                    <a:cxn ang="0">
                      <a:pos x="T8" y="T9"/>
                    </a:cxn>
                    <a:cxn ang="0">
                      <a:pos x="T10" y="T11"/>
                    </a:cxn>
                  </a:cxnLst>
                  <a:rect l="0" t="0" r="r" b="b"/>
                  <a:pathLst>
                    <a:path w="19662" h="4780">
                      <a:moveTo>
                        <a:pt x="19662" y="0"/>
                      </a:moveTo>
                      <a:lnTo>
                        <a:pt x="2390" y="0"/>
                      </a:lnTo>
                      <a:cubicBezTo>
                        <a:pt x="1070" y="0"/>
                        <a:pt x="0" y="1070"/>
                        <a:pt x="0" y="2390"/>
                      </a:cubicBezTo>
                      <a:cubicBezTo>
                        <a:pt x="0" y="3710"/>
                        <a:pt x="1070" y="4780"/>
                        <a:pt x="2390" y="4780"/>
                      </a:cubicBezTo>
                      <a:lnTo>
                        <a:pt x="19662" y="4780"/>
                      </a:lnTo>
                      <a:lnTo>
                        <a:pt x="19662" y="0"/>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784">
                  <a:extLst>
                    <a:ext uri="{FF2B5EF4-FFF2-40B4-BE49-F238E27FC236}">
                      <a16:creationId xmlns:a16="http://schemas.microsoft.com/office/drawing/2014/main" id="{6CA45775-E8F0-40A8-95ED-A6475705EB8F}"/>
                    </a:ext>
                  </a:extLst>
                </p:cNvPr>
                <p:cNvSpPr>
                  <a:spLocks/>
                </p:cNvSpPr>
                <p:nvPr/>
              </p:nvSpPr>
              <p:spPr bwMode="auto">
                <a:xfrm>
                  <a:off x="2054225" y="2510119"/>
                  <a:ext cx="4041775" cy="982663"/>
                </a:xfrm>
                <a:custGeom>
                  <a:avLst/>
                  <a:gdLst>
                    <a:gd name="T0" fmla="*/ 19662 w 19662"/>
                    <a:gd name="T1" fmla="*/ 0 h 4780"/>
                    <a:gd name="T2" fmla="*/ 2390 w 19662"/>
                    <a:gd name="T3" fmla="*/ 0 h 4780"/>
                    <a:gd name="T4" fmla="*/ 0 w 19662"/>
                    <a:gd name="T5" fmla="*/ 2390 h 4780"/>
                    <a:gd name="T6" fmla="*/ 2390 w 19662"/>
                    <a:gd name="T7" fmla="*/ 4780 h 4780"/>
                    <a:gd name="T8" fmla="*/ 19662 w 19662"/>
                    <a:gd name="T9" fmla="*/ 4780 h 4780"/>
                    <a:gd name="T10" fmla="*/ 19662 w 19662"/>
                    <a:gd name="T11" fmla="*/ 0 h 4780"/>
                  </a:gdLst>
                  <a:ahLst/>
                  <a:cxnLst>
                    <a:cxn ang="0">
                      <a:pos x="T0" y="T1"/>
                    </a:cxn>
                    <a:cxn ang="0">
                      <a:pos x="T2" y="T3"/>
                    </a:cxn>
                    <a:cxn ang="0">
                      <a:pos x="T4" y="T5"/>
                    </a:cxn>
                    <a:cxn ang="0">
                      <a:pos x="T6" y="T7"/>
                    </a:cxn>
                    <a:cxn ang="0">
                      <a:pos x="T8" y="T9"/>
                    </a:cxn>
                    <a:cxn ang="0">
                      <a:pos x="T10" y="T11"/>
                    </a:cxn>
                  </a:cxnLst>
                  <a:rect l="0" t="0" r="r" b="b"/>
                  <a:pathLst>
                    <a:path w="19662" h="4780">
                      <a:moveTo>
                        <a:pt x="19662" y="0"/>
                      </a:moveTo>
                      <a:lnTo>
                        <a:pt x="2390" y="0"/>
                      </a:lnTo>
                      <a:cubicBezTo>
                        <a:pt x="1070" y="0"/>
                        <a:pt x="0" y="1070"/>
                        <a:pt x="0" y="2390"/>
                      </a:cubicBezTo>
                      <a:cubicBezTo>
                        <a:pt x="0" y="3710"/>
                        <a:pt x="1070" y="4780"/>
                        <a:pt x="2390" y="4780"/>
                      </a:cubicBezTo>
                      <a:lnTo>
                        <a:pt x="19662" y="4780"/>
                      </a:lnTo>
                      <a:lnTo>
                        <a:pt x="19662"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85">
                  <a:extLst>
                    <a:ext uri="{FF2B5EF4-FFF2-40B4-BE49-F238E27FC236}">
                      <a16:creationId xmlns:a16="http://schemas.microsoft.com/office/drawing/2014/main" id="{9FA60B63-38B9-4232-97F8-24130DA4AC82}"/>
                    </a:ext>
                  </a:extLst>
                </p:cNvPr>
                <p:cNvSpPr>
                  <a:spLocks/>
                </p:cNvSpPr>
                <p:nvPr/>
              </p:nvSpPr>
              <p:spPr bwMode="auto">
                <a:xfrm>
                  <a:off x="2054225" y="1305206"/>
                  <a:ext cx="4041775" cy="982663"/>
                </a:xfrm>
                <a:custGeom>
                  <a:avLst/>
                  <a:gdLst>
                    <a:gd name="T0" fmla="*/ 19662 w 19662"/>
                    <a:gd name="T1" fmla="*/ 0 h 4780"/>
                    <a:gd name="T2" fmla="*/ 2390 w 19662"/>
                    <a:gd name="T3" fmla="*/ 0 h 4780"/>
                    <a:gd name="T4" fmla="*/ 0 w 19662"/>
                    <a:gd name="T5" fmla="*/ 2390 h 4780"/>
                    <a:gd name="T6" fmla="*/ 2390 w 19662"/>
                    <a:gd name="T7" fmla="*/ 4780 h 4780"/>
                    <a:gd name="T8" fmla="*/ 19662 w 19662"/>
                    <a:gd name="T9" fmla="*/ 4780 h 4780"/>
                    <a:gd name="T10" fmla="*/ 19662 w 19662"/>
                    <a:gd name="T11" fmla="*/ 0 h 4780"/>
                  </a:gdLst>
                  <a:ahLst/>
                  <a:cxnLst>
                    <a:cxn ang="0">
                      <a:pos x="T0" y="T1"/>
                    </a:cxn>
                    <a:cxn ang="0">
                      <a:pos x="T2" y="T3"/>
                    </a:cxn>
                    <a:cxn ang="0">
                      <a:pos x="T4" y="T5"/>
                    </a:cxn>
                    <a:cxn ang="0">
                      <a:pos x="T6" y="T7"/>
                    </a:cxn>
                    <a:cxn ang="0">
                      <a:pos x="T8" y="T9"/>
                    </a:cxn>
                    <a:cxn ang="0">
                      <a:pos x="T10" y="T11"/>
                    </a:cxn>
                  </a:cxnLst>
                  <a:rect l="0" t="0" r="r" b="b"/>
                  <a:pathLst>
                    <a:path w="19662" h="4780">
                      <a:moveTo>
                        <a:pt x="19662" y="0"/>
                      </a:moveTo>
                      <a:lnTo>
                        <a:pt x="2390" y="0"/>
                      </a:lnTo>
                      <a:cubicBezTo>
                        <a:pt x="1070" y="0"/>
                        <a:pt x="0" y="1070"/>
                        <a:pt x="0" y="2390"/>
                      </a:cubicBezTo>
                      <a:cubicBezTo>
                        <a:pt x="0" y="3710"/>
                        <a:pt x="1070" y="4780"/>
                        <a:pt x="2390" y="4780"/>
                      </a:cubicBezTo>
                      <a:lnTo>
                        <a:pt x="19662" y="4780"/>
                      </a:lnTo>
                      <a:lnTo>
                        <a:pt x="19662" y="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786">
                  <a:extLst>
                    <a:ext uri="{FF2B5EF4-FFF2-40B4-BE49-F238E27FC236}">
                      <a16:creationId xmlns:a16="http://schemas.microsoft.com/office/drawing/2014/main" id="{0F99E48E-8DA3-4C3F-9C4A-E03460F47FFE}"/>
                    </a:ext>
                  </a:extLst>
                </p:cNvPr>
                <p:cNvSpPr>
                  <a:spLocks/>
                </p:cNvSpPr>
                <p:nvPr/>
              </p:nvSpPr>
              <p:spPr bwMode="auto">
                <a:xfrm>
                  <a:off x="2054225" y="1797331"/>
                  <a:ext cx="4041775" cy="490538"/>
                </a:xfrm>
                <a:custGeom>
                  <a:avLst/>
                  <a:gdLst>
                    <a:gd name="T0" fmla="*/ 0 w 19662"/>
                    <a:gd name="T1" fmla="*/ 0 h 2390"/>
                    <a:gd name="T2" fmla="*/ 0 w 19662"/>
                    <a:gd name="T3" fmla="*/ 0 h 2390"/>
                    <a:gd name="T4" fmla="*/ 2390 w 19662"/>
                    <a:gd name="T5" fmla="*/ 2390 h 2390"/>
                    <a:gd name="T6" fmla="*/ 19662 w 19662"/>
                    <a:gd name="T7" fmla="*/ 2390 h 2390"/>
                    <a:gd name="T8" fmla="*/ 19662 w 19662"/>
                    <a:gd name="T9" fmla="*/ 0 h 2390"/>
                    <a:gd name="T10" fmla="*/ 0 w 19662"/>
                    <a:gd name="T11" fmla="*/ 0 h 2390"/>
                  </a:gdLst>
                  <a:ahLst/>
                  <a:cxnLst>
                    <a:cxn ang="0">
                      <a:pos x="T0" y="T1"/>
                    </a:cxn>
                    <a:cxn ang="0">
                      <a:pos x="T2" y="T3"/>
                    </a:cxn>
                    <a:cxn ang="0">
                      <a:pos x="T4" y="T5"/>
                    </a:cxn>
                    <a:cxn ang="0">
                      <a:pos x="T6" y="T7"/>
                    </a:cxn>
                    <a:cxn ang="0">
                      <a:pos x="T8" y="T9"/>
                    </a:cxn>
                    <a:cxn ang="0">
                      <a:pos x="T10" y="T11"/>
                    </a:cxn>
                  </a:cxnLst>
                  <a:rect l="0" t="0" r="r" b="b"/>
                  <a:pathLst>
                    <a:path w="19662" h="2390">
                      <a:moveTo>
                        <a:pt x="0" y="0"/>
                      </a:moveTo>
                      <a:lnTo>
                        <a:pt x="0" y="0"/>
                      </a:lnTo>
                      <a:cubicBezTo>
                        <a:pt x="0" y="1320"/>
                        <a:pt x="1070" y="2390"/>
                        <a:pt x="2390" y="2390"/>
                      </a:cubicBezTo>
                      <a:lnTo>
                        <a:pt x="19662" y="2390"/>
                      </a:lnTo>
                      <a:lnTo>
                        <a:pt x="19662" y="0"/>
                      </a:lnTo>
                      <a:lnTo>
                        <a:pt x="0" y="0"/>
                      </a:ln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787">
                  <a:extLst>
                    <a:ext uri="{FF2B5EF4-FFF2-40B4-BE49-F238E27FC236}">
                      <a16:creationId xmlns:a16="http://schemas.microsoft.com/office/drawing/2014/main" id="{268AD2E7-4D2A-4BCE-A6E3-39D46AA448C6}"/>
                    </a:ext>
                  </a:extLst>
                </p:cNvPr>
                <p:cNvSpPr>
                  <a:spLocks/>
                </p:cNvSpPr>
                <p:nvPr/>
              </p:nvSpPr>
              <p:spPr bwMode="auto">
                <a:xfrm>
                  <a:off x="2054225" y="3000656"/>
                  <a:ext cx="4041775" cy="492125"/>
                </a:xfrm>
                <a:custGeom>
                  <a:avLst/>
                  <a:gdLst>
                    <a:gd name="T0" fmla="*/ 0 w 19662"/>
                    <a:gd name="T1" fmla="*/ 0 h 2390"/>
                    <a:gd name="T2" fmla="*/ 2390 w 19662"/>
                    <a:gd name="T3" fmla="*/ 2390 h 2390"/>
                    <a:gd name="T4" fmla="*/ 19662 w 19662"/>
                    <a:gd name="T5" fmla="*/ 2390 h 2390"/>
                    <a:gd name="T6" fmla="*/ 19662 w 19662"/>
                    <a:gd name="T7" fmla="*/ 0 h 2390"/>
                    <a:gd name="T8" fmla="*/ 0 w 19662"/>
                    <a:gd name="T9" fmla="*/ 0 h 2390"/>
                  </a:gdLst>
                  <a:ahLst/>
                  <a:cxnLst>
                    <a:cxn ang="0">
                      <a:pos x="T0" y="T1"/>
                    </a:cxn>
                    <a:cxn ang="0">
                      <a:pos x="T2" y="T3"/>
                    </a:cxn>
                    <a:cxn ang="0">
                      <a:pos x="T4" y="T5"/>
                    </a:cxn>
                    <a:cxn ang="0">
                      <a:pos x="T6" y="T7"/>
                    </a:cxn>
                    <a:cxn ang="0">
                      <a:pos x="T8" y="T9"/>
                    </a:cxn>
                  </a:cxnLst>
                  <a:rect l="0" t="0" r="r" b="b"/>
                  <a:pathLst>
                    <a:path w="19662" h="2390">
                      <a:moveTo>
                        <a:pt x="0" y="0"/>
                      </a:moveTo>
                      <a:cubicBezTo>
                        <a:pt x="0" y="1320"/>
                        <a:pt x="1070" y="2390"/>
                        <a:pt x="2390" y="2390"/>
                      </a:cubicBezTo>
                      <a:lnTo>
                        <a:pt x="19662" y="2390"/>
                      </a:lnTo>
                      <a:lnTo>
                        <a:pt x="19662" y="0"/>
                      </a:lnTo>
                      <a:lnTo>
                        <a:pt x="0" y="0"/>
                      </a:ln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788">
                  <a:extLst>
                    <a:ext uri="{FF2B5EF4-FFF2-40B4-BE49-F238E27FC236}">
                      <a16:creationId xmlns:a16="http://schemas.microsoft.com/office/drawing/2014/main" id="{C7A81CA0-2E18-4FC4-A3EE-2ECAC072BCE3}"/>
                    </a:ext>
                  </a:extLst>
                </p:cNvPr>
                <p:cNvSpPr>
                  <a:spLocks/>
                </p:cNvSpPr>
                <p:nvPr/>
              </p:nvSpPr>
              <p:spPr bwMode="auto">
                <a:xfrm>
                  <a:off x="2054225" y="4205569"/>
                  <a:ext cx="4041775" cy="492125"/>
                </a:xfrm>
                <a:custGeom>
                  <a:avLst/>
                  <a:gdLst>
                    <a:gd name="T0" fmla="*/ 0 w 19662"/>
                    <a:gd name="T1" fmla="*/ 0 h 2390"/>
                    <a:gd name="T2" fmla="*/ 2390 w 19662"/>
                    <a:gd name="T3" fmla="*/ 2390 h 2390"/>
                    <a:gd name="T4" fmla="*/ 19662 w 19662"/>
                    <a:gd name="T5" fmla="*/ 2390 h 2390"/>
                    <a:gd name="T6" fmla="*/ 19662 w 19662"/>
                    <a:gd name="T7" fmla="*/ 0 h 2390"/>
                    <a:gd name="T8" fmla="*/ 0 w 19662"/>
                    <a:gd name="T9" fmla="*/ 0 h 2390"/>
                  </a:gdLst>
                  <a:ahLst/>
                  <a:cxnLst>
                    <a:cxn ang="0">
                      <a:pos x="T0" y="T1"/>
                    </a:cxn>
                    <a:cxn ang="0">
                      <a:pos x="T2" y="T3"/>
                    </a:cxn>
                    <a:cxn ang="0">
                      <a:pos x="T4" y="T5"/>
                    </a:cxn>
                    <a:cxn ang="0">
                      <a:pos x="T6" y="T7"/>
                    </a:cxn>
                    <a:cxn ang="0">
                      <a:pos x="T8" y="T9"/>
                    </a:cxn>
                  </a:cxnLst>
                  <a:rect l="0" t="0" r="r" b="b"/>
                  <a:pathLst>
                    <a:path w="19662" h="2390">
                      <a:moveTo>
                        <a:pt x="0" y="0"/>
                      </a:moveTo>
                      <a:cubicBezTo>
                        <a:pt x="0" y="1320"/>
                        <a:pt x="1070" y="2390"/>
                        <a:pt x="2390" y="2390"/>
                      </a:cubicBezTo>
                      <a:lnTo>
                        <a:pt x="19662" y="2390"/>
                      </a:lnTo>
                      <a:lnTo>
                        <a:pt x="19662" y="0"/>
                      </a:lnTo>
                      <a:lnTo>
                        <a:pt x="0" y="0"/>
                      </a:ln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789">
                  <a:extLst>
                    <a:ext uri="{FF2B5EF4-FFF2-40B4-BE49-F238E27FC236}">
                      <a16:creationId xmlns:a16="http://schemas.microsoft.com/office/drawing/2014/main" id="{C1D89D81-2F69-4DA0-AA0B-6FAE87FC9002}"/>
                    </a:ext>
                  </a:extLst>
                </p:cNvPr>
                <p:cNvSpPr>
                  <a:spLocks/>
                </p:cNvSpPr>
                <p:nvPr/>
              </p:nvSpPr>
              <p:spPr bwMode="auto">
                <a:xfrm>
                  <a:off x="2054225" y="5410481"/>
                  <a:ext cx="4041775" cy="490538"/>
                </a:xfrm>
                <a:custGeom>
                  <a:avLst/>
                  <a:gdLst>
                    <a:gd name="T0" fmla="*/ 0 w 19662"/>
                    <a:gd name="T1" fmla="*/ 0 h 2390"/>
                    <a:gd name="T2" fmla="*/ 2390 w 19662"/>
                    <a:gd name="T3" fmla="*/ 2390 h 2390"/>
                    <a:gd name="T4" fmla="*/ 19662 w 19662"/>
                    <a:gd name="T5" fmla="*/ 2390 h 2390"/>
                    <a:gd name="T6" fmla="*/ 19662 w 19662"/>
                    <a:gd name="T7" fmla="*/ 0 h 2390"/>
                    <a:gd name="T8" fmla="*/ 0 w 19662"/>
                    <a:gd name="T9" fmla="*/ 0 h 2390"/>
                  </a:gdLst>
                  <a:ahLst/>
                  <a:cxnLst>
                    <a:cxn ang="0">
                      <a:pos x="T0" y="T1"/>
                    </a:cxn>
                    <a:cxn ang="0">
                      <a:pos x="T2" y="T3"/>
                    </a:cxn>
                    <a:cxn ang="0">
                      <a:pos x="T4" y="T5"/>
                    </a:cxn>
                    <a:cxn ang="0">
                      <a:pos x="T6" y="T7"/>
                    </a:cxn>
                    <a:cxn ang="0">
                      <a:pos x="T8" y="T9"/>
                    </a:cxn>
                  </a:cxnLst>
                  <a:rect l="0" t="0" r="r" b="b"/>
                  <a:pathLst>
                    <a:path w="19662" h="2390">
                      <a:moveTo>
                        <a:pt x="0" y="0"/>
                      </a:moveTo>
                      <a:cubicBezTo>
                        <a:pt x="0" y="1320"/>
                        <a:pt x="1070" y="2390"/>
                        <a:pt x="2390" y="2390"/>
                      </a:cubicBezTo>
                      <a:lnTo>
                        <a:pt x="19662" y="2390"/>
                      </a:lnTo>
                      <a:lnTo>
                        <a:pt x="19662" y="0"/>
                      </a:lnTo>
                      <a:lnTo>
                        <a:pt x="0" y="0"/>
                      </a:ln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 name="Group 8">
                <a:extLst>
                  <a:ext uri="{FF2B5EF4-FFF2-40B4-BE49-F238E27FC236}">
                    <a16:creationId xmlns:a16="http://schemas.microsoft.com/office/drawing/2014/main" id="{99CC83AB-8D73-4564-B7C4-E652D23D4678}"/>
                  </a:ext>
                </a:extLst>
              </p:cNvPr>
              <p:cNvGrpSpPr/>
              <p:nvPr/>
            </p:nvGrpSpPr>
            <p:grpSpPr>
              <a:xfrm>
                <a:off x="582612" y="1305206"/>
                <a:ext cx="2316164" cy="4595813"/>
                <a:chOff x="582612" y="1305206"/>
                <a:chExt cx="2316164" cy="4595813"/>
              </a:xfrm>
              <a:effectLst>
                <a:outerShdw blurRad="50800" dist="38100" dir="5400000" algn="t" rotWithShape="0">
                  <a:prstClr val="black">
                    <a:alpha val="40000"/>
                  </a:prstClr>
                </a:outerShdw>
              </a:effectLst>
            </p:grpSpPr>
            <p:sp>
              <p:nvSpPr>
                <p:cNvPr id="10" name="Rectangle 792">
                  <a:extLst>
                    <a:ext uri="{FF2B5EF4-FFF2-40B4-BE49-F238E27FC236}">
                      <a16:creationId xmlns:a16="http://schemas.microsoft.com/office/drawing/2014/main" id="{23187E01-661B-43BE-BFDB-DECC4F40DD08}"/>
                    </a:ext>
                  </a:extLst>
                </p:cNvPr>
                <p:cNvSpPr>
                  <a:spLocks noChangeArrowheads="1"/>
                </p:cNvSpPr>
                <p:nvPr/>
              </p:nvSpPr>
              <p:spPr bwMode="auto">
                <a:xfrm>
                  <a:off x="1427162" y="1684619"/>
                  <a:ext cx="1117600" cy="225425"/>
                </a:xfrm>
                <a:prstGeom prst="rect">
                  <a:avLst/>
                </a:prstGeom>
                <a:solidFill>
                  <a:srgbClr val="F5F6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795">
                  <a:extLst>
                    <a:ext uri="{FF2B5EF4-FFF2-40B4-BE49-F238E27FC236}">
                      <a16:creationId xmlns:a16="http://schemas.microsoft.com/office/drawing/2014/main" id="{1F7DD49E-4B00-4148-B05F-89F88290E3D7}"/>
                    </a:ext>
                  </a:extLst>
                </p:cNvPr>
                <p:cNvSpPr>
                  <a:spLocks noChangeArrowheads="1"/>
                </p:cNvSpPr>
                <p:nvPr/>
              </p:nvSpPr>
              <p:spPr bwMode="auto">
                <a:xfrm>
                  <a:off x="1427162" y="5296181"/>
                  <a:ext cx="1117600" cy="227013"/>
                </a:xfrm>
                <a:prstGeom prst="rect">
                  <a:avLst/>
                </a:prstGeom>
                <a:solidFill>
                  <a:srgbClr val="F5F6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798">
                  <a:extLst>
                    <a:ext uri="{FF2B5EF4-FFF2-40B4-BE49-F238E27FC236}">
                      <a16:creationId xmlns:a16="http://schemas.microsoft.com/office/drawing/2014/main" id="{BC6ED41E-D939-4537-8A0B-2A8E3962E1D5}"/>
                    </a:ext>
                  </a:extLst>
                </p:cNvPr>
                <p:cNvSpPr>
                  <a:spLocks noChangeArrowheads="1"/>
                </p:cNvSpPr>
                <p:nvPr/>
              </p:nvSpPr>
              <p:spPr bwMode="auto">
                <a:xfrm>
                  <a:off x="1427162" y="4092856"/>
                  <a:ext cx="1117600" cy="225425"/>
                </a:xfrm>
                <a:prstGeom prst="rect">
                  <a:avLst/>
                </a:prstGeom>
                <a:solidFill>
                  <a:srgbClr val="F5F6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801">
                  <a:extLst>
                    <a:ext uri="{FF2B5EF4-FFF2-40B4-BE49-F238E27FC236}">
                      <a16:creationId xmlns:a16="http://schemas.microsoft.com/office/drawing/2014/main" id="{0C26C5D9-67E3-4BF2-9D28-F1DE2D3C0958}"/>
                    </a:ext>
                  </a:extLst>
                </p:cNvPr>
                <p:cNvSpPr>
                  <a:spLocks noChangeArrowheads="1"/>
                </p:cNvSpPr>
                <p:nvPr/>
              </p:nvSpPr>
              <p:spPr bwMode="auto">
                <a:xfrm>
                  <a:off x="1427162" y="2887944"/>
                  <a:ext cx="1117600" cy="225425"/>
                </a:xfrm>
                <a:prstGeom prst="rect">
                  <a:avLst/>
                </a:prstGeom>
                <a:solidFill>
                  <a:srgbClr val="F5F6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02">
                  <a:extLst>
                    <a:ext uri="{FF2B5EF4-FFF2-40B4-BE49-F238E27FC236}">
                      <a16:creationId xmlns:a16="http://schemas.microsoft.com/office/drawing/2014/main" id="{54DF1894-2D05-42F9-AD7A-96FE3F775F3D}"/>
                    </a:ext>
                  </a:extLst>
                </p:cNvPr>
                <p:cNvSpPr>
                  <a:spLocks/>
                </p:cNvSpPr>
                <p:nvPr/>
              </p:nvSpPr>
              <p:spPr bwMode="auto">
                <a:xfrm>
                  <a:off x="582612" y="1305206"/>
                  <a:ext cx="1231900" cy="4595813"/>
                </a:xfrm>
                <a:prstGeom prst="roundRect">
                  <a:avLst>
                    <a:gd name="adj" fmla="val 28265"/>
                  </a:avLst>
                </a:prstGeom>
                <a:solidFill>
                  <a:srgbClr val="F5F6F5"/>
                </a:solidFill>
                <a:ln>
                  <a:noFill/>
                </a:ln>
                <a:extLst>
                  <a:ext uri="{91240B29-F687-4F45-9708-019B960494DF}">
                    <a14:hiddenLine xmlns:a14="http://schemas.microsoft.com/office/drawing/2010/main" w="9525">
                      <a:solidFill>
                        <a:srgbClr val="000000"/>
                      </a:solidFill>
                      <a:round/>
                      <a:headEnd/>
                      <a:tailEnd/>
                    </a14:hiddenLine>
                  </a:ext>
                </a:extLst>
              </p:spPr>
              <p:txBody>
                <a:bodyPr vert="vert" wrap="square" lIns="91440" tIns="45720" rIns="91440" bIns="45720" numCol="1" anchor="ctr" anchorCtr="0" compatLnSpc="1">
                  <a:prstTxWarp prst="textNoShape">
                    <a:avLst/>
                  </a:prstTxWarp>
                </a:bodyPr>
                <a:lstStyle/>
                <a:p>
                  <a:pPr algn="ctr"/>
                  <a:r>
                    <a:rPr lang="en-US" sz="4400" b="1" cap="all" dirty="0"/>
                    <a:t>Stress testing</a:t>
                  </a:r>
                </a:p>
              </p:txBody>
            </p:sp>
            <p:sp>
              <p:nvSpPr>
                <p:cNvPr id="15" name="Oval 805">
                  <a:extLst>
                    <a:ext uri="{FF2B5EF4-FFF2-40B4-BE49-F238E27FC236}">
                      <a16:creationId xmlns:a16="http://schemas.microsoft.com/office/drawing/2014/main" id="{6856615F-1F32-40F4-ADC7-D274A09A3358}"/>
                    </a:ext>
                  </a:extLst>
                </p:cNvPr>
                <p:cNvSpPr>
                  <a:spLocks noChangeArrowheads="1"/>
                </p:cNvSpPr>
                <p:nvPr/>
              </p:nvSpPr>
              <p:spPr bwMode="auto">
                <a:xfrm>
                  <a:off x="2219326" y="3879167"/>
                  <a:ext cx="679450" cy="679450"/>
                </a:xfrm>
                <a:prstGeom prst="ellipse">
                  <a:avLst/>
                </a:prstGeom>
                <a:solidFill>
                  <a:srgbClr val="F5F6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0" bIns="45720" numCol="1" anchor="ctr" anchorCtr="0" compatLnSpc="1">
                  <a:prstTxWarp prst="textNoShape">
                    <a:avLst/>
                  </a:prstTxWarp>
                </a:bodyPr>
                <a:lstStyle/>
                <a:p>
                  <a:pPr algn="ctr"/>
                  <a:endParaRPr lang="en-US" sz="2400" b="1" dirty="0"/>
                </a:p>
                <a:p>
                  <a:pPr algn="ctr"/>
                  <a:r>
                    <a:rPr lang="en-US" sz="2400" b="1" dirty="0"/>
                    <a:t>03</a:t>
                  </a:r>
                </a:p>
                <a:p>
                  <a:pPr algn="ctr"/>
                  <a:endParaRPr lang="en-US" sz="2400" b="1" dirty="0"/>
                </a:p>
              </p:txBody>
            </p:sp>
            <p:sp>
              <p:nvSpPr>
                <p:cNvPr id="16" name="Oval 803">
                  <a:extLst>
                    <a:ext uri="{FF2B5EF4-FFF2-40B4-BE49-F238E27FC236}">
                      <a16:creationId xmlns:a16="http://schemas.microsoft.com/office/drawing/2014/main" id="{BC0563F0-A716-4CEB-86A7-B1E444B27CF1}"/>
                    </a:ext>
                  </a:extLst>
                </p:cNvPr>
                <p:cNvSpPr>
                  <a:spLocks noChangeArrowheads="1"/>
                </p:cNvSpPr>
                <p:nvPr/>
              </p:nvSpPr>
              <p:spPr bwMode="auto">
                <a:xfrm>
                  <a:off x="2205037" y="1457606"/>
                  <a:ext cx="679450" cy="679450"/>
                </a:xfrm>
                <a:prstGeom prst="ellipse">
                  <a:avLst/>
                </a:prstGeom>
                <a:solidFill>
                  <a:srgbClr val="F5F6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0" bIns="45720" numCol="1" anchor="ctr" anchorCtr="0" compatLnSpc="1">
                  <a:prstTxWarp prst="textNoShape">
                    <a:avLst/>
                  </a:prstTxWarp>
                </a:bodyPr>
                <a:lstStyle/>
                <a:p>
                  <a:pPr algn="ctr"/>
                  <a:r>
                    <a:rPr lang="en-US" sz="2400" b="1" dirty="0"/>
                    <a:t>01</a:t>
                  </a:r>
                </a:p>
              </p:txBody>
            </p:sp>
            <p:sp>
              <p:nvSpPr>
                <p:cNvPr id="17" name="Oval 804">
                  <a:extLst>
                    <a:ext uri="{FF2B5EF4-FFF2-40B4-BE49-F238E27FC236}">
                      <a16:creationId xmlns:a16="http://schemas.microsoft.com/office/drawing/2014/main" id="{2FA412DA-23D4-4A1B-87B4-AB0930745BF5}"/>
                    </a:ext>
                  </a:extLst>
                </p:cNvPr>
                <p:cNvSpPr>
                  <a:spLocks noChangeArrowheads="1"/>
                </p:cNvSpPr>
                <p:nvPr/>
              </p:nvSpPr>
              <p:spPr bwMode="auto">
                <a:xfrm>
                  <a:off x="2205037" y="5069169"/>
                  <a:ext cx="679450" cy="681038"/>
                </a:xfrm>
                <a:prstGeom prst="ellipse">
                  <a:avLst/>
                </a:prstGeom>
                <a:solidFill>
                  <a:srgbClr val="F5F6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0" bIns="45720" numCol="1" anchor="ctr" anchorCtr="0" compatLnSpc="1">
                  <a:prstTxWarp prst="textNoShape">
                    <a:avLst/>
                  </a:prstTxWarp>
                </a:bodyPr>
                <a:lstStyle/>
                <a:p>
                  <a:pPr algn="ctr"/>
                  <a:r>
                    <a:rPr lang="en-US" sz="2400" b="1" dirty="0"/>
                    <a:t>04</a:t>
                  </a:r>
                </a:p>
              </p:txBody>
            </p:sp>
            <p:sp>
              <p:nvSpPr>
                <p:cNvPr id="18" name="Oval 806">
                  <a:extLst>
                    <a:ext uri="{FF2B5EF4-FFF2-40B4-BE49-F238E27FC236}">
                      <a16:creationId xmlns:a16="http://schemas.microsoft.com/office/drawing/2014/main" id="{845043C3-FA14-45FA-9F1F-5C341529A141}"/>
                    </a:ext>
                  </a:extLst>
                </p:cNvPr>
                <p:cNvSpPr>
                  <a:spLocks noChangeArrowheads="1"/>
                </p:cNvSpPr>
                <p:nvPr/>
              </p:nvSpPr>
              <p:spPr bwMode="auto">
                <a:xfrm>
                  <a:off x="2205037" y="2660931"/>
                  <a:ext cx="679450" cy="681038"/>
                </a:xfrm>
                <a:prstGeom prst="ellipse">
                  <a:avLst/>
                </a:prstGeom>
                <a:solidFill>
                  <a:srgbClr val="F5F6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0" bIns="45720" numCol="1" anchor="ctr" anchorCtr="0" compatLnSpc="1">
                  <a:prstTxWarp prst="textNoShape">
                    <a:avLst/>
                  </a:prstTxWarp>
                </a:bodyPr>
                <a:lstStyle/>
                <a:p>
                  <a:pPr algn="ctr"/>
                  <a:r>
                    <a:rPr lang="en-US" sz="2400" b="1" dirty="0"/>
                    <a:t>02</a:t>
                  </a:r>
                </a:p>
              </p:txBody>
            </p:sp>
          </p:grpSp>
        </p:grpSp>
      </p:grpSp>
      <p:sp>
        <p:nvSpPr>
          <p:cNvPr id="48" name="TextBox 47">
            <a:extLst>
              <a:ext uri="{FF2B5EF4-FFF2-40B4-BE49-F238E27FC236}">
                <a16:creationId xmlns:a16="http://schemas.microsoft.com/office/drawing/2014/main" id="{522D6F06-D9BC-4050-83C2-03BE86DE9206}"/>
              </a:ext>
            </a:extLst>
          </p:cNvPr>
          <p:cNvSpPr txBox="1"/>
          <p:nvPr/>
        </p:nvSpPr>
        <p:spPr>
          <a:xfrm>
            <a:off x="2917211" y="1434493"/>
            <a:ext cx="2929293" cy="738664"/>
          </a:xfrm>
          <a:prstGeom prst="rect">
            <a:avLst/>
          </a:prstGeom>
          <a:noFill/>
        </p:spPr>
        <p:txBody>
          <a:bodyPr wrap="square" lIns="0" rIns="0" rtlCol="0" anchor="t">
            <a:spAutoFit/>
          </a:bodyPr>
          <a:lstStyle/>
          <a:p>
            <a:pPr algn="just"/>
            <a:r>
              <a:rPr lang="en-US" sz="1400" dirty="0">
                <a:solidFill>
                  <a:schemeClr val="bg1"/>
                </a:solidFill>
              </a:rPr>
              <a:t>Load Testing is performed to test the performance of the system or software application under extreme load.</a:t>
            </a:r>
          </a:p>
        </p:txBody>
      </p:sp>
      <p:sp>
        <p:nvSpPr>
          <p:cNvPr id="51" name="TextBox 50">
            <a:extLst>
              <a:ext uri="{FF2B5EF4-FFF2-40B4-BE49-F238E27FC236}">
                <a16:creationId xmlns:a16="http://schemas.microsoft.com/office/drawing/2014/main" id="{663D9DD3-55AF-4121-950E-5E31CD97E757}"/>
              </a:ext>
            </a:extLst>
          </p:cNvPr>
          <p:cNvSpPr txBox="1"/>
          <p:nvPr/>
        </p:nvSpPr>
        <p:spPr>
          <a:xfrm>
            <a:off x="2928724" y="2676649"/>
            <a:ext cx="2929293" cy="523220"/>
          </a:xfrm>
          <a:prstGeom prst="rect">
            <a:avLst/>
          </a:prstGeom>
          <a:noFill/>
        </p:spPr>
        <p:txBody>
          <a:bodyPr wrap="square" lIns="0" rIns="0" rtlCol="0" anchor="t">
            <a:spAutoFit/>
          </a:bodyPr>
          <a:lstStyle/>
          <a:p>
            <a:pPr algn="just"/>
            <a:r>
              <a:rPr lang="en-US" sz="1400" dirty="0">
                <a:solidFill>
                  <a:schemeClr val="bg1"/>
                </a:solidFill>
              </a:rPr>
              <a:t>The factor tested during load testing is performance.</a:t>
            </a:r>
          </a:p>
        </p:txBody>
      </p:sp>
      <p:sp>
        <p:nvSpPr>
          <p:cNvPr id="54" name="TextBox 53">
            <a:extLst>
              <a:ext uri="{FF2B5EF4-FFF2-40B4-BE49-F238E27FC236}">
                <a16:creationId xmlns:a16="http://schemas.microsoft.com/office/drawing/2014/main" id="{506F3F2E-92AE-430F-8689-536CC29FC1C6}"/>
              </a:ext>
            </a:extLst>
          </p:cNvPr>
          <p:cNvSpPr txBox="1"/>
          <p:nvPr/>
        </p:nvSpPr>
        <p:spPr>
          <a:xfrm>
            <a:off x="2897353" y="3879166"/>
            <a:ext cx="2929293" cy="307777"/>
          </a:xfrm>
          <a:prstGeom prst="rect">
            <a:avLst/>
          </a:prstGeom>
          <a:noFill/>
        </p:spPr>
        <p:txBody>
          <a:bodyPr wrap="square" lIns="0" rIns="0" rtlCol="0" anchor="t">
            <a:spAutoFit/>
          </a:bodyPr>
          <a:lstStyle/>
          <a:p>
            <a:pPr algn="just"/>
            <a:r>
              <a:rPr lang="en-US" sz="1400" dirty="0">
                <a:solidFill>
                  <a:schemeClr val="bg1"/>
                </a:solidFill>
              </a:rPr>
              <a:t>recognize the upper limit of the system</a:t>
            </a:r>
          </a:p>
        </p:txBody>
      </p:sp>
      <p:sp>
        <p:nvSpPr>
          <p:cNvPr id="57" name="TextBox 56">
            <a:extLst>
              <a:ext uri="{FF2B5EF4-FFF2-40B4-BE49-F238E27FC236}">
                <a16:creationId xmlns:a16="http://schemas.microsoft.com/office/drawing/2014/main" id="{5B053414-766D-4E7B-9B49-97F8CEF91792}"/>
              </a:ext>
            </a:extLst>
          </p:cNvPr>
          <p:cNvSpPr txBox="1"/>
          <p:nvPr/>
        </p:nvSpPr>
        <p:spPr>
          <a:xfrm>
            <a:off x="2949969" y="5091129"/>
            <a:ext cx="2929293" cy="523220"/>
          </a:xfrm>
          <a:prstGeom prst="rect">
            <a:avLst/>
          </a:prstGeom>
          <a:noFill/>
        </p:spPr>
        <p:txBody>
          <a:bodyPr wrap="square" lIns="0" rIns="0" rtlCol="0" anchor="t">
            <a:spAutoFit/>
          </a:bodyPr>
          <a:lstStyle/>
          <a:p>
            <a:pPr algn="just"/>
            <a:r>
              <a:rPr lang="en-US" sz="1400" dirty="0">
                <a:solidFill>
                  <a:schemeClr val="bg1"/>
                </a:solidFill>
              </a:rPr>
              <a:t>assure that application able to achieve the performance that we want</a:t>
            </a:r>
          </a:p>
        </p:txBody>
      </p:sp>
      <p:sp>
        <p:nvSpPr>
          <p:cNvPr id="60" name="TextBox 59">
            <a:extLst>
              <a:ext uri="{FF2B5EF4-FFF2-40B4-BE49-F238E27FC236}">
                <a16:creationId xmlns:a16="http://schemas.microsoft.com/office/drawing/2014/main" id="{2D360A59-94E7-4E82-BE08-9BFB50506AAB}"/>
              </a:ext>
            </a:extLst>
          </p:cNvPr>
          <p:cNvSpPr txBox="1"/>
          <p:nvPr/>
        </p:nvSpPr>
        <p:spPr>
          <a:xfrm>
            <a:off x="6326002" y="1396017"/>
            <a:ext cx="2929293" cy="738664"/>
          </a:xfrm>
          <a:prstGeom prst="rect">
            <a:avLst/>
          </a:prstGeom>
          <a:noFill/>
        </p:spPr>
        <p:txBody>
          <a:bodyPr wrap="square" lIns="0" rIns="0" rtlCol="0" anchor="t">
            <a:spAutoFit/>
          </a:bodyPr>
          <a:lstStyle/>
          <a:p>
            <a:pPr algn="just"/>
            <a:r>
              <a:rPr lang="en-US" sz="1400" dirty="0">
                <a:solidFill>
                  <a:schemeClr val="bg1"/>
                </a:solidFill>
              </a:rPr>
              <a:t>Stress Testing is performed to test the robustness of the system or software application under extreme load.</a:t>
            </a:r>
          </a:p>
        </p:txBody>
      </p:sp>
      <p:sp>
        <p:nvSpPr>
          <p:cNvPr id="63" name="TextBox 62">
            <a:extLst>
              <a:ext uri="{FF2B5EF4-FFF2-40B4-BE49-F238E27FC236}">
                <a16:creationId xmlns:a16="http://schemas.microsoft.com/office/drawing/2014/main" id="{585B021A-3B90-4969-9D1C-FC37BF9B7919}"/>
              </a:ext>
            </a:extLst>
          </p:cNvPr>
          <p:cNvSpPr txBox="1"/>
          <p:nvPr/>
        </p:nvSpPr>
        <p:spPr>
          <a:xfrm>
            <a:off x="6305294" y="2637575"/>
            <a:ext cx="2929293" cy="523220"/>
          </a:xfrm>
          <a:prstGeom prst="rect">
            <a:avLst/>
          </a:prstGeom>
          <a:noFill/>
        </p:spPr>
        <p:txBody>
          <a:bodyPr wrap="square" lIns="0" rIns="0" rtlCol="0" anchor="t">
            <a:spAutoFit/>
          </a:bodyPr>
          <a:lstStyle/>
          <a:p>
            <a:pPr algn="just"/>
            <a:r>
              <a:rPr lang="en-US" sz="1400" dirty="0">
                <a:solidFill>
                  <a:schemeClr val="bg1"/>
                </a:solidFill>
              </a:rPr>
              <a:t>The factor tested during stress testing is robustness and stability.</a:t>
            </a:r>
          </a:p>
        </p:txBody>
      </p:sp>
      <p:sp>
        <p:nvSpPr>
          <p:cNvPr id="66" name="TextBox 65">
            <a:extLst>
              <a:ext uri="{FF2B5EF4-FFF2-40B4-BE49-F238E27FC236}">
                <a16:creationId xmlns:a16="http://schemas.microsoft.com/office/drawing/2014/main" id="{EF0E3E3F-E254-4987-9CD2-219BF413B738}"/>
              </a:ext>
            </a:extLst>
          </p:cNvPr>
          <p:cNvSpPr txBox="1"/>
          <p:nvPr/>
        </p:nvSpPr>
        <p:spPr>
          <a:xfrm>
            <a:off x="6288560" y="3817976"/>
            <a:ext cx="2929293" cy="738664"/>
          </a:xfrm>
          <a:prstGeom prst="rect">
            <a:avLst/>
          </a:prstGeom>
          <a:noFill/>
        </p:spPr>
        <p:txBody>
          <a:bodyPr wrap="square" lIns="0" rIns="0" rtlCol="0" anchor="t">
            <a:spAutoFit/>
          </a:bodyPr>
          <a:lstStyle/>
          <a:p>
            <a:pPr algn="just"/>
            <a:r>
              <a:rPr lang="en-US" sz="1400" dirty="0">
                <a:solidFill>
                  <a:schemeClr val="bg1"/>
                </a:solidFill>
              </a:rPr>
              <a:t> check out how the system behaves under extreme loads and how it recovers from failure.</a:t>
            </a:r>
          </a:p>
        </p:txBody>
      </p:sp>
      <p:sp>
        <p:nvSpPr>
          <p:cNvPr id="69" name="TextBox 68">
            <a:extLst>
              <a:ext uri="{FF2B5EF4-FFF2-40B4-BE49-F238E27FC236}">
                <a16:creationId xmlns:a16="http://schemas.microsoft.com/office/drawing/2014/main" id="{D4069A50-C284-49E4-BBDD-FCDE99DAF044}"/>
              </a:ext>
            </a:extLst>
          </p:cNvPr>
          <p:cNvSpPr txBox="1"/>
          <p:nvPr/>
        </p:nvSpPr>
        <p:spPr>
          <a:xfrm>
            <a:off x="6288560" y="5039005"/>
            <a:ext cx="2929293" cy="523220"/>
          </a:xfrm>
          <a:prstGeom prst="rect">
            <a:avLst/>
          </a:prstGeom>
          <a:noFill/>
        </p:spPr>
        <p:txBody>
          <a:bodyPr wrap="square" lIns="0" rIns="0" rtlCol="0" anchor="t">
            <a:spAutoFit/>
          </a:bodyPr>
          <a:lstStyle/>
          <a:p>
            <a:pPr algn="just"/>
            <a:r>
              <a:rPr lang="en-US" sz="1400" dirty="0">
                <a:solidFill>
                  <a:schemeClr val="bg1"/>
                </a:solidFill>
              </a:rPr>
              <a:t>make sure that the system has saved the data before crashing or not.</a:t>
            </a:r>
          </a:p>
        </p:txBody>
      </p:sp>
    </p:spTree>
    <p:extLst>
      <p:ext uri="{BB962C8B-B14F-4D97-AF65-F5344CB8AC3E}">
        <p14:creationId xmlns:p14="http://schemas.microsoft.com/office/powerpoint/2010/main" val="2858618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BC309-EEA9-4888-9E0B-6749FF85D2A4}"/>
              </a:ext>
            </a:extLst>
          </p:cNvPr>
          <p:cNvSpPr>
            <a:spLocks noGrp="1"/>
          </p:cNvSpPr>
          <p:nvPr>
            <p:ph type="title"/>
          </p:nvPr>
        </p:nvSpPr>
        <p:spPr>
          <a:xfrm>
            <a:off x="1097280" y="286603"/>
            <a:ext cx="10058400" cy="1450757"/>
          </a:xfrm>
        </p:spPr>
        <p:txBody>
          <a:bodyPr>
            <a:normAutofit/>
          </a:bodyPr>
          <a:lstStyle/>
          <a:p>
            <a:r>
              <a:rPr lang="en-US" dirty="0"/>
              <a:t>Apache </a:t>
            </a:r>
            <a:r>
              <a:rPr lang="en-US" dirty="0" err="1"/>
              <a:t>Jmeter</a:t>
            </a:r>
            <a:endParaRPr lang="he-IL" dirty="0"/>
          </a:p>
        </p:txBody>
      </p:sp>
      <p:sp>
        <p:nvSpPr>
          <p:cNvPr id="9" name="Content Placeholder 8">
            <a:extLst>
              <a:ext uri="{FF2B5EF4-FFF2-40B4-BE49-F238E27FC236}">
                <a16:creationId xmlns:a16="http://schemas.microsoft.com/office/drawing/2014/main" id="{FE2D7686-F786-4882-93BA-C925964FD8A2}"/>
              </a:ext>
            </a:extLst>
          </p:cNvPr>
          <p:cNvSpPr>
            <a:spLocks noGrp="1"/>
          </p:cNvSpPr>
          <p:nvPr>
            <p:ph idx="1"/>
          </p:nvPr>
        </p:nvSpPr>
        <p:spPr>
          <a:xfrm>
            <a:off x="1097279" y="1845734"/>
            <a:ext cx="6454987" cy="4023360"/>
          </a:xfrm>
        </p:spPr>
        <p:txBody>
          <a:bodyPr>
            <a:normAutofit/>
          </a:bodyPr>
          <a:lstStyle/>
          <a:p>
            <a:pPr algn="l" rtl="0">
              <a:buFont typeface="Arial" panose="020B0604020202020204" pitchFamily="34" charset="0"/>
              <a:buChar char="•"/>
            </a:pPr>
            <a:r>
              <a:rPr lang="en-US" dirty="0"/>
              <a:t>The Apache JMeter is pure Java open source software, designed to load test and  measure performance.</a:t>
            </a:r>
          </a:p>
          <a:p>
            <a:pPr algn="l" rtl="0">
              <a:buFont typeface="Arial" panose="020B0604020202020204" pitchFamily="34" charset="0"/>
              <a:buChar char="•"/>
            </a:pPr>
            <a:r>
              <a:rPr lang="en-US" dirty="0"/>
              <a:t>You can use JMeter to analyze and measure the performance of web application</a:t>
            </a:r>
          </a:p>
          <a:p>
            <a:pPr algn="l" rtl="0">
              <a:buFont typeface="Arial" panose="020B0604020202020204" pitchFamily="34" charset="0"/>
              <a:buChar char="•"/>
            </a:pPr>
            <a:r>
              <a:rPr lang="en-US" dirty="0"/>
              <a:t>Displays test results in a variety of ways, including charts, trees, tables or log files.</a:t>
            </a:r>
          </a:p>
          <a:p>
            <a:pPr algn="l" rtl="0">
              <a:buFont typeface="Arial" panose="020B0604020202020204" pitchFamily="34" charset="0"/>
              <a:buChar char="•"/>
            </a:pPr>
            <a:r>
              <a:rPr lang="en-US" dirty="0"/>
              <a:t>User-friendly graphical user interface (GUI).</a:t>
            </a:r>
          </a:p>
          <a:p>
            <a:pPr algn="l" rtl="0">
              <a:buFont typeface="Arial" panose="020B0604020202020204" pitchFamily="34" charset="0"/>
              <a:buChar char="•"/>
            </a:pPr>
            <a:endParaRPr lang="en-US" dirty="0"/>
          </a:p>
        </p:txBody>
      </p:sp>
      <p:pic>
        <p:nvPicPr>
          <p:cNvPr id="5" name="Content Placeholder 4" descr="A picture containing drawing&#10;&#10;Description automatically generated">
            <a:extLst>
              <a:ext uri="{FF2B5EF4-FFF2-40B4-BE49-F238E27FC236}">
                <a16:creationId xmlns:a16="http://schemas.microsoft.com/office/drawing/2014/main" id="{FE501DC7-EA1F-4D50-AFFF-2B1B5569B9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2544" y="0"/>
            <a:ext cx="3135109" cy="1717584"/>
          </a:xfrm>
          <a:prstGeom prst="rect">
            <a:avLst/>
          </a:prstGeom>
        </p:spPr>
      </p:pic>
    </p:spTree>
    <p:extLst>
      <p:ext uri="{BB962C8B-B14F-4D97-AF65-F5344CB8AC3E}">
        <p14:creationId xmlns:p14="http://schemas.microsoft.com/office/powerpoint/2010/main" val="1477655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FAB1C-68AC-40C7-A94F-F5F8BE170E28}"/>
              </a:ext>
            </a:extLst>
          </p:cNvPr>
          <p:cNvSpPr>
            <a:spLocks noGrp="1"/>
          </p:cNvSpPr>
          <p:nvPr>
            <p:ph type="title"/>
          </p:nvPr>
        </p:nvSpPr>
        <p:spPr/>
        <p:txBody>
          <a:bodyPr/>
          <a:lstStyle/>
          <a:p>
            <a:r>
              <a:rPr lang="en-US" dirty="0"/>
              <a:t>Why using Apache </a:t>
            </a:r>
            <a:r>
              <a:rPr lang="en-US" dirty="0" err="1"/>
              <a:t>Jmeter</a:t>
            </a:r>
            <a:r>
              <a:rPr lang="en-US" dirty="0"/>
              <a:t>?</a:t>
            </a:r>
            <a:endParaRPr lang="he-IL" dirty="0"/>
          </a:p>
        </p:txBody>
      </p:sp>
      <p:sp>
        <p:nvSpPr>
          <p:cNvPr id="3" name="Content Placeholder 2">
            <a:extLst>
              <a:ext uri="{FF2B5EF4-FFF2-40B4-BE49-F238E27FC236}">
                <a16:creationId xmlns:a16="http://schemas.microsoft.com/office/drawing/2014/main" id="{DBA649B7-3269-4E23-B185-A0EB76871F7B}"/>
              </a:ext>
            </a:extLst>
          </p:cNvPr>
          <p:cNvSpPr>
            <a:spLocks noGrp="1"/>
          </p:cNvSpPr>
          <p:nvPr>
            <p:ph idx="1"/>
          </p:nvPr>
        </p:nvSpPr>
        <p:spPr/>
        <p:txBody>
          <a:bodyPr/>
          <a:lstStyle/>
          <a:p>
            <a:pPr algn="l" rtl="0">
              <a:buFont typeface="Arial" panose="020B0604020202020204" pitchFamily="34" charset="0"/>
              <a:buChar char="•"/>
            </a:pPr>
            <a:r>
              <a:rPr lang="en-US" dirty="0"/>
              <a:t>your boss asks you to do load testing of www.google.com for 100 users.</a:t>
            </a:r>
          </a:p>
          <a:p>
            <a:pPr algn="l" rtl="0">
              <a:buFont typeface="Arial" panose="020B0604020202020204" pitchFamily="34" charset="0"/>
              <a:buChar char="•"/>
            </a:pPr>
            <a:r>
              <a:rPr lang="en-US" dirty="0"/>
              <a:t>It's not feasible to arrange 100 people with PC and internet access simultaneously accessing google.com</a:t>
            </a:r>
          </a:p>
          <a:p>
            <a:pPr algn="l" rtl="0">
              <a:buFont typeface="Arial" panose="020B0604020202020204" pitchFamily="34" charset="0"/>
              <a:buChar char="•"/>
            </a:pPr>
            <a:r>
              <a:rPr lang="en-US" dirty="0"/>
              <a:t>Even if you arrange 100 people with PC , your boss can ask </a:t>
            </a:r>
            <a:br>
              <a:rPr lang="en-US" dirty="0"/>
            </a:br>
            <a:r>
              <a:rPr lang="en-US" dirty="0"/>
              <a:t>from you to do load testing </a:t>
            </a:r>
            <a:r>
              <a:rPr lang="en-US" dirty="0" err="1"/>
              <a:t>fo</a:t>
            </a:r>
            <a:r>
              <a:rPr lang="en-US" dirty="0"/>
              <a:t> 1000 users.</a:t>
            </a:r>
          </a:p>
          <a:p>
            <a:pPr algn="l" rtl="0">
              <a:buFont typeface="Arial" panose="020B0604020202020204" pitchFamily="34" charset="0"/>
              <a:buChar char="•"/>
            </a:pPr>
            <a:r>
              <a:rPr lang="en-US" dirty="0"/>
              <a:t>Hence you need a software tool like JMeter that will simulate</a:t>
            </a:r>
            <a:br>
              <a:rPr lang="en-US" dirty="0"/>
            </a:br>
            <a:r>
              <a:rPr lang="en-US" dirty="0"/>
              <a:t> real-user behaviors and performance/load test your site.</a:t>
            </a:r>
          </a:p>
          <a:p>
            <a:pPr algn="l" rtl="0">
              <a:buFont typeface="Arial" panose="020B0604020202020204" pitchFamily="34" charset="0"/>
              <a:buChar char="•"/>
            </a:pPr>
            <a:endParaRPr lang="en-US" dirty="0"/>
          </a:p>
          <a:p>
            <a:pPr marL="0" indent="0" algn="l" rtl="0">
              <a:buNone/>
            </a:pPr>
            <a:endParaRPr lang="en-US" dirty="0"/>
          </a:p>
        </p:txBody>
      </p:sp>
      <p:pic>
        <p:nvPicPr>
          <p:cNvPr id="5" name="Picture 4" descr="A close up of text on a white background&#10;&#10;Description automatically generated">
            <a:extLst>
              <a:ext uri="{FF2B5EF4-FFF2-40B4-BE49-F238E27FC236}">
                <a16:creationId xmlns:a16="http://schemas.microsoft.com/office/drawing/2014/main" id="{59C0E309-01D4-4C9B-B21F-38238D296F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4434" y="3318127"/>
            <a:ext cx="3390002" cy="2659341"/>
          </a:xfrm>
          <a:prstGeom prst="rect">
            <a:avLst/>
          </a:prstGeom>
        </p:spPr>
      </p:pic>
    </p:spTree>
    <p:extLst>
      <p:ext uri="{BB962C8B-B14F-4D97-AF65-F5344CB8AC3E}">
        <p14:creationId xmlns:p14="http://schemas.microsoft.com/office/powerpoint/2010/main" val="3988678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B3A0C-D9A7-4F9F-BFBE-CE2002CD05B9}"/>
              </a:ext>
            </a:extLst>
          </p:cNvPr>
          <p:cNvSpPr>
            <a:spLocks noGrp="1"/>
          </p:cNvSpPr>
          <p:nvPr>
            <p:ph type="title"/>
          </p:nvPr>
        </p:nvSpPr>
        <p:spPr/>
        <p:txBody>
          <a:bodyPr/>
          <a:lstStyle/>
          <a:p>
            <a:r>
              <a:rPr lang="en-US" dirty="0"/>
              <a:t>How it works ?</a:t>
            </a:r>
            <a:endParaRPr lang="he-IL" dirty="0"/>
          </a:p>
        </p:txBody>
      </p:sp>
      <p:pic>
        <p:nvPicPr>
          <p:cNvPr id="6" name="Picture 5">
            <a:extLst>
              <a:ext uri="{FF2B5EF4-FFF2-40B4-BE49-F238E27FC236}">
                <a16:creationId xmlns:a16="http://schemas.microsoft.com/office/drawing/2014/main" id="{064EBD4D-81E5-4E6C-A845-E76CC29C2FCD}"/>
              </a:ext>
            </a:extLst>
          </p:cNvPr>
          <p:cNvPicPr>
            <a:picLocks noChangeAspect="1"/>
          </p:cNvPicPr>
          <p:nvPr/>
        </p:nvPicPr>
        <p:blipFill>
          <a:blip r:embed="rId2"/>
          <a:stretch>
            <a:fillRect/>
          </a:stretch>
        </p:blipFill>
        <p:spPr>
          <a:xfrm>
            <a:off x="2326543" y="1851388"/>
            <a:ext cx="6885551" cy="4358093"/>
          </a:xfrm>
          <a:prstGeom prst="rect">
            <a:avLst/>
          </a:prstGeom>
        </p:spPr>
      </p:pic>
    </p:spTree>
    <p:extLst>
      <p:ext uri="{BB962C8B-B14F-4D97-AF65-F5344CB8AC3E}">
        <p14:creationId xmlns:p14="http://schemas.microsoft.com/office/powerpoint/2010/main" val="682541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0DC38-87CE-4788-A314-EBDF9EBC187A}"/>
              </a:ext>
            </a:extLst>
          </p:cNvPr>
          <p:cNvSpPr>
            <a:spLocks noGrp="1"/>
          </p:cNvSpPr>
          <p:nvPr>
            <p:ph type="title"/>
          </p:nvPr>
        </p:nvSpPr>
        <p:spPr/>
        <p:txBody>
          <a:bodyPr/>
          <a:lstStyle/>
          <a:p>
            <a:r>
              <a:rPr lang="en-US" dirty="0"/>
              <a:t>Testing E-commerce system</a:t>
            </a:r>
            <a:endParaRPr lang="he-IL" dirty="0"/>
          </a:p>
        </p:txBody>
      </p:sp>
      <p:sp>
        <p:nvSpPr>
          <p:cNvPr id="3" name="Content Placeholder 2">
            <a:extLst>
              <a:ext uri="{FF2B5EF4-FFF2-40B4-BE49-F238E27FC236}">
                <a16:creationId xmlns:a16="http://schemas.microsoft.com/office/drawing/2014/main" id="{8B78CC1B-A376-4CDF-8078-0409A274C617}"/>
              </a:ext>
            </a:extLst>
          </p:cNvPr>
          <p:cNvSpPr>
            <a:spLocks noGrp="1"/>
          </p:cNvSpPr>
          <p:nvPr>
            <p:ph idx="1"/>
          </p:nvPr>
        </p:nvSpPr>
        <p:spPr/>
        <p:txBody>
          <a:bodyPr/>
          <a:lstStyle/>
          <a:p>
            <a:pPr algn="l" rtl="0">
              <a:buFont typeface="Arial" panose="020B0604020202020204" pitchFamily="34" charset="0"/>
              <a:buChar char="•"/>
            </a:pPr>
            <a:r>
              <a:rPr lang="en-US" dirty="0"/>
              <a:t>The stability of the e-commerce website depends on various conditions, one of them is the number of users to make transactions within a specific period of time on the website. </a:t>
            </a:r>
          </a:p>
          <a:p>
            <a:pPr algn="l" rtl="0">
              <a:buFont typeface="Arial" panose="020B0604020202020204" pitchFamily="34" charset="0"/>
              <a:buChar char="•"/>
            </a:pPr>
            <a:r>
              <a:rPr lang="en-US" dirty="0"/>
              <a:t>So if there are too many users use the system at the same time, the loading speed of the website needs to be considered in order to avoid the risks in payment transactions, user experience, and customer trust.</a:t>
            </a:r>
          </a:p>
          <a:p>
            <a:pPr algn="l" rtl="0">
              <a:buFont typeface="Arial" panose="020B0604020202020204" pitchFamily="34" charset="0"/>
              <a:buChar char="•"/>
            </a:pPr>
            <a:r>
              <a:rPr lang="en-US" dirty="0"/>
              <a:t>We have to make sure that the website will not crush while there is a lot of users that try to make transactions simultaneously.</a:t>
            </a:r>
            <a:endParaRPr lang="he-IL" dirty="0"/>
          </a:p>
        </p:txBody>
      </p:sp>
    </p:spTree>
    <p:extLst>
      <p:ext uri="{BB962C8B-B14F-4D97-AF65-F5344CB8AC3E}">
        <p14:creationId xmlns:p14="http://schemas.microsoft.com/office/powerpoint/2010/main" val="4230146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0DC38-87CE-4788-A314-EBDF9EBC187A}"/>
              </a:ext>
            </a:extLst>
          </p:cNvPr>
          <p:cNvSpPr>
            <a:spLocks noGrp="1"/>
          </p:cNvSpPr>
          <p:nvPr>
            <p:ph type="title"/>
          </p:nvPr>
        </p:nvSpPr>
        <p:spPr/>
        <p:txBody>
          <a:bodyPr/>
          <a:lstStyle/>
          <a:p>
            <a:r>
              <a:rPr lang="en-US" dirty="0"/>
              <a:t>Testing E-commerce system</a:t>
            </a:r>
            <a:endParaRPr lang="he-IL" dirty="0"/>
          </a:p>
        </p:txBody>
      </p:sp>
      <p:sp>
        <p:nvSpPr>
          <p:cNvPr id="3" name="Content Placeholder 2">
            <a:extLst>
              <a:ext uri="{FF2B5EF4-FFF2-40B4-BE49-F238E27FC236}">
                <a16:creationId xmlns:a16="http://schemas.microsoft.com/office/drawing/2014/main" id="{8B78CC1B-A376-4CDF-8078-0409A274C617}"/>
              </a:ext>
            </a:extLst>
          </p:cNvPr>
          <p:cNvSpPr>
            <a:spLocks noGrp="1"/>
          </p:cNvSpPr>
          <p:nvPr>
            <p:ph idx="1"/>
          </p:nvPr>
        </p:nvSpPr>
        <p:spPr/>
        <p:txBody>
          <a:bodyPr/>
          <a:lstStyle/>
          <a:p>
            <a:pPr algn="l" rtl="0">
              <a:buFont typeface="Arial" panose="020B0604020202020204" pitchFamily="34" charset="0"/>
              <a:buChar char="•"/>
            </a:pPr>
            <a:r>
              <a:rPr lang="en-US" dirty="0"/>
              <a:t>Suppose that a lot of stores suggest products with huge discounts </a:t>
            </a:r>
          </a:p>
          <a:p>
            <a:pPr algn="l" rtl="0">
              <a:buFont typeface="Arial" panose="020B0604020202020204" pitchFamily="34" charset="0"/>
              <a:buChar char="•"/>
            </a:pPr>
            <a:r>
              <a:rPr lang="en-US" dirty="0"/>
              <a:t>Huge number of users will simultaneously accessing  the system</a:t>
            </a:r>
          </a:p>
          <a:p>
            <a:pPr algn="l" rtl="0">
              <a:buFont typeface="Arial" panose="020B0604020202020204" pitchFamily="34" charset="0"/>
              <a:buChar char="•"/>
            </a:pPr>
            <a:r>
              <a:rPr lang="en-US" dirty="0"/>
              <a:t>This traffic will change the performance of the system </a:t>
            </a:r>
          </a:p>
          <a:p>
            <a:pPr algn="l" rtl="0">
              <a:buFont typeface="Arial" panose="020B0604020202020204" pitchFamily="34" charset="0"/>
              <a:buChar char="•"/>
            </a:pPr>
            <a:r>
              <a:rPr lang="en-US" dirty="0"/>
              <a:t>We need to simulate this scenario with </a:t>
            </a:r>
            <a:r>
              <a:rPr lang="en-US" dirty="0" err="1"/>
              <a:t>Jmeter</a:t>
            </a:r>
            <a:r>
              <a:rPr lang="en-US" dirty="0"/>
              <a:t> to investigate how much users can access the system simultaneously</a:t>
            </a:r>
          </a:p>
          <a:p>
            <a:pPr algn="l" rtl="0">
              <a:buFont typeface="Arial" panose="020B0604020202020204" pitchFamily="34" charset="0"/>
              <a:buChar char="•"/>
            </a:pPr>
            <a:r>
              <a:rPr lang="en-US" dirty="0"/>
              <a:t>Load testing the system will help us to make sure that our customers </a:t>
            </a:r>
            <a:endParaRPr lang="he-IL" dirty="0"/>
          </a:p>
        </p:txBody>
      </p:sp>
    </p:spTree>
    <p:extLst>
      <p:ext uri="{BB962C8B-B14F-4D97-AF65-F5344CB8AC3E}">
        <p14:creationId xmlns:p14="http://schemas.microsoft.com/office/powerpoint/2010/main" val="268185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F86EC-8E39-40D6-94E0-9A88558B5B56}"/>
              </a:ext>
            </a:extLst>
          </p:cNvPr>
          <p:cNvSpPr>
            <a:spLocks noGrp="1"/>
          </p:cNvSpPr>
          <p:nvPr>
            <p:ph type="title"/>
          </p:nvPr>
        </p:nvSpPr>
        <p:spPr>
          <a:xfrm>
            <a:off x="1097280" y="286603"/>
            <a:ext cx="10058400" cy="1450757"/>
          </a:xfrm>
        </p:spPr>
        <p:txBody>
          <a:bodyPr>
            <a:normAutofit/>
          </a:bodyPr>
          <a:lstStyle/>
          <a:p>
            <a:r>
              <a:rPr lang="en-US" dirty="0"/>
              <a:t>Testing E-commerce system</a:t>
            </a:r>
            <a:endParaRPr lang="he-IL" dirty="0"/>
          </a:p>
        </p:txBody>
      </p:sp>
      <p:sp>
        <p:nvSpPr>
          <p:cNvPr id="9" name="Content Placeholder 8">
            <a:extLst>
              <a:ext uri="{FF2B5EF4-FFF2-40B4-BE49-F238E27FC236}">
                <a16:creationId xmlns:a16="http://schemas.microsoft.com/office/drawing/2014/main" id="{38DACE7D-64E6-4F83-819E-6BB2D385D714}"/>
              </a:ext>
            </a:extLst>
          </p:cNvPr>
          <p:cNvSpPr>
            <a:spLocks noGrp="1"/>
          </p:cNvSpPr>
          <p:nvPr>
            <p:ph idx="1"/>
          </p:nvPr>
        </p:nvSpPr>
        <p:spPr>
          <a:xfrm>
            <a:off x="984157" y="1957838"/>
            <a:ext cx="9771827" cy="4023360"/>
          </a:xfrm>
        </p:spPr>
        <p:txBody>
          <a:bodyPr>
            <a:normAutofit/>
          </a:bodyPr>
          <a:lstStyle/>
          <a:p>
            <a:pPr algn="l" rtl="0">
              <a:buFont typeface="Arial" panose="020B0604020202020204" pitchFamily="34" charset="0"/>
              <a:buChar char="•"/>
            </a:pPr>
            <a:r>
              <a:rPr lang="en-US" dirty="0"/>
              <a:t>research shows that increasing a second (&lt;= 2 seconds) in page load time can cause almost lost 7% in converting customers, lost more than 11% of page views and the satisfaction level of customers fell to 16%.</a:t>
            </a:r>
          </a:p>
        </p:txBody>
      </p:sp>
      <p:pic>
        <p:nvPicPr>
          <p:cNvPr id="5" name="Content Placeholder 4" descr="A picture containing device&#10;&#10;Description automatically generated">
            <a:extLst>
              <a:ext uri="{FF2B5EF4-FFF2-40B4-BE49-F238E27FC236}">
                <a16:creationId xmlns:a16="http://schemas.microsoft.com/office/drawing/2014/main" id="{6B3DD8AB-21D4-46C9-94A6-5C6E776974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4240" y="3167910"/>
            <a:ext cx="5592197" cy="3033766"/>
          </a:xfrm>
          <a:prstGeom prst="rect">
            <a:avLst/>
          </a:prstGeom>
        </p:spPr>
      </p:pic>
    </p:spTree>
    <p:extLst>
      <p:ext uri="{BB962C8B-B14F-4D97-AF65-F5344CB8AC3E}">
        <p14:creationId xmlns:p14="http://schemas.microsoft.com/office/powerpoint/2010/main" val="89690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6C41A-8C9F-4FFE-922B-607CDE16D556}"/>
              </a:ext>
            </a:extLst>
          </p:cNvPr>
          <p:cNvSpPr>
            <a:spLocks noGrp="1"/>
          </p:cNvSpPr>
          <p:nvPr>
            <p:ph type="title"/>
          </p:nvPr>
        </p:nvSpPr>
        <p:spPr>
          <a:xfrm>
            <a:off x="736193" y="222521"/>
            <a:ext cx="11125200" cy="1450757"/>
          </a:xfrm>
        </p:spPr>
        <p:txBody>
          <a:bodyPr>
            <a:normAutofit/>
          </a:bodyPr>
          <a:lstStyle/>
          <a:p>
            <a:r>
              <a:rPr lang="en-US" dirty="0"/>
              <a:t>So…make sure you will test your system well!</a:t>
            </a:r>
            <a:endParaRPr lang="he-IL" dirty="0"/>
          </a:p>
        </p:txBody>
      </p:sp>
      <p:pic>
        <p:nvPicPr>
          <p:cNvPr id="5" name="Content Placeholder 4" descr="A group of people riding on the back of a horse&#10;&#10;Description automatically generated">
            <a:extLst>
              <a:ext uri="{FF2B5EF4-FFF2-40B4-BE49-F238E27FC236}">
                <a16:creationId xmlns:a16="http://schemas.microsoft.com/office/drawing/2014/main" id="{103754BF-D5EE-4609-AA2A-D3F419EFBA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8360" y="2054801"/>
            <a:ext cx="5280651" cy="4079302"/>
          </a:xfrm>
          <a:prstGeom prst="rect">
            <a:avLst/>
          </a:prstGeom>
        </p:spPr>
      </p:pic>
    </p:spTree>
    <p:extLst>
      <p:ext uri="{BB962C8B-B14F-4D97-AF65-F5344CB8AC3E}">
        <p14:creationId xmlns:p14="http://schemas.microsoft.com/office/powerpoint/2010/main" val="92571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2E70C-DC68-4C20-A14B-0DEB6FF0CA59}"/>
              </a:ext>
            </a:extLst>
          </p:cNvPr>
          <p:cNvSpPr>
            <a:spLocks noGrp="1"/>
          </p:cNvSpPr>
          <p:nvPr>
            <p:ph type="title"/>
          </p:nvPr>
        </p:nvSpPr>
        <p:spPr/>
        <p:txBody>
          <a:bodyPr/>
          <a:lstStyle/>
          <a:p>
            <a:r>
              <a:rPr lang="en-US" dirty="0"/>
              <a:t>Lets start with why ?</a:t>
            </a:r>
            <a:endParaRPr lang="he-IL" dirty="0"/>
          </a:p>
        </p:txBody>
      </p:sp>
      <p:sp>
        <p:nvSpPr>
          <p:cNvPr id="7" name="Content Placeholder 6">
            <a:extLst>
              <a:ext uri="{FF2B5EF4-FFF2-40B4-BE49-F238E27FC236}">
                <a16:creationId xmlns:a16="http://schemas.microsoft.com/office/drawing/2014/main" id="{EC60FFCD-9470-4E07-92F3-BCFD3B469D58}"/>
              </a:ext>
            </a:extLst>
          </p:cNvPr>
          <p:cNvSpPr>
            <a:spLocks noGrp="1"/>
          </p:cNvSpPr>
          <p:nvPr>
            <p:ph idx="1"/>
          </p:nvPr>
        </p:nvSpPr>
        <p:spPr/>
        <p:txBody>
          <a:bodyPr/>
          <a:lstStyle/>
          <a:p>
            <a:pPr algn="l" rtl="0">
              <a:buFont typeface="Arial" panose="020B0604020202020204" pitchFamily="34" charset="0"/>
              <a:buChar char="•"/>
            </a:pPr>
            <a:r>
              <a:rPr lang="en-US" dirty="0"/>
              <a:t>Think about course registration system in university</a:t>
            </a:r>
          </a:p>
          <a:p>
            <a:pPr algn="l" rtl="0">
              <a:buFont typeface="Arial" panose="020B0604020202020204" pitchFamily="34" charset="0"/>
              <a:buChar char="•"/>
            </a:pPr>
            <a:r>
              <a:rPr lang="en-US" dirty="0"/>
              <a:t>We all waiting for our time to login, but we are not alone.</a:t>
            </a:r>
          </a:p>
          <a:p>
            <a:pPr algn="l" rtl="0">
              <a:buFont typeface="Arial" panose="020B0604020202020204" pitchFamily="34" charset="0"/>
              <a:buChar char="•"/>
            </a:pPr>
            <a:r>
              <a:rPr lang="en-US" dirty="0"/>
              <a:t>All the university students try to login while we are trying too</a:t>
            </a:r>
          </a:p>
          <a:p>
            <a:pPr marL="0" indent="0" algn="l" rtl="0">
              <a:buNone/>
            </a:pPr>
            <a:endParaRPr lang="en-US" dirty="0"/>
          </a:p>
          <a:p>
            <a:pPr algn="l" rtl="0">
              <a:buFont typeface="Arial" panose="020B0604020202020204" pitchFamily="34" charset="0"/>
              <a:buChar char="•"/>
            </a:pPr>
            <a:endParaRPr lang="en-US" dirty="0"/>
          </a:p>
          <a:p>
            <a:pPr algn="l" rtl="0">
              <a:buFont typeface="Arial" panose="020B0604020202020204" pitchFamily="34" charset="0"/>
              <a:buChar char="•"/>
            </a:pPr>
            <a:endParaRPr lang="he-IL" dirty="0"/>
          </a:p>
        </p:txBody>
      </p:sp>
      <p:pic>
        <p:nvPicPr>
          <p:cNvPr id="8" name="Picture 7">
            <a:extLst>
              <a:ext uri="{FF2B5EF4-FFF2-40B4-BE49-F238E27FC236}">
                <a16:creationId xmlns:a16="http://schemas.microsoft.com/office/drawing/2014/main" id="{102FE2C1-C478-4567-A82B-782C075BDAC7}"/>
              </a:ext>
            </a:extLst>
          </p:cNvPr>
          <p:cNvPicPr>
            <a:picLocks noChangeAspect="1"/>
          </p:cNvPicPr>
          <p:nvPr/>
        </p:nvPicPr>
        <p:blipFill>
          <a:blip r:embed="rId2"/>
          <a:stretch>
            <a:fillRect/>
          </a:stretch>
        </p:blipFill>
        <p:spPr>
          <a:xfrm>
            <a:off x="2813377" y="3429000"/>
            <a:ext cx="5572967" cy="2620152"/>
          </a:xfrm>
          <a:prstGeom prst="rect">
            <a:avLst/>
          </a:prstGeom>
        </p:spPr>
      </p:pic>
    </p:spTree>
    <p:extLst>
      <p:ext uri="{BB962C8B-B14F-4D97-AF65-F5344CB8AC3E}">
        <p14:creationId xmlns:p14="http://schemas.microsoft.com/office/powerpoint/2010/main" val="2420324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B6B56-8E4C-415F-8AC9-5408E8666984}"/>
              </a:ext>
            </a:extLst>
          </p:cNvPr>
          <p:cNvSpPr>
            <a:spLocks noGrp="1"/>
          </p:cNvSpPr>
          <p:nvPr>
            <p:ph type="title"/>
          </p:nvPr>
        </p:nvSpPr>
        <p:spPr/>
        <p:txBody>
          <a:bodyPr/>
          <a:lstStyle/>
          <a:p>
            <a:r>
              <a:rPr lang="en-US" dirty="0"/>
              <a:t>What we get…</a:t>
            </a:r>
            <a:endParaRPr lang="he-IL" dirty="0"/>
          </a:p>
        </p:txBody>
      </p:sp>
      <p:pic>
        <p:nvPicPr>
          <p:cNvPr id="5" name="Content Placeholder 4" descr="A screenshot of a cell phone&#10;&#10;Description automatically generated">
            <a:extLst>
              <a:ext uri="{FF2B5EF4-FFF2-40B4-BE49-F238E27FC236}">
                <a16:creationId xmlns:a16="http://schemas.microsoft.com/office/drawing/2014/main" id="{91B27939-61C8-4487-9284-E5162A1843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1864" y="1885174"/>
            <a:ext cx="6757858" cy="4022725"/>
          </a:xfrm>
        </p:spPr>
      </p:pic>
    </p:spTree>
    <p:extLst>
      <p:ext uri="{BB962C8B-B14F-4D97-AF65-F5344CB8AC3E}">
        <p14:creationId xmlns:p14="http://schemas.microsoft.com/office/powerpoint/2010/main" val="435323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23259-E4C9-4465-B350-19EF1E684A66}"/>
              </a:ext>
            </a:extLst>
          </p:cNvPr>
          <p:cNvSpPr>
            <a:spLocks noGrp="1"/>
          </p:cNvSpPr>
          <p:nvPr>
            <p:ph type="title"/>
          </p:nvPr>
        </p:nvSpPr>
        <p:spPr/>
        <p:txBody>
          <a:bodyPr/>
          <a:lstStyle/>
          <a:p>
            <a:r>
              <a:rPr lang="en-US" dirty="0"/>
              <a:t>Why error ?</a:t>
            </a:r>
            <a:endParaRPr lang="he-IL" dirty="0"/>
          </a:p>
        </p:txBody>
      </p:sp>
      <p:sp>
        <p:nvSpPr>
          <p:cNvPr id="3" name="Content Placeholder 2">
            <a:extLst>
              <a:ext uri="{FF2B5EF4-FFF2-40B4-BE49-F238E27FC236}">
                <a16:creationId xmlns:a16="http://schemas.microsoft.com/office/drawing/2014/main" id="{78EE4680-F4B5-437E-BA87-60E2BAC6D80D}"/>
              </a:ext>
            </a:extLst>
          </p:cNvPr>
          <p:cNvSpPr>
            <a:spLocks noGrp="1"/>
          </p:cNvSpPr>
          <p:nvPr>
            <p:ph idx="1"/>
          </p:nvPr>
        </p:nvSpPr>
        <p:spPr>
          <a:xfrm>
            <a:off x="965304" y="1845735"/>
            <a:ext cx="10058400" cy="4023360"/>
          </a:xfrm>
        </p:spPr>
        <p:txBody>
          <a:bodyPr/>
          <a:lstStyle/>
          <a:p>
            <a:pPr algn="l" rtl="0">
              <a:buFont typeface="Arial" panose="020B0604020202020204" pitchFamily="34" charset="0"/>
              <a:buChar char="•"/>
            </a:pPr>
            <a:r>
              <a:rPr lang="en-US" dirty="0"/>
              <a:t>Too much users try to use the system.</a:t>
            </a:r>
          </a:p>
          <a:p>
            <a:pPr algn="l" rtl="0">
              <a:buFont typeface="Arial" panose="020B0604020202020204" pitchFamily="34" charset="0"/>
              <a:buChar char="•"/>
            </a:pPr>
            <a:r>
              <a:rPr lang="en-US" dirty="0"/>
              <a:t>The server cant handle this number of users.</a:t>
            </a:r>
          </a:p>
          <a:p>
            <a:pPr algn="l" rtl="0">
              <a:buFont typeface="Arial" panose="020B0604020202020204" pitchFamily="34" charset="0"/>
              <a:buChar char="•"/>
            </a:pPr>
            <a:r>
              <a:rPr lang="en-US" dirty="0"/>
              <a:t>The system designed for 5000 users, but 10000 users tried to login.</a:t>
            </a:r>
          </a:p>
          <a:p>
            <a:pPr algn="l" rtl="0">
              <a:buFont typeface="Arial" panose="020B0604020202020204" pitchFamily="34" charset="0"/>
              <a:buChar char="•"/>
            </a:pPr>
            <a:r>
              <a:rPr lang="en-US" dirty="0"/>
              <a:t>The QA didn't perform load testing well</a:t>
            </a:r>
          </a:p>
          <a:p>
            <a:pPr algn="l" rtl="0">
              <a:buFont typeface="Arial" panose="020B0604020202020204" pitchFamily="34" charset="0"/>
              <a:buChar char="•"/>
            </a:pPr>
            <a:r>
              <a:rPr lang="en-US" dirty="0"/>
              <a:t>The QA didn't perform stress testing well</a:t>
            </a:r>
          </a:p>
          <a:p>
            <a:pPr algn="l" rtl="0">
              <a:buFont typeface="Arial" panose="020B0604020202020204" pitchFamily="34" charset="0"/>
              <a:buChar char="•"/>
            </a:pPr>
            <a:endParaRPr lang="en-US" dirty="0"/>
          </a:p>
          <a:p>
            <a:pPr algn="l" rtl="0">
              <a:buFont typeface="Arial" panose="020B0604020202020204" pitchFamily="34" charset="0"/>
              <a:buChar char="•"/>
            </a:pPr>
            <a:endParaRPr lang="en-US" dirty="0"/>
          </a:p>
        </p:txBody>
      </p:sp>
    </p:spTree>
    <p:extLst>
      <p:ext uri="{BB962C8B-B14F-4D97-AF65-F5344CB8AC3E}">
        <p14:creationId xmlns:p14="http://schemas.microsoft.com/office/powerpoint/2010/main" val="3067165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428A3-23D6-463B-A7E5-F97B035B0500}"/>
              </a:ext>
            </a:extLst>
          </p:cNvPr>
          <p:cNvSpPr>
            <a:spLocks noGrp="1"/>
          </p:cNvSpPr>
          <p:nvPr>
            <p:ph type="title"/>
          </p:nvPr>
        </p:nvSpPr>
        <p:spPr/>
        <p:txBody>
          <a:bodyPr/>
          <a:lstStyle/>
          <a:p>
            <a:r>
              <a:rPr lang="en-US" dirty="0"/>
              <a:t>Load testing</a:t>
            </a:r>
            <a:endParaRPr lang="he-IL" dirty="0"/>
          </a:p>
        </p:txBody>
      </p:sp>
      <p:sp>
        <p:nvSpPr>
          <p:cNvPr id="3" name="Content Placeholder 2">
            <a:extLst>
              <a:ext uri="{FF2B5EF4-FFF2-40B4-BE49-F238E27FC236}">
                <a16:creationId xmlns:a16="http://schemas.microsoft.com/office/drawing/2014/main" id="{7ABD1BD8-1EA3-484F-8C28-56F41CB3B7A4}"/>
              </a:ext>
            </a:extLst>
          </p:cNvPr>
          <p:cNvSpPr>
            <a:spLocks noGrp="1"/>
          </p:cNvSpPr>
          <p:nvPr>
            <p:ph idx="1"/>
          </p:nvPr>
        </p:nvSpPr>
        <p:spPr/>
        <p:txBody>
          <a:bodyPr/>
          <a:lstStyle/>
          <a:p>
            <a:pPr algn="l" rtl="0">
              <a:buFont typeface="Arial" panose="020B0604020202020204" pitchFamily="34" charset="0"/>
              <a:buChar char="•"/>
            </a:pPr>
            <a:r>
              <a:rPr lang="en-US" dirty="0"/>
              <a:t>Load Testing is a type of performance testing which determines the performance of a system.</a:t>
            </a:r>
          </a:p>
          <a:p>
            <a:pPr algn="l" rtl="0">
              <a:buFont typeface="Arial" panose="020B0604020202020204" pitchFamily="34" charset="0"/>
              <a:buChar char="•"/>
            </a:pPr>
            <a:r>
              <a:rPr lang="en-US" dirty="0"/>
              <a:t>determines a system's performance under a specific expected load</a:t>
            </a:r>
          </a:p>
          <a:p>
            <a:pPr algn="l" rtl="0">
              <a:buFont typeface="Arial" panose="020B0604020202020204" pitchFamily="34" charset="0"/>
              <a:buChar char="•"/>
            </a:pPr>
            <a:r>
              <a:rPr lang="en-US" dirty="0"/>
              <a:t>It checks how the application behaves during normal and high loads.</a:t>
            </a:r>
          </a:p>
          <a:p>
            <a:pPr algn="l" rtl="0">
              <a:buFont typeface="Arial" panose="020B0604020202020204" pitchFamily="34" charset="0"/>
              <a:buChar char="•"/>
            </a:pPr>
            <a:r>
              <a:rPr lang="en-US" dirty="0"/>
              <a:t>This type of testing is applied when a development project nears to its completion.</a:t>
            </a:r>
          </a:p>
          <a:p>
            <a:pPr algn="l" rtl="0"/>
            <a:endParaRPr lang="he-IL" dirty="0"/>
          </a:p>
        </p:txBody>
      </p:sp>
    </p:spTree>
    <p:extLst>
      <p:ext uri="{BB962C8B-B14F-4D97-AF65-F5344CB8AC3E}">
        <p14:creationId xmlns:p14="http://schemas.microsoft.com/office/powerpoint/2010/main" val="737516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6F620-17D6-4119-BCA1-E581748B2B5D}"/>
              </a:ext>
            </a:extLst>
          </p:cNvPr>
          <p:cNvSpPr>
            <a:spLocks noGrp="1"/>
          </p:cNvSpPr>
          <p:nvPr>
            <p:ph type="title"/>
          </p:nvPr>
        </p:nvSpPr>
        <p:spPr/>
        <p:txBody>
          <a:bodyPr/>
          <a:lstStyle/>
          <a:p>
            <a:r>
              <a:rPr lang="en-US" dirty="0"/>
              <a:t>Stress testing</a:t>
            </a:r>
            <a:endParaRPr lang="he-IL" dirty="0"/>
          </a:p>
        </p:txBody>
      </p:sp>
      <p:sp>
        <p:nvSpPr>
          <p:cNvPr id="3" name="Content Placeholder 2">
            <a:extLst>
              <a:ext uri="{FF2B5EF4-FFF2-40B4-BE49-F238E27FC236}">
                <a16:creationId xmlns:a16="http://schemas.microsoft.com/office/drawing/2014/main" id="{EBDA5B1B-B4CA-4784-B8E8-C56E342A8030}"/>
              </a:ext>
            </a:extLst>
          </p:cNvPr>
          <p:cNvSpPr>
            <a:spLocks noGrp="1"/>
          </p:cNvSpPr>
          <p:nvPr>
            <p:ph idx="1"/>
          </p:nvPr>
        </p:nvSpPr>
        <p:spPr/>
        <p:txBody>
          <a:bodyPr/>
          <a:lstStyle/>
          <a:p>
            <a:pPr algn="l" rtl="0">
              <a:buFont typeface="Arial" panose="020B0604020202020204" pitchFamily="34" charset="0"/>
              <a:buChar char="•"/>
            </a:pPr>
            <a:r>
              <a:rPr lang="en-US" dirty="0"/>
              <a:t>Stress testing is a type of software testing that verifies the stability and reliability of the system.</a:t>
            </a:r>
          </a:p>
          <a:p>
            <a:pPr algn="l" rtl="0">
              <a:buFont typeface="Arial" panose="020B0604020202020204" pitchFamily="34" charset="0"/>
              <a:buChar char="•"/>
            </a:pPr>
            <a:r>
              <a:rPr lang="en-US" dirty="0"/>
              <a:t>Stress testing is testing that checks the upper limits of your system by testing it under extreme loads.</a:t>
            </a:r>
          </a:p>
          <a:p>
            <a:pPr algn="l" rtl="0">
              <a:buFont typeface="Arial" panose="020B0604020202020204" pitchFamily="34" charset="0"/>
              <a:buChar char="•"/>
            </a:pPr>
            <a:r>
              <a:rPr lang="en-US" dirty="0"/>
              <a:t>The testing examines how the system behaves under intense loads, and how it recovers when going back to normal usage</a:t>
            </a:r>
          </a:p>
          <a:p>
            <a:pPr algn="l" rtl="0">
              <a:buFont typeface="Arial" panose="020B0604020202020204" pitchFamily="34" charset="0"/>
              <a:buChar char="•"/>
            </a:pPr>
            <a:r>
              <a:rPr lang="en-US" dirty="0"/>
              <a:t>Stress testing tries to </a:t>
            </a:r>
            <a:r>
              <a:rPr lang="en-US" b="1" dirty="0"/>
              <a:t>break the system</a:t>
            </a:r>
            <a:r>
              <a:rPr lang="en-US" dirty="0"/>
              <a:t> under test by overwhelming its resources.</a:t>
            </a:r>
          </a:p>
          <a:p>
            <a:pPr algn="l" rtl="0">
              <a:buFont typeface="Arial" panose="020B0604020202020204" pitchFamily="34" charset="0"/>
              <a:buChar char="•"/>
            </a:pPr>
            <a:endParaRPr lang="he-IL" dirty="0"/>
          </a:p>
        </p:txBody>
      </p:sp>
    </p:spTree>
    <p:extLst>
      <p:ext uri="{BB962C8B-B14F-4D97-AF65-F5344CB8AC3E}">
        <p14:creationId xmlns:p14="http://schemas.microsoft.com/office/powerpoint/2010/main" val="71702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68BDC-2895-45A4-B2C3-A0F7B69A1804}"/>
              </a:ext>
            </a:extLst>
          </p:cNvPr>
          <p:cNvSpPr>
            <a:spLocks noGrp="1"/>
          </p:cNvSpPr>
          <p:nvPr>
            <p:ph type="title"/>
          </p:nvPr>
        </p:nvSpPr>
        <p:spPr/>
        <p:txBody>
          <a:bodyPr/>
          <a:lstStyle/>
          <a:p>
            <a:r>
              <a:rPr lang="en-US" dirty="0"/>
              <a:t>Non-functional testing</a:t>
            </a:r>
            <a:endParaRPr lang="he-IL" dirty="0"/>
          </a:p>
        </p:txBody>
      </p:sp>
      <p:pic>
        <p:nvPicPr>
          <p:cNvPr id="5" name="Content Placeholder 4" descr="A picture containing drawing&#10;&#10;Description automatically generated">
            <a:extLst>
              <a:ext uri="{FF2B5EF4-FFF2-40B4-BE49-F238E27FC236}">
                <a16:creationId xmlns:a16="http://schemas.microsoft.com/office/drawing/2014/main" id="{9B5DA031-DCB4-4A53-93E6-41A87F7C54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79329" y="1846263"/>
            <a:ext cx="3693667" cy="4022725"/>
          </a:xfrm>
        </p:spPr>
      </p:pic>
    </p:spTree>
    <p:extLst>
      <p:ext uri="{BB962C8B-B14F-4D97-AF65-F5344CB8AC3E}">
        <p14:creationId xmlns:p14="http://schemas.microsoft.com/office/powerpoint/2010/main" val="2583597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A7EEE-A00A-4A8D-937B-A7B8C288A668}"/>
              </a:ext>
            </a:extLst>
          </p:cNvPr>
          <p:cNvSpPr>
            <a:spLocks noGrp="1"/>
          </p:cNvSpPr>
          <p:nvPr>
            <p:ph type="title"/>
          </p:nvPr>
        </p:nvSpPr>
        <p:spPr/>
        <p:txBody>
          <a:bodyPr/>
          <a:lstStyle/>
          <a:p>
            <a:r>
              <a:rPr lang="en-US" dirty="0"/>
              <a:t>Analyze load testing results</a:t>
            </a:r>
            <a:endParaRPr lang="he-IL" dirty="0"/>
          </a:p>
        </p:txBody>
      </p:sp>
      <p:pic>
        <p:nvPicPr>
          <p:cNvPr id="5" name="Content Placeholder 4" descr="A screenshot of a cell phone&#10;&#10;Description automatically generated">
            <a:extLst>
              <a:ext uri="{FF2B5EF4-FFF2-40B4-BE49-F238E27FC236}">
                <a16:creationId xmlns:a16="http://schemas.microsoft.com/office/drawing/2014/main" id="{38F2BA30-B6B4-4DB5-A323-05FB97D89C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104436"/>
            <a:ext cx="3733800" cy="1790700"/>
          </a:xfrm>
        </p:spPr>
      </p:pic>
      <p:pic>
        <p:nvPicPr>
          <p:cNvPr id="7" name="Picture 6" descr="A screenshot of a cell phone&#10;&#10;Description automatically generated">
            <a:extLst>
              <a:ext uri="{FF2B5EF4-FFF2-40B4-BE49-F238E27FC236}">
                <a16:creationId xmlns:a16="http://schemas.microsoft.com/office/drawing/2014/main" id="{CBEC9266-B491-4291-8C6A-6B9F6B126B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480" y="2109300"/>
            <a:ext cx="4437758" cy="1952625"/>
          </a:xfrm>
          <a:prstGeom prst="rect">
            <a:avLst/>
          </a:prstGeom>
        </p:spPr>
      </p:pic>
      <p:sp>
        <p:nvSpPr>
          <p:cNvPr id="8" name="TextBox 7">
            <a:extLst>
              <a:ext uri="{FF2B5EF4-FFF2-40B4-BE49-F238E27FC236}">
                <a16:creationId xmlns:a16="http://schemas.microsoft.com/office/drawing/2014/main" id="{5C04E723-36C4-4944-B5C6-8A7BEFD07E07}"/>
              </a:ext>
            </a:extLst>
          </p:cNvPr>
          <p:cNvSpPr txBox="1"/>
          <p:nvPr/>
        </p:nvSpPr>
        <p:spPr>
          <a:xfrm>
            <a:off x="603115" y="4406630"/>
            <a:ext cx="10476689" cy="1200329"/>
          </a:xfrm>
          <a:prstGeom prst="rect">
            <a:avLst/>
          </a:prstGeom>
          <a:noFill/>
        </p:spPr>
        <p:txBody>
          <a:bodyPr wrap="square" rtlCol="1">
            <a:spAutoFit/>
          </a:bodyPr>
          <a:lstStyle/>
          <a:p>
            <a:pPr marL="285750" indent="-285750">
              <a:buFont typeface="Arial" panose="020B0604020202020204" pitchFamily="34" charset="0"/>
              <a:buChar char="•"/>
            </a:pPr>
            <a:r>
              <a:rPr lang="en-US" b="1" dirty="0"/>
              <a:t>CPU Utilization: </a:t>
            </a:r>
            <a:r>
              <a:rPr lang="en-US" dirty="0"/>
              <a:t>When User load equals to 1200 concurrent users, Web server starts utilizing more processor time.</a:t>
            </a:r>
          </a:p>
          <a:p>
            <a:pPr marL="285750" indent="-285750">
              <a:buFont typeface="Arial" panose="020B0604020202020204" pitchFamily="34" charset="0"/>
              <a:buChar char="•"/>
            </a:pPr>
            <a:r>
              <a:rPr lang="en-US" b="1" dirty="0"/>
              <a:t>Response Time:</a:t>
            </a:r>
            <a:r>
              <a:rPr lang="en-US" dirty="0"/>
              <a:t> When user load equals to 1300 concurrent users, User starts experiencing slow response of web pages.</a:t>
            </a:r>
            <a:endParaRPr lang="he-IL" dirty="0"/>
          </a:p>
        </p:txBody>
      </p:sp>
    </p:spTree>
    <p:extLst>
      <p:ext uri="{BB962C8B-B14F-4D97-AF65-F5344CB8AC3E}">
        <p14:creationId xmlns:p14="http://schemas.microsoft.com/office/powerpoint/2010/main" val="3494653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AD7C2-D303-4FD5-BE8E-08CD38EAD0CD}"/>
              </a:ext>
            </a:extLst>
          </p:cNvPr>
          <p:cNvSpPr>
            <a:spLocks noGrp="1"/>
          </p:cNvSpPr>
          <p:nvPr>
            <p:ph type="title"/>
          </p:nvPr>
        </p:nvSpPr>
        <p:spPr/>
        <p:txBody>
          <a:bodyPr/>
          <a:lstStyle/>
          <a:p>
            <a:r>
              <a:rPr lang="en-US" dirty="0"/>
              <a:t>Analyze stress testing results</a:t>
            </a:r>
            <a:endParaRPr lang="he-IL" dirty="0"/>
          </a:p>
        </p:txBody>
      </p:sp>
      <p:sp>
        <p:nvSpPr>
          <p:cNvPr id="3" name="Content Placeholder 2">
            <a:extLst>
              <a:ext uri="{FF2B5EF4-FFF2-40B4-BE49-F238E27FC236}">
                <a16:creationId xmlns:a16="http://schemas.microsoft.com/office/drawing/2014/main" id="{F5FEB20F-9CD0-440B-AC3B-7EC31625FFAE}"/>
              </a:ext>
            </a:extLst>
          </p:cNvPr>
          <p:cNvSpPr>
            <a:spLocks noGrp="1"/>
          </p:cNvSpPr>
          <p:nvPr>
            <p:ph idx="1"/>
          </p:nvPr>
        </p:nvSpPr>
        <p:spPr/>
        <p:txBody>
          <a:bodyPr/>
          <a:lstStyle/>
          <a:p>
            <a:pPr algn="l" rtl="0">
              <a:buFont typeface="Arial" panose="020B0604020202020204" pitchFamily="34" charset="0"/>
              <a:buChar char="•"/>
            </a:pPr>
            <a:r>
              <a:rPr lang="en-US" dirty="0"/>
              <a:t>Word application stress testing while trying to copy a lot of data to the application :</a:t>
            </a:r>
          </a:p>
          <a:p>
            <a:pPr algn="l" rtl="0">
              <a:buFont typeface="Arial" panose="020B0604020202020204" pitchFamily="34" charset="0"/>
              <a:buChar char="•"/>
            </a:pPr>
            <a:endParaRPr lang="he-IL" dirty="0"/>
          </a:p>
        </p:txBody>
      </p:sp>
      <p:pic>
        <p:nvPicPr>
          <p:cNvPr id="5" name="Picture 4" descr="A screenshot of a cell phone&#10;&#10;Description automatically generated">
            <a:extLst>
              <a:ext uri="{FF2B5EF4-FFF2-40B4-BE49-F238E27FC236}">
                <a16:creationId xmlns:a16="http://schemas.microsoft.com/office/drawing/2014/main" id="{5E3EE7AE-4791-4F50-A557-A1A69A48B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1509" y="2472202"/>
            <a:ext cx="4733341" cy="2381235"/>
          </a:xfrm>
          <a:prstGeom prst="rect">
            <a:avLst/>
          </a:prstGeom>
        </p:spPr>
      </p:pic>
    </p:spTree>
    <p:extLst>
      <p:ext uri="{BB962C8B-B14F-4D97-AF65-F5344CB8AC3E}">
        <p14:creationId xmlns:p14="http://schemas.microsoft.com/office/powerpoint/2010/main" val="406048945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880</TotalTime>
  <Words>704</Words>
  <Application>Microsoft Office PowerPoint</Application>
  <PresentationFormat>Widescreen</PresentationFormat>
  <Paragraphs>74</Paragraphs>
  <Slides>17</Slides>
  <Notes>1</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Retrospect</vt:lpstr>
      <vt:lpstr>PowerPoint Presentation</vt:lpstr>
      <vt:lpstr>Lets start with why ?</vt:lpstr>
      <vt:lpstr>What we get…</vt:lpstr>
      <vt:lpstr>Why error ?</vt:lpstr>
      <vt:lpstr>Load testing</vt:lpstr>
      <vt:lpstr>Stress testing</vt:lpstr>
      <vt:lpstr>Non-functional testing</vt:lpstr>
      <vt:lpstr>Analyze load testing results</vt:lpstr>
      <vt:lpstr>Analyze stress testing results</vt:lpstr>
      <vt:lpstr>Difference between stress and load testing</vt:lpstr>
      <vt:lpstr>Apache Jmeter</vt:lpstr>
      <vt:lpstr>Why using Apache Jmeter?</vt:lpstr>
      <vt:lpstr>How it works ?</vt:lpstr>
      <vt:lpstr>Testing E-commerce system</vt:lpstr>
      <vt:lpstr>Testing E-commerce system</vt:lpstr>
      <vt:lpstr>Testing E-commerce system</vt:lpstr>
      <vt:lpstr>So…make sure you will test your system well!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sahar vaya</dc:creator>
  <cp:lastModifiedBy>sahar vaya</cp:lastModifiedBy>
  <cp:revision>4</cp:revision>
  <dcterms:created xsi:type="dcterms:W3CDTF">2020-05-28T23:26:07Z</dcterms:created>
  <dcterms:modified xsi:type="dcterms:W3CDTF">2020-05-31T23:26:04Z</dcterms:modified>
</cp:coreProperties>
</file>