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3" r:id="rId10"/>
    <p:sldId id="268" r:id="rId11"/>
    <p:sldId id="265" r:id="rId12"/>
    <p:sldId id="267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נכון או לא נכו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fragrancex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BD34F90-A8A2-1F09-FE37-2D71013096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3106" y="583163"/>
            <a:ext cx="8915399" cy="2262781"/>
          </a:xfrm>
        </p:spPr>
        <p:txBody>
          <a:bodyPr/>
          <a:lstStyle/>
          <a:p>
            <a:r>
              <a:rPr lang="en-US"/>
              <a:t>Successful perfume prediction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98C4B9CD-E1AD-7B28-2E0D-EDB83DA283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0756" y="4516122"/>
            <a:ext cx="8915399" cy="1126283"/>
          </a:xfrm>
        </p:spPr>
        <p:txBody>
          <a:bodyPr>
            <a:noAutofit/>
          </a:bodyPr>
          <a:lstStyle/>
          <a:p>
            <a:r>
              <a:rPr lang="en-US" sz="2800"/>
              <a:t>By: Itay Gershi</a:t>
            </a:r>
            <a:endParaRPr lang="he-IL" sz="2800"/>
          </a:p>
          <a:p>
            <a:endParaRPr lang="he-IL" sz="2800"/>
          </a:p>
          <a:p>
            <a:pPr algn="r"/>
            <a:r>
              <a:rPr lang="he-IL" sz="2800"/>
              <a:t>מבוא למדעי הנתונים: פרויקט סיום </a:t>
            </a:r>
            <a:endParaRPr lang="he-IL" sz="2800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2F4D2073-F735-4D19-A1B2-94F23335F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8776" y="0"/>
            <a:ext cx="2483224" cy="175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719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B9B4AB8-5AF2-D524-5734-E924304D6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1632" y="2489975"/>
            <a:ext cx="8911687" cy="1280890"/>
          </a:xfrm>
        </p:spPr>
        <p:txBody>
          <a:bodyPr>
            <a:noAutofit/>
          </a:bodyPr>
          <a:lstStyle/>
          <a:p>
            <a:r>
              <a:rPr lang="he-IL" sz="9600" u="sng" dirty="0"/>
              <a:t>למידת מכונה </a:t>
            </a:r>
          </a:p>
        </p:txBody>
      </p:sp>
    </p:spTree>
    <p:extLst>
      <p:ext uri="{BB962C8B-B14F-4D97-AF65-F5344CB8AC3E}">
        <p14:creationId xmlns:p14="http://schemas.microsoft.com/office/powerpoint/2010/main" val="1457227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288B57F-B99E-1D69-8944-B417E9EBD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בחירת שיטת העבודה 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7599EE37-C33E-2268-4218-495DA4410DFD}"/>
              </a:ext>
            </a:extLst>
          </p:cNvPr>
          <p:cNvSpPr txBox="1"/>
          <p:nvPr/>
        </p:nvSpPr>
        <p:spPr>
          <a:xfrm>
            <a:off x="5081267" y="1573848"/>
            <a:ext cx="3545305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3200" b="1" dirty="0"/>
              <a:t>בעיית קלסיפיקציה</a:t>
            </a: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A5393C62-31C8-B0BB-6E46-99FF50B4ED28}"/>
              </a:ext>
            </a:extLst>
          </p:cNvPr>
          <p:cNvSpPr txBox="1"/>
          <p:nvPr/>
        </p:nvSpPr>
        <p:spPr>
          <a:xfrm>
            <a:off x="8507355" y="2905780"/>
            <a:ext cx="3545305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KNN</a:t>
            </a:r>
            <a:endParaRPr lang="he-IL" sz="2800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BE04999F-15F8-66A4-8D10-5C9DA776A9D0}"/>
              </a:ext>
            </a:extLst>
          </p:cNvPr>
          <p:cNvSpPr txBox="1"/>
          <p:nvPr/>
        </p:nvSpPr>
        <p:spPr>
          <a:xfrm>
            <a:off x="7237545" y="3469637"/>
            <a:ext cx="3545305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800" dirty="0"/>
              <a:t>רשת </a:t>
            </a:r>
          </a:p>
          <a:p>
            <a:pPr algn="ctr"/>
            <a:r>
              <a:rPr lang="he-IL" sz="2800" dirty="0"/>
              <a:t>נוירונים</a:t>
            </a: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F77DF32B-C316-9ECD-4F0C-2D636F81D926}"/>
              </a:ext>
            </a:extLst>
          </p:cNvPr>
          <p:cNvSpPr txBox="1"/>
          <p:nvPr/>
        </p:nvSpPr>
        <p:spPr>
          <a:xfrm>
            <a:off x="1810015" y="2964250"/>
            <a:ext cx="3545305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800" dirty="0"/>
              <a:t>עץ</a:t>
            </a:r>
          </a:p>
          <a:p>
            <a:pPr algn="ctr"/>
            <a:r>
              <a:rPr lang="he-IL" sz="2800" dirty="0"/>
              <a:t>החלטות </a:t>
            </a:r>
          </a:p>
        </p:txBody>
      </p:sp>
      <p:sp>
        <p:nvSpPr>
          <p:cNvPr id="8" name="חץ: למטה 7">
            <a:extLst>
              <a:ext uri="{FF2B5EF4-FFF2-40B4-BE49-F238E27FC236}">
                <a16:creationId xmlns:a16="http://schemas.microsoft.com/office/drawing/2014/main" id="{04107BD0-CCA9-BDA6-DE97-3ADCD7299519}"/>
              </a:ext>
            </a:extLst>
          </p:cNvPr>
          <p:cNvSpPr/>
          <p:nvPr/>
        </p:nvSpPr>
        <p:spPr>
          <a:xfrm rot="19680163">
            <a:off x="8058680" y="2210722"/>
            <a:ext cx="239913" cy="1408350"/>
          </a:xfrm>
          <a:prstGeom prst="downArrow">
            <a:avLst>
              <a:gd name="adj1" fmla="val 42592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חץ: למטה 8">
            <a:extLst>
              <a:ext uri="{FF2B5EF4-FFF2-40B4-BE49-F238E27FC236}">
                <a16:creationId xmlns:a16="http://schemas.microsoft.com/office/drawing/2014/main" id="{0409E42C-2EF8-4FDF-44E1-09CAE4310122}"/>
              </a:ext>
            </a:extLst>
          </p:cNvPr>
          <p:cNvSpPr/>
          <p:nvPr/>
        </p:nvSpPr>
        <p:spPr>
          <a:xfrm rot="3088261">
            <a:off x="4608273" y="1929690"/>
            <a:ext cx="251926" cy="1551665"/>
          </a:xfrm>
          <a:prstGeom prst="downArrow">
            <a:avLst>
              <a:gd name="adj1" fmla="val 38410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חץ: למטה 9">
            <a:extLst>
              <a:ext uri="{FF2B5EF4-FFF2-40B4-BE49-F238E27FC236}">
                <a16:creationId xmlns:a16="http://schemas.microsoft.com/office/drawing/2014/main" id="{B68ED7B0-977D-6785-2680-4A121F89F98D}"/>
              </a:ext>
            </a:extLst>
          </p:cNvPr>
          <p:cNvSpPr/>
          <p:nvPr/>
        </p:nvSpPr>
        <p:spPr>
          <a:xfrm rot="17978632">
            <a:off x="8898838" y="1813415"/>
            <a:ext cx="251926" cy="1551665"/>
          </a:xfrm>
          <a:prstGeom prst="downArrow">
            <a:avLst>
              <a:gd name="adj1" fmla="val 41548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9F5B7096-9E0F-AF9C-AC12-28AFE7D3148F}"/>
              </a:ext>
            </a:extLst>
          </p:cNvPr>
          <p:cNvSpPr txBox="1"/>
          <p:nvPr/>
        </p:nvSpPr>
        <p:spPr>
          <a:xfrm>
            <a:off x="3503463" y="3594232"/>
            <a:ext cx="3545305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800" dirty="0"/>
              <a:t>רגרסיה</a:t>
            </a:r>
          </a:p>
          <a:p>
            <a:pPr algn="ctr"/>
            <a:r>
              <a:rPr lang="he-IL" sz="2800" dirty="0"/>
              <a:t>לוגיסטית</a:t>
            </a:r>
          </a:p>
        </p:txBody>
      </p:sp>
      <p:sp>
        <p:nvSpPr>
          <p:cNvPr id="12" name="חץ: למטה 11">
            <a:extLst>
              <a:ext uri="{FF2B5EF4-FFF2-40B4-BE49-F238E27FC236}">
                <a16:creationId xmlns:a16="http://schemas.microsoft.com/office/drawing/2014/main" id="{1E65502F-6E02-9E0E-2FD7-1D7436CEFAC6}"/>
              </a:ext>
            </a:extLst>
          </p:cNvPr>
          <p:cNvSpPr/>
          <p:nvPr/>
        </p:nvSpPr>
        <p:spPr>
          <a:xfrm rot="1730476">
            <a:off x="5655108" y="2177392"/>
            <a:ext cx="205363" cy="1473701"/>
          </a:xfrm>
          <a:prstGeom prst="downArrow">
            <a:avLst>
              <a:gd name="adj1" fmla="val 42592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חץ: למטה 12">
            <a:extLst>
              <a:ext uri="{FF2B5EF4-FFF2-40B4-BE49-F238E27FC236}">
                <a16:creationId xmlns:a16="http://schemas.microsoft.com/office/drawing/2014/main" id="{9B215860-36AD-7A55-A163-EB90F4E60D04}"/>
              </a:ext>
            </a:extLst>
          </p:cNvPr>
          <p:cNvSpPr/>
          <p:nvPr/>
        </p:nvSpPr>
        <p:spPr>
          <a:xfrm>
            <a:off x="6905328" y="2254142"/>
            <a:ext cx="239913" cy="1408350"/>
          </a:xfrm>
          <a:prstGeom prst="downArrow">
            <a:avLst>
              <a:gd name="adj1" fmla="val 42592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0D361B74-AE69-5474-3BDB-FA9DAC832CA2}"/>
              </a:ext>
            </a:extLst>
          </p:cNvPr>
          <p:cNvSpPr txBox="1"/>
          <p:nvPr/>
        </p:nvSpPr>
        <p:spPr>
          <a:xfrm>
            <a:off x="5252631" y="3755758"/>
            <a:ext cx="3545305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800" dirty="0"/>
              <a:t>יער </a:t>
            </a:r>
          </a:p>
          <a:p>
            <a:pPr algn="ctr"/>
            <a:r>
              <a:rPr lang="he-IL" sz="2800" dirty="0"/>
              <a:t>רנדומלי</a:t>
            </a:r>
          </a:p>
        </p:txBody>
      </p:sp>
    </p:spTree>
    <p:extLst>
      <p:ext uri="{BB962C8B-B14F-4D97-AF65-F5344CB8AC3E}">
        <p14:creationId xmlns:p14="http://schemas.microsoft.com/office/powerpoint/2010/main" val="509098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7E4209C-D1C5-5CEB-8807-6BDEB01DA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u="sng" dirty="0"/>
              <a:t>רגרסיה לוגיסטית 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18C32E01-D1A2-318D-0614-1BED6F538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6712085" cy="6858000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1A6D250B-E48C-434D-649C-249774B33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3650" y="-7626"/>
            <a:ext cx="428808" cy="248258"/>
          </a:xfrm>
          <a:prstGeom prst="rect">
            <a:avLst/>
          </a:prstGeom>
        </p:spPr>
      </p:pic>
      <p:sp>
        <p:nvSpPr>
          <p:cNvPr id="10" name="מציין מיקום תוכן 2">
            <a:extLst>
              <a:ext uri="{FF2B5EF4-FFF2-40B4-BE49-F238E27FC236}">
                <a16:creationId xmlns:a16="http://schemas.microsoft.com/office/drawing/2014/main" id="{937EAF0A-A925-4D5D-2FBD-A04738881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9578" y="1905000"/>
            <a:ext cx="4045033" cy="4006222"/>
          </a:xfrm>
        </p:spPr>
        <p:txBody>
          <a:bodyPr/>
          <a:lstStyle/>
          <a:p>
            <a:r>
              <a:rPr lang="en-US" dirty="0"/>
              <a:t>F1 best score: 0.88</a:t>
            </a:r>
          </a:p>
          <a:p>
            <a:r>
              <a:rPr lang="en-US" dirty="0"/>
              <a:t>Accuracy: 0.69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75141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7E4209C-D1C5-5CEB-8807-6BDEB01DA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u="sng" dirty="0"/>
              <a:t>רשת נוירונים</a:t>
            </a:r>
            <a:br>
              <a:rPr lang="he-IL" u="sng" dirty="0"/>
            </a:br>
            <a:endParaRPr lang="he-IL" u="sng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1B81EFAA-B7AD-CE61-C57C-82BFB8CAC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383049" cy="6858001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6AAF27E2-4185-7194-9238-7EBBA21E2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9756" y="0"/>
            <a:ext cx="400350" cy="470253"/>
          </a:xfrm>
          <a:prstGeom prst="rect">
            <a:avLst/>
          </a:prstGeom>
        </p:spPr>
      </p:pic>
      <p:sp>
        <p:nvSpPr>
          <p:cNvPr id="8" name="מציין מיקום תוכן 2">
            <a:extLst>
              <a:ext uri="{FF2B5EF4-FFF2-40B4-BE49-F238E27FC236}">
                <a16:creationId xmlns:a16="http://schemas.microsoft.com/office/drawing/2014/main" id="{2912FF9F-1630-50B1-52A2-02D89CE1D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9578" y="1905000"/>
            <a:ext cx="4045033" cy="4006222"/>
          </a:xfrm>
        </p:spPr>
        <p:txBody>
          <a:bodyPr/>
          <a:lstStyle/>
          <a:p>
            <a:r>
              <a:rPr lang="en-US" dirty="0"/>
              <a:t>F1 best score: 0.87</a:t>
            </a:r>
          </a:p>
          <a:p>
            <a:r>
              <a:rPr lang="en-US" dirty="0"/>
              <a:t>Accuracy: 0.60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9844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7E4209C-D1C5-5CEB-8807-6BDEB01DA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u="sng" dirty="0"/>
              <a:t>עץ החלטות </a:t>
            </a:r>
            <a:br>
              <a:rPr lang="he-IL" u="sng" dirty="0"/>
            </a:br>
            <a:endParaRPr lang="he-IL" u="sng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940A412-4B48-3092-B7C5-22A5A13B0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9578" y="1905000"/>
            <a:ext cx="4045033" cy="4006222"/>
          </a:xfrm>
        </p:spPr>
        <p:txBody>
          <a:bodyPr/>
          <a:lstStyle/>
          <a:p>
            <a:r>
              <a:rPr lang="en-US" dirty="0"/>
              <a:t>F1 best score: 0.89</a:t>
            </a:r>
          </a:p>
          <a:p>
            <a:r>
              <a:rPr lang="en-US" dirty="0"/>
              <a:t>Accuracy: 0.59</a:t>
            </a:r>
            <a:endParaRPr lang="he-IL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967A39A8-3493-9ED6-AFC1-B46F9E8A1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914148" cy="6858000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5A11042E-56D7-1E76-39C5-F0692DCB2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5819" y="13025"/>
            <a:ext cx="518377" cy="27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76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7E4209C-D1C5-5CEB-8807-6BDEB01DA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u="sng" dirty="0"/>
              <a:t>"יער רנדומלי" 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D68ADB6F-82D5-A8C4-31F4-A9C446D78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010400" cy="6858000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93C430AE-A294-9616-EBF5-DAFB3E286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0559" y="33682"/>
            <a:ext cx="627085" cy="319243"/>
          </a:xfrm>
          <a:prstGeom prst="rect">
            <a:avLst/>
          </a:prstGeom>
        </p:spPr>
      </p:pic>
      <p:sp>
        <p:nvSpPr>
          <p:cNvPr id="9" name="מציין מיקום תוכן 2">
            <a:extLst>
              <a:ext uri="{FF2B5EF4-FFF2-40B4-BE49-F238E27FC236}">
                <a16:creationId xmlns:a16="http://schemas.microsoft.com/office/drawing/2014/main" id="{44AFF833-7F26-ED41-0143-1DF74730A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9578" y="1905000"/>
            <a:ext cx="4045033" cy="4006222"/>
          </a:xfrm>
        </p:spPr>
        <p:txBody>
          <a:bodyPr/>
          <a:lstStyle/>
          <a:p>
            <a:r>
              <a:rPr lang="en-US" dirty="0"/>
              <a:t>F1 best score: 0.84</a:t>
            </a:r>
          </a:p>
          <a:p>
            <a:r>
              <a:rPr lang="en-US" dirty="0"/>
              <a:t>Accuracy: 0.00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53082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7E4209C-D1C5-5CEB-8807-6BDEB01DA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u="sng" dirty="0"/>
              <a:t>KNN</a:t>
            </a:r>
            <a:endParaRPr lang="he-IL" u="sng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CC11F9B7-851C-00BC-3FCB-FDDC14B2E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978508" cy="1985680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CD13DF49-77AC-355F-7F8D-206E51175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85680"/>
            <a:ext cx="6096000" cy="430949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21642BBC-E62B-BB4A-CD99-B58B6A0BC6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00892"/>
            <a:ext cx="6096000" cy="830425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546E48D5-C1F1-15C4-78D5-FEE1320A4D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231317"/>
            <a:ext cx="6096000" cy="3626684"/>
          </a:xfrm>
          <a:prstGeom prst="rect">
            <a:avLst/>
          </a:prstGeom>
        </p:spPr>
      </p:pic>
      <p:pic>
        <p:nvPicPr>
          <p:cNvPr id="14" name="תמונה 13">
            <a:extLst>
              <a:ext uri="{FF2B5EF4-FFF2-40B4-BE49-F238E27FC236}">
                <a16:creationId xmlns:a16="http://schemas.microsoft.com/office/drawing/2014/main" id="{DDF4E6DB-289A-30B2-2169-B54A8DDC09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6957" y="-5622"/>
            <a:ext cx="524390" cy="279675"/>
          </a:xfrm>
          <a:prstGeom prst="rect">
            <a:avLst/>
          </a:prstGeom>
        </p:spPr>
      </p:pic>
      <p:sp>
        <p:nvSpPr>
          <p:cNvPr id="15" name="מציין מיקום תוכן 2">
            <a:extLst>
              <a:ext uri="{FF2B5EF4-FFF2-40B4-BE49-F238E27FC236}">
                <a16:creationId xmlns:a16="http://schemas.microsoft.com/office/drawing/2014/main" id="{0EDAD787-C996-BBB4-785B-53082B65F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9578" y="1905000"/>
            <a:ext cx="4045033" cy="4006222"/>
          </a:xfrm>
        </p:spPr>
        <p:txBody>
          <a:bodyPr/>
          <a:lstStyle/>
          <a:p>
            <a:r>
              <a:rPr lang="en-US" dirty="0"/>
              <a:t>F1 best score: 0.89</a:t>
            </a:r>
          </a:p>
          <a:p>
            <a:r>
              <a:rPr lang="en-US" dirty="0"/>
              <a:t>Accuracy: 0.56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78062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1912425-3FE9-9A85-8E61-D5AFEFA39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סיכום ומסקנות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52F5827-C7AB-BA46-C787-6957AB6C9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e-IL" dirty="0"/>
              <a:t>מטרת המחקר הייתה לבדוק האם ניתן לחזות בושם מוצלח על פי הפרמטרים שלו.</a:t>
            </a:r>
          </a:p>
          <a:p>
            <a:pPr marL="0" indent="0">
              <a:buNone/>
            </a:pPr>
            <a:endParaRPr lang="he-IL" dirty="0"/>
          </a:p>
          <a:p>
            <a:r>
              <a:rPr lang="he-IL" dirty="0"/>
              <a:t>השתמשנו במגוון של מודלים ושיטות על מנת להגיע לתוצאת חיזוי טובה </a:t>
            </a:r>
          </a:p>
          <a:p>
            <a:pPr marL="0" indent="0">
              <a:buNone/>
            </a:pPr>
            <a:endParaRPr lang="he-IL" dirty="0"/>
          </a:p>
          <a:p>
            <a:r>
              <a:rPr lang="he-IL" dirty="0"/>
              <a:t>הגעתי למסקנה ששיטות מבוססות רגרסיה עם ה </a:t>
            </a:r>
            <a:r>
              <a:rPr lang="en-US" dirty="0" err="1"/>
              <a:t>DataFrame</a:t>
            </a:r>
            <a:r>
              <a:rPr lang="he-IL" dirty="0"/>
              <a:t> שחילצתי מהאתר, כן מאפשרות לנו לחזות בשמים מוצלחים.</a:t>
            </a:r>
          </a:p>
          <a:p>
            <a:pPr marL="0" indent="0">
              <a:buNone/>
            </a:pPr>
            <a:endParaRPr lang="he-IL" dirty="0"/>
          </a:p>
          <a:p>
            <a:r>
              <a:rPr lang="he-IL" dirty="0"/>
              <a:t>המודל שבאמצעותו החיזוי הוא הגבוה ביותר הוא מודל רגרסיה ליניארית, מכיוון ש</a:t>
            </a:r>
            <a:r>
              <a:rPr lang="en-US" dirty="0"/>
              <a:t> F1-score </a:t>
            </a:r>
            <a:r>
              <a:rPr lang="he-IL" dirty="0"/>
              <a:t>שלו הוא גבוה יותר מ0.5 גם עבור 0 וגם עבור 1.</a:t>
            </a:r>
          </a:p>
          <a:p>
            <a:pPr marL="0" indent="0">
              <a:buNone/>
            </a:pPr>
            <a:endParaRPr lang="he-IL" dirty="0"/>
          </a:p>
          <a:p>
            <a:r>
              <a:rPr lang="he-IL" dirty="0"/>
              <a:t>בנוסף ראינו שכדי שבושם יהיה מוצלח עדיף שיהיה מיועד למין הנשי.</a:t>
            </a:r>
          </a:p>
        </p:txBody>
      </p:sp>
    </p:spTree>
    <p:extLst>
      <p:ext uri="{BB962C8B-B14F-4D97-AF65-F5344CB8AC3E}">
        <p14:creationId xmlns:p14="http://schemas.microsoft.com/office/powerpoint/2010/main" val="2808440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3D60C94-3C31-AB3B-2456-3AE304046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z="4000" b="1" dirty="0"/>
              <a:t>הקדמה</a:t>
            </a:r>
            <a:r>
              <a:rPr lang="he-IL" dirty="0"/>
              <a:t> 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0D7FB1A-4468-A9E1-3AA4-215C782FB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e-IL" sz="2000" dirty="0"/>
              <a:t>כולנו משתמשים בבשמים בצורה יום יומית,</a:t>
            </a:r>
          </a:p>
          <a:p>
            <a:pPr marL="0" indent="0">
              <a:buNone/>
            </a:pPr>
            <a:r>
              <a:rPr lang="he-IL" sz="2000" dirty="0"/>
              <a:t>     אך אני רציתי לדעת מה מאפיין בושם מוצלח. </a:t>
            </a:r>
          </a:p>
          <a:p>
            <a:pPr marL="0" indent="0">
              <a:buNone/>
            </a:pPr>
            <a:endParaRPr lang="he-IL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he-IL" sz="2000" dirty="0"/>
              <a:t>את אותם בשמים אהובים </a:t>
            </a:r>
            <a:r>
              <a:rPr lang="he-IL" sz="2000" dirty="0" err="1"/>
              <a:t>מייצריות</a:t>
            </a:r>
            <a:r>
              <a:rPr lang="he-IL" sz="2000" dirty="0"/>
              <a:t> חברות. ואותן החברות היו שמחות לדעת</a:t>
            </a:r>
          </a:p>
          <a:p>
            <a:pPr marL="0" indent="0">
              <a:buNone/>
            </a:pPr>
            <a:r>
              <a:rPr lang="he-IL" sz="2000" dirty="0"/>
              <a:t>      האם בושם שלהם הולך להצליח או לא. </a:t>
            </a:r>
          </a:p>
          <a:p>
            <a:pPr marL="0" indent="0">
              <a:buNone/>
            </a:pPr>
            <a:endParaRPr lang="he-IL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he-IL" sz="2000" dirty="0"/>
              <a:t>אנו ננסה לחזות זאת.</a:t>
            </a:r>
          </a:p>
        </p:txBody>
      </p:sp>
    </p:spTree>
    <p:extLst>
      <p:ext uri="{BB962C8B-B14F-4D97-AF65-F5344CB8AC3E}">
        <p14:creationId xmlns:p14="http://schemas.microsoft.com/office/powerpoint/2010/main" val="2699402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0A0FC94-9572-B832-B5FC-5FC79E764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מקורות הנתונים והרכשה 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695A15A-EBF9-2A31-E235-F0831196C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6065" y="2099510"/>
            <a:ext cx="8915400" cy="3777622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hlinkClick r:id="rId2"/>
              </a:rPr>
              <a:t>w</a:t>
            </a:r>
            <a:r>
              <a:rPr lang="en-US" sz="2000" dirty="0">
                <a:hlinkClick r:id="rId2"/>
              </a:rPr>
              <a:t>ww.fragrancex.com</a:t>
            </a:r>
            <a:r>
              <a:rPr lang="en-US" sz="2000" dirty="0"/>
              <a:t>       </a:t>
            </a:r>
            <a:endParaRPr lang="he-IL" sz="2000" dirty="0"/>
          </a:p>
          <a:p>
            <a:endParaRPr lang="he-IL" sz="2000" dirty="0"/>
          </a:p>
          <a:p>
            <a:r>
              <a:rPr lang="he-IL" sz="2000" dirty="0"/>
              <a:t>נתקלתי בבעיה בחילוץ הנתונים ע"י </a:t>
            </a:r>
            <a:r>
              <a:rPr lang="en-US" sz="2000" dirty="0"/>
              <a:t>BeautifulSoup</a:t>
            </a:r>
            <a:endParaRPr lang="he-IL" sz="2000" dirty="0"/>
          </a:p>
          <a:p>
            <a:endParaRPr lang="he-IL" sz="2000" dirty="0"/>
          </a:p>
          <a:p>
            <a:r>
              <a:rPr lang="he-IL" sz="2000" dirty="0"/>
              <a:t>שימוש בספריית </a:t>
            </a:r>
            <a:r>
              <a:rPr lang="en-US" sz="2000" dirty="0"/>
              <a:t>Selenium</a:t>
            </a:r>
            <a:r>
              <a:rPr lang="he-IL" sz="2000" dirty="0"/>
              <a:t> כפתרון לבעיה.</a:t>
            </a:r>
          </a:p>
          <a:p>
            <a:pPr marL="0" indent="0">
              <a:buNone/>
            </a:pPr>
            <a:r>
              <a:rPr lang="he-IL" sz="2000" dirty="0"/>
              <a:t> </a:t>
            </a:r>
          </a:p>
          <a:p>
            <a:r>
              <a:rPr lang="he-IL" sz="2000" dirty="0"/>
              <a:t>חילוץ כל ה "לינקים" של הבשמים.</a:t>
            </a:r>
          </a:p>
          <a:p>
            <a:pPr marL="0" indent="0">
              <a:buNone/>
            </a:pPr>
            <a:endParaRPr lang="he-IL" sz="2000" dirty="0"/>
          </a:p>
          <a:p>
            <a:r>
              <a:rPr lang="he-IL" sz="2000" dirty="0"/>
              <a:t>חילוץ פרמטרים ונתונים של כל בושם באתר.</a:t>
            </a:r>
          </a:p>
          <a:p>
            <a:endParaRPr lang="he-IL" sz="2000" dirty="0"/>
          </a:p>
          <a:p>
            <a:endParaRPr lang="he-IL" sz="2000" dirty="0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F49DBD09-5081-7554-F2FF-9EE40B5E0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3350" y="1541384"/>
            <a:ext cx="3906889" cy="111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857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9F46036-237E-8027-0C38-02B5F3BA7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431" y="571500"/>
            <a:ext cx="8911687" cy="1280890"/>
          </a:xfrm>
        </p:spPr>
        <p:txBody>
          <a:bodyPr/>
          <a:lstStyle/>
          <a:p>
            <a:r>
              <a:rPr lang="he-IL" u="sng" dirty="0"/>
              <a:t>בושם לדוגמא:</a:t>
            </a:r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E8AC6FD6-E43A-943B-7E82-3058112ECB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7454657" cy="3505534"/>
          </a:xfr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EEBADFBF-397B-21F8-140E-37A2CB00F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429000"/>
            <a:ext cx="7454657" cy="3405932"/>
          </a:xfrm>
          <a:prstGeom prst="rect">
            <a:avLst/>
          </a:prstGeom>
        </p:spPr>
      </p:pic>
      <p:sp>
        <p:nvSpPr>
          <p:cNvPr id="8" name="אליפסה 7">
            <a:extLst>
              <a:ext uri="{FF2B5EF4-FFF2-40B4-BE49-F238E27FC236}">
                <a16:creationId xmlns:a16="http://schemas.microsoft.com/office/drawing/2014/main" id="{FE21FF00-641E-CE9B-1DC3-4415EE2C7BE0}"/>
              </a:ext>
            </a:extLst>
          </p:cNvPr>
          <p:cNvSpPr/>
          <p:nvPr/>
        </p:nvSpPr>
        <p:spPr>
          <a:xfrm>
            <a:off x="1181100" y="6057900"/>
            <a:ext cx="542926" cy="2476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אליפסה 9">
            <a:extLst>
              <a:ext uri="{FF2B5EF4-FFF2-40B4-BE49-F238E27FC236}">
                <a16:creationId xmlns:a16="http://schemas.microsoft.com/office/drawing/2014/main" id="{10312AB6-47C3-9CC5-B42A-64981564E704}"/>
              </a:ext>
            </a:extLst>
          </p:cNvPr>
          <p:cNvSpPr/>
          <p:nvPr/>
        </p:nvSpPr>
        <p:spPr>
          <a:xfrm>
            <a:off x="1162050" y="6381751"/>
            <a:ext cx="542926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אליפסה 10">
            <a:extLst>
              <a:ext uri="{FF2B5EF4-FFF2-40B4-BE49-F238E27FC236}">
                <a16:creationId xmlns:a16="http://schemas.microsoft.com/office/drawing/2014/main" id="{934EE25C-5D64-8F30-2891-D0EFE423C559}"/>
              </a:ext>
            </a:extLst>
          </p:cNvPr>
          <p:cNvSpPr/>
          <p:nvPr/>
        </p:nvSpPr>
        <p:spPr>
          <a:xfrm>
            <a:off x="3324224" y="5934074"/>
            <a:ext cx="1190625" cy="7715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אליפסה 11">
            <a:extLst>
              <a:ext uri="{FF2B5EF4-FFF2-40B4-BE49-F238E27FC236}">
                <a16:creationId xmlns:a16="http://schemas.microsoft.com/office/drawing/2014/main" id="{B58E5FF5-B868-5555-1ECA-06C2A47853D5}"/>
              </a:ext>
            </a:extLst>
          </p:cNvPr>
          <p:cNvSpPr/>
          <p:nvPr/>
        </p:nvSpPr>
        <p:spPr>
          <a:xfrm>
            <a:off x="0" y="3362325"/>
            <a:ext cx="1076324" cy="23241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93154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5B14F37-037C-EE87-E975-688CC1663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35285" y="1249752"/>
            <a:ext cx="8911687" cy="1280890"/>
          </a:xfrm>
        </p:spPr>
        <p:txBody>
          <a:bodyPr/>
          <a:lstStyle/>
          <a:p>
            <a:pPr algn="r"/>
            <a:r>
              <a:rPr lang="he-IL" dirty="0"/>
              <a:t>פרמטרים לדוגמא 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F3804F4-A9A2-20C2-883F-EDCF7DA9D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e-IL" sz="2000" dirty="0"/>
              <a:t>דירוג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e-IL" sz="2000" dirty="0"/>
              <a:t>סוג בושם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e-IL" sz="2000" dirty="0"/>
              <a:t>חברת יצור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e-IL" sz="2000" dirty="0"/>
              <a:t>צפיות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e-IL" sz="2000" dirty="0"/>
              <a:t>ארץ יצור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e-IL" sz="2000" dirty="0"/>
              <a:t>מרכיבי הבושם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e-IL" sz="2000" dirty="0"/>
              <a:t>מגדר יעד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e-IL" sz="2000" dirty="0"/>
              <a:t>ועוד.... </a:t>
            </a:r>
          </a:p>
          <a:p>
            <a:pPr>
              <a:buFont typeface="Arial" panose="020B0604020202020204" pitchFamily="34" charset="0"/>
              <a:buChar char="•"/>
            </a:pP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2716867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FABCF8F-2278-AE7E-88E9-760EDAAB3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262" y="495773"/>
            <a:ext cx="8911687" cy="1280890"/>
          </a:xfrm>
        </p:spPr>
        <p:txBody>
          <a:bodyPr/>
          <a:lstStyle/>
          <a:p>
            <a:pPr algn="r"/>
            <a:r>
              <a:rPr lang="he-IL" dirty="0"/>
              <a:t>ניתוח ראשוני וטיוב 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7F16681-FE19-EE52-F966-7FD01BB23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יצירת </a:t>
            </a:r>
            <a:r>
              <a:rPr lang="en-US" dirty="0" err="1"/>
              <a:t>DataFrame</a:t>
            </a:r>
            <a:r>
              <a:rPr lang="he-IL" dirty="0"/>
              <a:t> – כל שורה זה בושם שונה </a:t>
            </a:r>
          </a:p>
          <a:p>
            <a:r>
              <a:rPr lang="he-IL" dirty="0"/>
              <a:t>מילוי ערכים מספריים חסרים </a:t>
            </a:r>
          </a:p>
          <a:p>
            <a:r>
              <a:rPr lang="he-IL" dirty="0"/>
              <a:t>מחיקת בשמים ללא דירוג </a:t>
            </a:r>
          </a:p>
          <a:p>
            <a:r>
              <a:rPr lang="he-IL" dirty="0"/>
              <a:t>מחיקת פרמטרים שלא מתקיימים </a:t>
            </a:r>
          </a:p>
          <a:p>
            <a:r>
              <a:rPr lang="he-IL" dirty="0"/>
              <a:t>צמצום מספר השורות והעמודות לפי רלוונטיות </a:t>
            </a:r>
          </a:p>
          <a:p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EAC553C5-0419-B694-06F7-8652DE2AD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40379" cy="3429000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3DEB23A8-BCFC-5FE1-30AA-08ECBA8D5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01616"/>
            <a:ext cx="6240378" cy="3256384"/>
          </a:xfrm>
          <a:prstGeom prst="rect">
            <a:avLst/>
          </a:prstGeom>
        </p:spPr>
      </p:pic>
      <p:sp>
        <p:nvSpPr>
          <p:cNvPr id="8" name="אליפסה 7">
            <a:extLst>
              <a:ext uri="{FF2B5EF4-FFF2-40B4-BE49-F238E27FC236}">
                <a16:creationId xmlns:a16="http://schemas.microsoft.com/office/drawing/2014/main" id="{03C10580-F1F8-5EBF-1218-2E1C910BE319}"/>
              </a:ext>
            </a:extLst>
          </p:cNvPr>
          <p:cNvSpPr/>
          <p:nvPr/>
        </p:nvSpPr>
        <p:spPr>
          <a:xfrm>
            <a:off x="-22551" y="6708710"/>
            <a:ext cx="1170216" cy="2219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אליפסה 8">
            <a:extLst>
              <a:ext uri="{FF2B5EF4-FFF2-40B4-BE49-F238E27FC236}">
                <a16:creationId xmlns:a16="http://schemas.microsoft.com/office/drawing/2014/main" id="{027D112B-D14B-F8D4-216F-CC3C476A4213}"/>
              </a:ext>
            </a:extLst>
          </p:cNvPr>
          <p:cNvSpPr/>
          <p:nvPr/>
        </p:nvSpPr>
        <p:spPr>
          <a:xfrm>
            <a:off x="-19443" y="3259490"/>
            <a:ext cx="1064472" cy="2219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כותרת 1">
            <a:extLst>
              <a:ext uri="{FF2B5EF4-FFF2-40B4-BE49-F238E27FC236}">
                <a16:creationId xmlns:a16="http://schemas.microsoft.com/office/drawing/2014/main" id="{ECCCFD8A-D96D-31AE-2CA2-B929812EA331}"/>
              </a:ext>
            </a:extLst>
          </p:cNvPr>
          <p:cNvSpPr txBox="1">
            <a:spLocks/>
          </p:cNvSpPr>
          <p:nvPr/>
        </p:nvSpPr>
        <p:spPr>
          <a:xfrm>
            <a:off x="5661881" y="1406859"/>
            <a:ext cx="1653320" cy="61528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he-IL" dirty="0"/>
              <a:t>לפני:</a:t>
            </a:r>
          </a:p>
        </p:txBody>
      </p:sp>
      <p:sp>
        <p:nvSpPr>
          <p:cNvPr id="12" name="כותרת 1">
            <a:extLst>
              <a:ext uri="{FF2B5EF4-FFF2-40B4-BE49-F238E27FC236}">
                <a16:creationId xmlns:a16="http://schemas.microsoft.com/office/drawing/2014/main" id="{AB0152C5-6981-7C5F-296D-486043A97D9F}"/>
              </a:ext>
            </a:extLst>
          </p:cNvPr>
          <p:cNvSpPr txBox="1">
            <a:spLocks/>
          </p:cNvSpPr>
          <p:nvPr/>
        </p:nvSpPr>
        <p:spPr>
          <a:xfrm>
            <a:off x="5832942" y="4947319"/>
            <a:ext cx="1653320" cy="61528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he-IL" dirty="0"/>
              <a:t>אחרי:</a:t>
            </a:r>
          </a:p>
        </p:txBody>
      </p:sp>
    </p:spTree>
    <p:extLst>
      <p:ext uri="{BB962C8B-B14F-4D97-AF65-F5344CB8AC3E}">
        <p14:creationId xmlns:p14="http://schemas.microsoft.com/office/powerpoint/2010/main" val="3765395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31D7F00-410C-B409-5045-503BA85D0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2215" y="325792"/>
            <a:ext cx="8911687" cy="1280890"/>
          </a:xfrm>
        </p:spPr>
        <p:txBody>
          <a:bodyPr/>
          <a:lstStyle/>
          <a:p>
            <a:pPr algn="r"/>
            <a:r>
              <a:rPr lang="he-IL" dirty="0" err="1"/>
              <a:t>ויזואליזציות</a:t>
            </a:r>
            <a:r>
              <a:rPr lang="he-IL" dirty="0"/>
              <a:t> ו</a:t>
            </a:r>
            <a:r>
              <a:rPr lang="en-US" dirty="0"/>
              <a:t>EDA	</a:t>
            </a:r>
            <a:endParaRPr lang="he-IL" dirty="0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A72821C8-F0F2-9965-3279-6353355474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-1"/>
            <a:ext cx="4652211" cy="3853275"/>
          </a:xfr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7B3CF284-69FC-FB01-7AA4-C071092D7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95085"/>
            <a:ext cx="5779031" cy="2160552"/>
          </a:xfrm>
          <a:prstGeom prst="rect">
            <a:avLst/>
          </a:prstGeo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8C49C2B5-2AB6-E033-B5AD-C3CBA4E6ED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3853274"/>
            <a:ext cx="4652211" cy="3004726"/>
          </a:xfrm>
          <a:prstGeom prst="rect">
            <a:avLst/>
          </a:prstGeom>
        </p:spPr>
      </p:pic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F2649F11-ABC7-174D-07DA-013710CEC67A}"/>
              </a:ext>
            </a:extLst>
          </p:cNvPr>
          <p:cNvCxnSpPr/>
          <p:nvPr/>
        </p:nvCxnSpPr>
        <p:spPr>
          <a:xfrm flipH="1">
            <a:off x="-2" y="3853274"/>
            <a:ext cx="4644000" cy="0"/>
          </a:xfrm>
          <a:prstGeom prst="line">
            <a:avLst/>
          </a:prstGeom>
          <a:ln/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כותרת 1">
            <a:extLst>
              <a:ext uri="{FF2B5EF4-FFF2-40B4-BE49-F238E27FC236}">
                <a16:creationId xmlns:a16="http://schemas.microsoft.com/office/drawing/2014/main" id="{3F1017B1-A7B4-1FEE-1C7B-0D8DB459700D}"/>
              </a:ext>
            </a:extLst>
          </p:cNvPr>
          <p:cNvSpPr txBox="1">
            <a:spLocks/>
          </p:cNvSpPr>
          <p:nvPr/>
        </p:nvSpPr>
        <p:spPr>
          <a:xfrm>
            <a:off x="4029024" y="1618996"/>
            <a:ext cx="1653320" cy="61528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he-IL" dirty="0"/>
              <a:t>לפני:</a:t>
            </a:r>
          </a:p>
        </p:txBody>
      </p:sp>
      <p:sp>
        <p:nvSpPr>
          <p:cNvPr id="18" name="כותרת 1">
            <a:extLst>
              <a:ext uri="{FF2B5EF4-FFF2-40B4-BE49-F238E27FC236}">
                <a16:creationId xmlns:a16="http://schemas.microsoft.com/office/drawing/2014/main" id="{46842427-4DA8-0608-F32F-B495F903DF14}"/>
              </a:ext>
            </a:extLst>
          </p:cNvPr>
          <p:cNvSpPr txBox="1">
            <a:spLocks/>
          </p:cNvSpPr>
          <p:nvPr/>
        </p:nvSpPr>
        <p:spPr>
          <a:xfrm>
            <a:off x="4184971" y="5239129"/>
            <a:ext cx="1653320" cy="61528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he-IL" dirty="0"/>
              <a:t>אחרי:</a:t>
            </a:r>
          </a:p>
        </p:txBody>
      </p: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4EC2B494-0135-B16D-9E32-42FB30C00AF1}"/>
              </a:ext>
            </a:extLst>
          </p:cNvPr>
          <p:cNvSpPr txBox="1"/>
          <p:nvPr/>
        </p:nvSpPr>
        <p:spPr>
          <a:xfrm>
            <a:off x="6141233" y="1618996"/>
            <a:ext cx="5688563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dirty="0"/>
              <a:t>לפי </a:t>
            </a:r>
            <a:r>
              <a:rPr lang="he-IL" dirty="0" err="1"/>
              <a:t>היסטוגרמה</a:t>
            </a:r>
            <a:r>
              <a:rPr lang="he-IL" dirty="0"/>
              <a:t> על המאפיין "שנת הוצאה" ניתן לראות בקלות שקיימים-               . </a:t>
            </a:r>
          </a:p>
          <a:p>
            <a:pPr algn="r"/>
            <a:r>
              <a:rPr lang="he-IL" dirty="0"/>
              <a:t>ותיקנתי את זה ע"י שימוש ב-</a:t>
            </a:r>
            <a:r>
              <a:rPr lang="en-US" dirty="0"/>
              <a:t>   </a:t>
            </a:r>
            <a:endParaRPr lang="he-IL" dirty="0"/>
          </a:p>
        </p:txBody>
      </p:sp>
      <p:sp>
        <p:nvSpPr>
          <p:cNvPr id="20" name="כותרת 1">
            <a:extLst>
              <a:ext uri="{FF2B5EF4-FFF2-40B4-BE49-F238E27FC236}">
                <a16:creationId xmlns:a16="http://schemas.microsoft.com/office/drawing/2014/main" id="{73317B14-D647-420A-5096-D1560CE9CBE2}"/>
              </a:ext>
            </a:extLst>
          </p:cNvPr>
          <p:cNvSpPr txBox="1">
            <a:spLocks/>
          </p:cNvSpPr>
          <p:nvPr/>
        </p:nvSpPr>
        <p:spPr>
          <a:xfrm>
            <a:off x="8359246" y="1874519"/>
            <a:ext cx="1939458" cy="5513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2000" dirty="0"/>
              <a:t>outliers</a:t>
            </a:r>
            <a:endParaRPr lang="he-IL" sz="2000" dirty="0"/>
          </a:p>
        </p:txBody>
      </p:sp>
      <p:sp>
        <p:nvSpPr>
          <p:cNvPr id="21" name="כותרת 1">
            <a:extLst>
              <a:ext uri="{FF2B5EF4-FFF2-40B4-BE49-F238E27FC236}">
                <a16:creationId xmlns:a16="http://schemas.microsoft.com/office/drawing/2014/main" id="{2236A1C5-839A-3087-A4C7-4EDAF7C3A3E1}"/>
              </a:ext>
            </a:extLst>
          </p:cNvPr>
          <p:cNvSpPr txBox="1">
            <a:spLocks/>
          </p:cNvSpPr>
          <p:nvPr/>
        </p:nvSpPr>
        <p:spPr>
          <a:xfrm>
            <a:off x="7270674" y="2152861"/>
            <a:ext cx="1939458" cy="5513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2000" dirty="0"/>
              <a:t>IQR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297272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1">
            <a:extLst>
              <a:ext uri="{FF2B5EF4-FFF2-40B4-BE49-F238E27FC236}">
                <a16:creationId xmlns:a16="http://schemas.microsoft.com/office/drawing/2014/main" id="{C7430A04-6FCC-0345-FB05-B885BCC09182}"/>
              </a:ext>
            </a:extLst>
          </p:cNvPr>
          <p:cNvSpPr txBox="1">
            <a:spLocks/>
          </p:cNvSpPr>
          <p:nvPr/>
        </p:nvSpPr>
        <p:spPr>
          <a:xfrm>
            <a:off x="2742215" y="325792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he-IL"/>
              <a:t>ויזואליזציות ו</a:t>
            </a:r>
            <a:r>
              <a:rPr lang="en-US"/>
              <a:t>EDA	</a:t>
            </a:r>
            <a:endParaRPr lang="he-IL" dirty="0"/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AB2AD2DF-E9C6-EDB3-DBF7-A4E52346F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32769" cy="6857999"/>
          </a:xfrm>
          <a:prstGeom prst="rect">
            <a:avLst/>
          </a:prstGeom>
        </p:spPr>
      </p:pic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56F50FA4-A93F-932E-C006-DA34692FD7DD}"/>
              </a:ext>
            </a:extLst>
          </p:cNvPr>
          <p:cNvSpPr txBox="1"/>
          <p:nvPr/>
        </p:nvSpPr>
        <p:spPr>
          <a:xfrm>
            <a:off x="6381478" y="2149457"/>
            <a:ext cx="83975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גברים:</a:t>
            </a:r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0080ED8D-D38D-D178-F406-82B063302048}"/>
              </a:ext>
            </a:extLst>
          </p:cNvPr>
          <p:cNvSpPr txBox="1"/>
          <p:nvPr/>
        </p:nvSpPr>
        <p:spPr>
          <a:xfrm>
            <a:off x="6381477" y="3966985"/>
            <a:ext cx="155887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גברים ונשים:</a:t>
            </a:r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97FD6BD3-3500-D502-D02A-9D2B5F373BED}"/>
              </a:ext>
            </a:extLst>
          </p:cNvPr>
          <p:cNvSpPr txBox="1"/>
          <p:nvPr/>
        </p:nvSpPr>
        <p:spPr>
          <a:xfrm>
            <a:off x="6382531" y="5791199"/>
            <a:ext cx="83975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נשים:</a:t>
            </a:r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0DC4A484-02B7-228D-8954-94F4484CFB0B}"/>
              </a:ext>
            </a:extLst>
          </p:cNvPr>
          <p:cNvSpPr txBox="1"/>
          <p:nvPr/>
        </p:nvSpPr>
        <p:spPr>
          <a:xfrm>
            <a:off x="7891641" y="1585155"/>
            <a:ext cx="376226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dirty="0">
                <a:solidFill>
                  <a:schemeClr val="accent6">
                    <a:lumMod val="75000"/>
                  </a:schemeClr>
                </a:solidFill>
              </a:rPr>
              <a:t>ניתן לראות את התלות בין מגדר היעד של הבושם לבין ציון הבושם.</a:t>
            </a:r>
          </a:p>
        </p:txBody>
      </p:sp>
      <p:sp>
        <p:nvSpPr>
          <p:cNvPr id="17" name="חץ: למטה 16">
            <a:extLst>
              <a:ext uri="{FF2B5EF4-FFF2-40B4-BE49-F238E27FC236}">
                <a16:creationId xmlns:a16="http://schemas.microsoft.com/office/drawing/2014/main" id="{1DBF3F27-C379-76F1-A7CE-D74C4B81EF55}"/>
              </a:ext>
            </a:extLst>
          </p:cNvPr>
          <p:cNvSpPr/>
          <p:nvPr/>
        </p:nvSpPr>
        <p:spPr>
          <a:xfrm rot="3478730">
            <a:off x="8192990" y="1887968"/>
            <a:ext cx="214604" cy="1060274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21" name="תמונה 20">
            <a:extLst>
              <a:ext uri="{FF2B5EF4-FFF2-40B4-BE49-F238E27FC236}">
                <a16:creationId xmlns:a16="http://schemas.microsoft.com/office/drawing/2014/main" id="{306421E8-7EF6-5386-9C97-D8C9679CA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5362" y="4137423"/>
            <a:ext cx="4366638" cy="2720576"/>
          </a:xfrm>
          <a:prstGeom prst="rect">
            <a:avLst/>
          </a:prstGeom>
        </p:spPr>
      </p:pic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875F8553-F44E-7784-1CDB-38AE196325CB}"/>
              </a:ext>
            </a:extLst>
          </p:cNvPr>
          <p:cNvSpPr txBox="1"/>
          <p:nvPr/>
        </p:nvSpPr>
        <p:spPr>
          <a:xfrm>
            <a:off x="9772771" y="3512619"/>
            <a:ext cx="215537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dirty="0"/>
              <a:t>בנוסף בדקנו ע"י </a:t>
            </a:r>
            <a:r>
              <a:rPr lang="en-US" dirty="0"/>
              <a:t> </a:t>
            </a:r>
            <a:endParaRPr lang="he-IL" dirty="0"/>
          </a:p>
        </p:txBody>
      </p:sp>
      <p:sp>
        <p:nvSpPr>
          <p:cNvPr id="23" name="תיבת טקסט 22">
            <a:extLst>
              <a:ext uri="{FF2B5EF4-FFF2-40B4-BE49-F238E27FC236}">
                <a16:creationId xmlns:a16="http://schemas.microsoft.com/office/drawing/2014/main" id="{D89701F8-DD0F-DEC1-CA77-282AC9BFF52F}"/>
              </a:ext>
            </a:extLst>
          </p:cNvPr>
          <p:cNvSpPr txBox="1"/>
          <p:nvPr/>
        </p:nvSpPr>
        <p:spPr>
          <a:xfrm>
            <a:off x="9663448" y="3540612"/>
            <a:ext cx="6904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Chi2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72907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E23E004-5176-A5DB-4FFE-04A775617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2215" y="1315842"/>
            <a:ext cx="8915400" cy="3777622"/>
          </a:xfrm>
        </p:spPr>
        <p:txBody>
          <a:bodyPr/>
          <a:lstStyle/>
          <a:p>
            <a:r>
              <a:rPr lang="he-IL" dirty="0"/>
              <a:t>היו גם בדיקות הראו שאין תלות בין מאפיינים מסוימים.</a:t>
            </a:r>
          </a:p>
          <a:p>
            <a:r>
              <a:rPr lang="he-IL" dirty="0"/>
              <a:t>לדוגמא: </a:t>
            </a:r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FE8D09E6-411E-00B4-5FD8-471D0B2CF7AE}"/>
              </a:ext>
            </a:extLst>
          </p:cNvPr>
          <p:cNvSpPr txBox="1">
            <a:spLocks/>
          </p:cNvSpPr>
          <p:nvPr/>
        </p:nvSpPr>
        <p:spPr>
          <a:xfrm>
            <a:off x="2742215" y="325792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he-IL"/>
              <a:t>ויזואליזציות ו</a:t>
            </a:r>
            <a:r>
              <a:rPr lang="en-US"/>
              <a:t>EDA	</a:t>
            </a:r>
            <a:endParaRPr lang="he-IL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6CDFF8A8-92EC-1386-B989-E048A7C5E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4795" y="3719836"/>
            <a:ext cx="4087205" cy="3138164"/>
          </a:xfrm>
          <a:prstGeom prst="rect">
            <a:avLst/>
          </a:prstGeom>
        </p:spPr>
      </p:pic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780362D8-D052-ADDE-F8F2-14DFF41D3040}"/>
              </a:ext>
            </a:extLst>
          </p:cNvPr>
          <p:cNvSpPr txBox="1"/>
          <p:nvPr/>
        </p:nvSpPr>
        <p:spPr>
          <a:xfrm>
            <a:off x="8630653" y="3165407"/>
            <a:ext cx="344905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u="sng" dirty="0"/>
              <a:t> Scatter-plot </a:t>
            </a:r>
            <a:endParaRPr lang="he-IL" u="sng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EBAF7456-C239-9B31-931D-CE053D3D22B9}"/>
              </a:ext>
            </a:extLst>
          </p:cNvPr>
          <p:cNvSpPr txBox="1"/>
          <p:nvPr/>
        </p:nvSpPr>
        <p:spPr>
          <a:xfrm>
            <a:off x="7198058" y="3159318"/>
            <a:ext cx="344905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u="sng" dirty="0"/>
              <a:t>עם שנת הוצאה וציון</a:t>
            </a: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C62294B7-7EF6-A2ED-26BE-D440E81F6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9889" y="3719836"/>
            <a:ext cx="3680521" cy="3138164"/>
          </a:xfrm>
          <a:prstGeom prst="rect">
            <a:avLst/>
          </a:prstGeom>
        </p:spPr>
      </p:pic>
      <p:sp>
        <p:nvSpPr>
          <p:cNvPr id="10" name="מציין מיקום תוכן 2">
            <a:extLst>
              <a:ext uri="{FF2B5EF4-FFF2-40B4-BE49-F238E27FC236}">
                <a16:creationId xmlns:a16="http://schemas.microsoft.com/office/drawing/2014/main" id="{E61B8ACE-4CE0-BD39-FFFC-E0F1B60C376C}"/>
              </a:ext>
            </a:extLst>
          </p:cNvPr>
          <p:cNvSpPr txBox="1">
            <a:spLocks/>
          </p:cNvSpPr>
          <p:nvPr/>
        </p:nvSpPr>
        <p:spPr>
          <a:xfrm>
            <a:off x="-1933048" y="3204653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e-IL" u="sng" dirty="0"/>
              <a:t>בדיקת התפלגות הציונים </a:t>
            </a:r>
          </a:p>
        </p:txBody>
      </p: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CC32D0E9-1C1E-EB6B-301A-D5C60A4654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40" y="1958896"/>
            <a:ext cx="3305598" cy="4899104"/>
          </a:xfrm>
          <a:prstGeom prst="rect">
            <a:avLst/>
          </a:prstGeom>
        </p:spPr>
      </p:pic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E36CD3B1-6B90-8659-99F4-5BD84BF500BE}"/>
              </a:ext>
            </a:extLst>
          </p:cNvPr>
          <p:cNvSpPr txBox="1"/>
          <p:nvPr/>
        </p:nvSpPr>
        <p:spPr>
          <a:xfrm>
            <a:off x="0" y="1465289"/>
            <a:ext cx="344905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u="sng" dirty="0"/>
              <a:t> עם סוג הבושם </a:t>
            </a:r>
            <a:r>
              <a:rPr lang="he-IL" u="sng" dirty="0" err="1"/>
              <a:t>וציונו</a:t>
            </a:r>
            <a:r>
              <a:rPr lang="en-US" u="sng" dirty="0" err="1"/>
              <a:t>Barplot</a:t>
            </a:r>
            <a:r>
              <a:rPr lang="en-US" u="sng" dirty="0"/>
              <a:t> </a:t>
            </a:r>
            <a:endParaRPr lang="he-IL" u="sng" dirty="0"/>
          </a:p>
        </p:txBody>
      </p:sp>
    </p:spTree>
    <p:extLst>
      <p:ext uri="{BB962C8B-B14F-4D97-AF65-F5344CB8AC3E}">
        <p14:creationId xmlns:p14="http://schemas.microsoft.com/office/powerpoint/2010/main" val="3229363521"/>
      </p:ext>
    </p:extLst>
  </p:cSld>
  <p:clrMapOvr>
    <a:masterClrMapping/>
  </p:clrMapOvr>
</p:sld>
</file>

<file path=ppt/theme/theme1.xml><?xml version="1.0" encoding="utf-8"?>
<a:theme xmlns:a="http://schemas.openxmlformats.org/drawingml/2006/main" name="עשן מתפתל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316</TotalTime>
  <Words>387</Words>
  <Application>Microsoft Office PowerPoint</Application>
  <PresentationFormat>מסך רחב</PresentationFormat>
  <Paragraphs>98</Paragraphs>
  <Slides>17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עשן מתפתל</vt:lpstr>
      <vt:lpstr>Successful perfume prediction</vt:lpstr>
      <vt:lpstr>הקדמה </vt:lpstr>
      <vt:lpstr>מקורות הנתונים והרכשה </vt:lpstr>
      <vt:lpstr>בושם לדוגמא:</vt:lpstr>
      <vt:lpstr>פרמטרים לדוגמא </vt:lpstr>
      <vt:lpstr>ניתוח ראשוני וטיוב </vt:lpstr>
      <vt:lpstr>ויזואליזציות וEDA </vt:lpstr>
      <vt:lpstr>מצגת של PowerPoint‏</vt:lpstr>
      <vt:lpstr>מצגת של PowerPoint‏</vt:lpstr>
      <vt:lpstr>למידת מכונה </vt:lpstr>
      <vt:lpstr>בחירת שיטת העבודה </vt:lpstr>
      <vt:lpstr>רגרסיה לוגיסטית </vt:lpstr>
      <vt:lpstr>רשת נוירונים </vt:lpstr>
      <vt:lpstr>עץ החלטות  </vt:lpstr>
      <vt:lpstr>"יער רנדומלי" </vt:lpstr>
      <vt:lpstr>KNN</vt:lpstr>
      <vt:lpstr>סיכום ומסקנות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Successful perfume prediction</dc:title>
  <dc:creator>Itay Gershi</dc:creator>
  <cp:lastModifiedBy>Itay Gershi</cp:lastModifiedBy>
  <cp:revision>1</cp:revision>
  <dcterms:created xsi:type="dcterms:W3CDTF">2023-02-08T13:13:56Z</dcterms:created>
  <dcterms:modified xsi:type="dcterms:W3CDTF">2023-02-08T18:30:16Z</dcterms:modified>
</cp:coreProperties>
</file>