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67" r:id="rId9"/>
    <p:sldId id="269" r:id="rId10"/>
    <p:sldId id="282" r:id="rId11"/>
    <p:sldId id="268" r:id="rId12"/>
    <p:sldId id="281" r:id="rId13"/>
    <p:sldId id="265" r:id="rId14"/>
    <p:sldId id="283" r:id="rId15"/>
    <p:sldId id="266" r:id="rId16"/>
    <p:sldId id="284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סגנון בהיר 2 - הדגשה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5:27:46.3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23.41016"/>
      <inkml:brushProperty name="anchorY" value="-1234.07141"/>
      <inkml:brushProperty name="scaleFactor" value="0.5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734A618-CFAB-471D-A72E-964ED25DA2A5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B81C3C4-7AEB-4328-99BB-3E2A31322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D89217-A6E3-529B-7305-52F1DCBFE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1A13164-ABB4-E904-6FD4-E1C9E27A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29DCB92-BF9C-9E6B-C78B-B26B45D8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FAC9D2-A3D3-C71F-637D-C4078345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842C90-8CF5-7A71-E1DF-B6971A08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5D86ED-CBD0-5F1F-DE6E-4A532258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B36DF53-D502-8348-E104-13C93F35F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5C045D-96F2-6934-550E-8B02D429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5D0A3E-0C1F-37EA-CE91-A45AD9E8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1A47B5-E888-8B80-58B9-5558F493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9D220D0-371F-856C-1EE2-A31EE0328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07084BF-C01A-9A96-1022-DE0D57CD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AB203B-271B-7A29-8BD9-30D4A83D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36FD75-85DB-CCAC-D9AF-57457214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4B0FE15-4104-DACB-A06A-64DD8B91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481F00-0487-A231-D1A6-ED216C89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6F2F30-246A-7817-5C56-FE2A1765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00A6D2-1AD3-4C32-A1FD-DE891FE1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E51A6E-888D-6815-ED12-4F8D4275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6F54AA-7BC7-6F87-8A7E-F3E5B2CE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6CBDFD-D797-7CBD-EE5E-3DCC2185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44566C-3CF6-8C65-BA74-370CBE4C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2F33EC-EEF7-951C-1BC0-4EE5DD7C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76C9D0-C1EA-234E-7462-F38D5D85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93A418-DCE1-1383-9C74-3F64B357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3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C30412-3285-1027-9A1A-FEED6DF4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8D2320-2B28-E02B-C67E-59F53CA40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CD09499-9E05-F379-FD78-FEE9A9287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8D8549-73BB-4056-5CBD-323D3947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722733-8FA2-9231-B40B-B070C418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9C43192-5A28-B04E-399C-38C66BB3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9723B0-526E-DF50-6B51-6F0F6E96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2C4400-C713-49F6-17CF-23BFD622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F4423AE-2D25-9200-08EB-97546BD01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19017D-D668-106A-2EDD-CE2FFCC9F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59C6EAA-CF72-A3DA-B5BE-E4497BFF7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F43EB2-BD5D-4393-239B-2A72C55F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D100B38-422A-49E1-98F6-A90110DE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429D975-B835-FDAA-8787-E7A04715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B94F4F-7DD7-9AD8-331C-83B954A1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D25E79A-AC9E-39F1-5491-7E3AF98F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E8499B7-0C8A-20E7-8296-D5E85346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A9B7BCC-1748-62FD-867E-49C8C5CE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82576AB-7248-986A-C343-3ED3CB47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CCEBA13-4A54-CA20-9935-FB3B34C0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92F3844-BC3A-E5DE-80C8-CBE26877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5B990B-ECAD-C105-F1D2-3C56763C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978578-AC89-A93A-0C2E-9D3992BF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3B8C5C-C86E-A385-EB92-5DDC24358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9B731CB-823C-0C4A-9FA5-4BABAB56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A274EE5-00D4-D861-2322-C8286738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6AE8C8-A320-B64C-1A1D-EAF87876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09FD54-ECBF-19E1-1B01-B1C68799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170065B-C430-391D-4C22-2C5C73F29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293A67E-18D8-07E2-0392-2B13DA4EF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D385A8-6A9F-9552-32EA-67D4A91A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9F89B0F-5698-7D35-AF4E-EDB2C054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1CE128-E7F5-0C5F-8B9A-C466DAF7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9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6135EC7-08A9-7C63-7EED-E24B5E8C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F5F333-2BB1-FA42-84DD-46694755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8E0415-F0EE-2726-CF06-6694EB79A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CE4A7-BF4C-4DBE-AE16-5D3EDF35850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AF41F7-4F35-CA3A-0322-A535AAC6B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1829A4-622E-9678-6145-C65F47E5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EEA83-547E-4CA5-8E6F-CD5A90CC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698A414-7462-2594-FDB9-AE9C83DDE4BB}"/>
              </a:ext>
            </a:extLst>
          </p:cNvPr>
          <p:cNvSpPr txBox="1"/>
          <p:nvPr/>
        </p:nvSpPr>
        <p:spPr>
          <a:xfrm>
            <a:off x="2461846" y="321547"/>
            <a:ext cx="6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CC159BAD-FC5B-337D-C069-D050E9870B79}"/>
              </a:ext>
            </a:extLst>
          </p:cNvPr>
          <p:cNvSpPr txBox="1"/>
          <p:nvPr/>
        </p:nvSpPr>
        <p:spPr>
          <a:xfrm>
            <a:off x="0" y="48363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200" b="1" dirty="0">
                <a:latin typeface="Gisha" panose="020B0502040204020203" pitchFamily="34" charset="-79"/>
                <a:cs typeface="Gisha" panose="020B0502040204020203" pitchFamily="34" charset="-79"/>
              </a:rPr>
              <a:t>למידת חיזוקים</a:t>
            </a:r>
            <a:r>
              <a:rPr lang="en-US" sz="3200" b="1" dirty="0">
                <a:latin typeface="Gisha" panose="020B0502040204020203" pitchFamily="34" charset="-79"/>
                <a:cs typeface="Gisha" panose="020B0502040204020203" pitchFamily="34" charset="-79"/>
              </a:rPr>
              <a:t>-</a:t>
            </a:r>
            <a:r>
              <a:rPr lang="he-IL" sz="3200" b="1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3200" b="1" dirty="0">
                <a:latin typeface="Gisha" panose="020B0502040204020203" pitchFamily="34" charset="-79"/>
                <a:cs typeface="Gisha" panose="020B0502040204020203" pitchFamily="34" charset="-79"/>
              </a:rPr>
              <a:t>After state value learning 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AD0578D8-8D32-1210-764E-E95102DE14A5}"/>
              </a:ext>
            </a:extLst>
          </p:cNvPr>
          <p:cNvSpPr txBox="1"/>
          <p:nvPr/>
        </p:nvSpPr>
        <p:spPr>
          <a:xfrm>
            <a:off x="5470911" y="1045431"/>
            <a:ext cx="1250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2048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B05EBBC3-4C72-C0F0-4541-22B1C0BB4CD2}"/>
              </a:ext>
            </a:extLst>
          </p:cNvPr>
          <p:cNvSpPr txBox="1"/>
          <p:nvPr/>
        </p:nvSpPr>
        <p:spPr>
          <a:xfrm>
            <a:off x="0" y="4380362"/>
            <a:ext cx="2065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u="sng" dirty="0">
                <a:latin typeface="Gisha" panose="020B0502040204020203" pitchFamily="34" charset="-79"/>
                <a:cs typeface="Gisha" panose="020B0502040204020203" pitchFamily="34" charset="-79"/>
              </a:rPr>
              <a:t>שם המרצה:</a:t>
            </a:r>
          </a:p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ד"ר טדי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לזבניק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b="1" u="sng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b="1" u="sng" dirty="0">
                <a:latin typeface="Gisha" panose="020B0502040204020203" pitchFamily="34" charset="-79"/>
                <a:cs typeface="Gisha" panose="020B0502040204020203" pitchFamily="34" charset="-79"/>
              </a:rPr>
              <a:t>שמות המגישים: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איתמר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מלניק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b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תומר סבג </a:t>
            </a:r>
            <a:b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רותם </a:t>
            </a:r>
            <a:r>
              <a:rPr lang="he-IL" dirty="0" err="1">
                <a:latin typeface="Gisha" panose="020B0502040204020203" pitchFamily="34" charset="-79"/>
                <a:cs typeface="Gisha" panose="020B0502040204020203" pitchFamily="34" charset="-79"/>
              </a:rPr>
              <a:t>בראל</a:t>
            </a:r>
            <a:b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איתי ראובן חבשה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2" name="תמונה 1" descr="תמונה שמכילה ריבוע, מלבן, צילום מסך, מקלדת">
            <a:extLst>
              <a:ext uri="{FF2B5EF4-FFF2-40B4-BE49-F238E27FC236}">
                <a16:creationId xmlns:a16="http://schemas.microsoft.com/office/drawing/2014/main" id="{C270855F-AE4E-B47E-8748-095442DEC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1" t="7736" r="11126" b="7764"/>
          <a:stretch/>
        </p:blipFill>
        <p:spPr>
          <a:xfrm>
            <a:off x="3395219" y="1659271"/>
            <a:ext cx="5401559" cy="3912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214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85B01-CB16-C58F-E3FC-ABBBBCFFD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9AF23CB7-4E05-1928-CDE9-BBE742E245F4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85E2B51-3C6E-9A04-9B3A-B43D8521E4D9}"/>
              </a:ext>
            </a:extLst>
          </p:cNvPr>
          <p:cNvSpPr txBox="1"/>
          <p:nvPr/>
        </p:nvSpPr>
        <p:spPr>
          <a:xfrm>
            <a:off x="3470635" y="383733"/>
            <a:ext cx="52507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atin typeface="Arial" panose="020B0604020202020204" pitchFamily="34" charset="0"/>
              </a:rPr>
              <a:t>ניתוח עקומות למידה</a:t>
            </a:r>
          </a:p>
        </p:txBody>
      </p:sp>
      <p:sp>
        <p:nvSpPr>
          <p:cNvPr id="8" name="מחבר ישר 7">
            <a:extLst>
              <a:ext uri="{FF2B5EF4-FFF2-40B4-BE49-F238E27FC236}">
                <a16:creationId xmlns:a16="http://schemas.microsoft.com/office/drawing/2014/main" id="{882892C1-7ADE-A378-4CC9-AD9DE1C6D951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pic>
        <p:nvPicPr>
          <p:cNvPr id="3" name="תמונה 2" descr="תמונה שמכילה טקסט, תרשים, עלילה, ק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C8A7ED0-FB2C-65F4-B281-361C31B03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7" y="1179876"/>
            <a:ext cx="11561294" cy="53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3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2838B-BEA7-1E58-324E-F80E1A780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4459608A-ABD1-3F46-AED3-00580B0256C5}"/>
              </a:ext>
            </a:extLst>
          </p:cNvPr>
          <p:cNvSpPr/>
          <p:nvPr/>
        </p:nvSpPr>
        <p:spPr>
          <a:xfrm>
            <a:off x="1484488" y="4370369"/>
            <a:ext cx="9223025" cy="210672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None/>
            </a:pPr>
            <a:endParaRPr lang="he-IL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F5104B3B-600B-9695-2844-0AC5D5C12054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BE1163E-2B53-2A5B-A418-C582B663A782}"/>
              </a:ext>
            </a:extLst>
          </p:cNvPr>
          <p:cNvSpPr txBox="1"/>
          <p:nvPr/>
        </p:nvSpPr>
        <p:spPr>
          <a:xfrm>
            <a:off x="2211371" y="388173"/>
            <a:ext cx="77692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השוואת ביצועי סוכנים - תוצאות</a:t>
            </a: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E9446070-6B76-868D-5BAF-C9F7402139B6}"/>
              </a:ext>
            </a:extLst>
          </p:cNvPr>
          <p:cNvSpPr/>
          <p:nvPr/>
        </p:nvSpPr>
        <p:spPr>
          <a:xfrm>
            <a:off x="1484488" y="1451726"/>
            <a:ext cx="2219886" cy="2611225"/>
          </a:xfrm>
          <a:prstGeom prst="round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סוכן 4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(LR=0.05)</a:t>
            </a:r>
          </a:p>
          <a:p>
            <a:pPr algn="ctr">
              <a:spcAft>
                <a:spcPts val="750"/>
              </a:spcAft>
              <a:buNone/>
            </a:pPr>
            <a:r>
              <a:rPr lang="en-US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48,234</a:t>
            </a:r>
          </a:p>
          <a:p>
            <a:pPr algn="ctr">
              <a:spcAft>
                <a:spcPts val="1125"/>
              </a:spcAft>
              <a:buNone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ניקוד ממוצע</a:t>
            </a:r>
          </a:p>
          <a:p>
            <a:pPr algn="ctr"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2048: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94.5%</a:t>
            </a:r>
          </a:p>
          <a:p>
            <a:pPr algn="ctr">
              <a:spcAft>
                <a:spcPts val="1125"/>
              </a:spcAft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מהיר אך פחות יציב!</a:t>
            </a:r>
            <a:endParaRPr lang="he-IL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7F96F918-5D6B-3692-9739-DE16FDC44A72}"/>
              </a:ext>
            </a:extLst>
          </p:cNvPr>
          <p:cNvSpPr/>
          <p:nvPr/>
        </p:nvSpPr>
        <p:spPr>
          <a:xfrm>
            <a:off x="3816099" y="1463270"/>
            <a:ext cx="2219886" cy="2609064"/>
          </a:xfrm>
          <a:prstGeom prst="roundRect">
            <a:avLst/>
          </a:prstGeom>
          <a:solidFill>
            <a:schemeClr val="accent6">
              <a:lumMod val="75000"/>
              <a:alpha val="5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סוכן 3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LR=0.01) 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)⭐</a:t>
            </a:r>
          </a:p>
          <a:p>
            <a:pPr algn="ctr"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63,417</a:t>
            </a:r>
          </a:p>
          <a:p>
            <a:pPr algn="ctr">
              <a:spcAft>
                <a:spcPts val="1125"/>
              </a:spcAft>
              <a:buNone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ניקוד ממוצע</a:t>
            </a:r>
          </a:p>
          <a:p>
            <a:pPr algn="ctr"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2048: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92.4%</a:t>
            </a:r>
          </a:p>
          <a:p>
            <a:pPr algn="ctr">
              <a:spcAft>
                <a:spcPts val="1125"/>
              </a:spcAft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הטוב ביותר!</a:t>
            </a:r>
            <a:endParaRPr lang="he-IL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3271DE2-12E4-08CF-019A-AE109DD13DF3}"/>
              </a:ext>
            </a:extLst>
          </p:cNvPr>
          <p:cNvSpPr/>
          <p:nvPr/>
        </p:nvSpPr>
        <p:spPr>
          <a:xfrm>
            <a:off x="8487628" y="1451006"/>
            <a:ext cx="2219885" cy="2609064"/>
          </a:xfrm>
          <a:prstGeom prst="round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סוכן 1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(LR=0.0025)</a:t>
            </a:r>
          </a:p>
          <a:p>
            <a:pPr algn="ctr">
              <a:spcAft>
                <a:spcPts val="750"/>
              </a:spcAft>
              <a:buNone/>
            </a:pPr>
            <a:r>
              <a:rPr lang="en-US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38,523</a:t>
            </a:r>
          </a:p>
          <a:p>
            <a:pPr algn="ctr">
              <a:spcAft>
                <a:spcPts val="1125"/>
              </a:spcAft>
              <a:buNone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ניקוד ממוצע</a:t>
            </a:r>
          </a:p>
          <a:p>
            <a:pPr algn="ctr"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2048: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82.3%</a:t>
            </a:r>
          </a:p>
          <a:p>
            <a:pPr algn="ctr">
              <a:spcAft>
                <a:spcPts val="1125"/>
              </a:spcAft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שמרני אך יציב!</a:t>
            </a:r>
            <a:endParaRPr lang="he-IL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7EEFBA68-A7AE-61B8-3219-B2B46B99C136}"/>
              </a:ext>
            </a:extLst>
          </p:cNvPr>
          <p:cNvSpPr/>
          <p:nvPr/>
        </p:nvSpPr>
        <p:spPr>
          <a:xfrm>
            <a:off x="6147710" y="1472695"/>
            <a:ext cx="2219886" cy="2609064"/>
          </a:xfrm>
          <a:prstGeom prst="round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סוכן 2 (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(LR=0.005</a:t>
            </a:r>
          </a:p>
          <a:p>
            <a:pPr algn="ctr">
              <a:spcAft>
                <a:spcPts val="750"/>
              </a:spcAft>
              <a:buNone/>
            </a:pPr>
            <a:r>
              <a:rPr lang="en-US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51,247</a:t>
            </a:r>
          </a:p>
          <a:p>
            <a:pPr algn="ctr">
              <a:spcAft>
                <a:spcPts val="1125"/>
              </a:spcAft>
              <a:buNone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ניקוד ממוצע</a:t>
            </a:r>
          </a:p>
          <a:p>
            <a:pPr algn="ctr"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2048: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90.2%</a:t>
            </a:r>
          </a:p>
          <a:p>
            <a:pPr algn="ctr">
              <a:spcAft>
                <a:spcPts val="1125"/>
              </a:spcAft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מאוזן מצוין!</a:t>
            </a:r>
            <a:endParaRPr lang="he-IL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9745FC1-6D28-2BF8-6710-96404996EF7C}"/>
              </a:ext>
            </a:extLst>
          </p:cNvPr>
          <p:cNvSpPr txBox="1"/>
          <p:nvPr/>
        </p:nvSpPr>
        <p:spPr>
          <a:xfrm>
            <a:off x="4221872" y="4517021"/>
            <a:ext cx="6485640" cy="1849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155724"/>
                </a:solidFill>
                <a:effectLst/>
                <a:latin typeface="Arial" panose="020B0604020202020204" pitchFamily="34" charset="0"/>
              </a:rPr>
              <a:t>🎯 תובנה: קצב למידה בינוני (0.01) הוא הטוב ביותר!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סוכן 3: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מגיע ל-4096 ב-68.4% מהמשחקים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ניקוד גבוה: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פי 40 מהסוכן הרנדומלי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איזון אופטימלי: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בין מהירות למידה ליציבות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התכנסות מהירה: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הגיע לביצועים מעולים ב-20,000 פרקים</a:t>
            </a:r>
          </a:p>
        </p:txBody>
      </p:sp>
      <p:sp>
        <p:nvSpPr>
          <p:cNvPr id="15" name="Connettore diritto 14">
            <a:extLst>
              <a:ext uri="{FF2B5EF4-FFF2-40B4-BE49-F238E27FC236}">
                <a16:creationId xmlns:a16="http://schemas.microsoft.com/office/drawing/2014/main" id="{21B4E09E-A742-4894-B9A4-9D5843E8D5CB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8110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C8D2-E0E7-0CD4-2C08-1ADF7E3D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8E503C1B-7B21-CB76-6AB2-308D83C685CE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755CAC5-9EE7-70FC-BACA-CA7C51C43193}"/>
              </a:ext>
            </a:extLst>
          </p:cNvPr>
          <p:cNvSpPr txBox="1"/>
          <p:nvPr/>
        </p:nvSpPr>
        <p:spPr>
          <a:xfrm>
            <a:off x="2211371" y="388173"/>
            <a:ext cx="776925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השוואת ביצועי סוכנים - תוצאות</a:t>
            </a:r>
          </a:p>
        </p:txBody>
      </p:sp>
      <p:sp>
        <p:nvSpPr>
          <p:cNvPr id="15" name="Connettore diritto 14">
            <a:extLst>
              <a:ext uri="{FF2B5EF4-FFF2-40B4-BE49-F238E27FC236}">
                <a16:creationId xmlns:a16="http://schemas.microsoft.com/office/drawing/2014/main" id="{C7663525-FF85-7836-CC04-C49F9C3D280A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pic>
        <p:nvPicPr>
          <p:cNvPr id="4" name="תמונה 3" descr="תמונה שמכילה טקסט, צילום מסך, עלילה, תרשי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B3DBFF0-CB8C-309E-46C3-01316698AD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25" y="1445345"/>
            <a:ext cx="9259149" cy="45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3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64801-E520-23B4-7855-38DEC6CF4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937609FD-E2BF-26F5-EB5A-8CB59DD80F87}"/>
              </a:ext>
            </a:extLst>
          </p:cNvPr>
          <p:cNvSpPr/>
          <p:nvPr/>
        </p:nvSpPr>
        <p:spPr>
          <a:xfrm>
            <a:off x="254523" y="4989237"/>
            <a:ext cx="5184742" cy="9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75432849-2F0D-ACB5-1E00-0C2CBF4C105D}"/>
              </a:ext>
            </a:extLst>
          </p:cNvPr>
          <p:cNvSpPr/>
          <p:nvPr/>
        </p:nvSpPr>
        <p:spPr>
          <a:xfrm>
            <a:off x="273377" y="3857784"/>
            <a:ext cx="5184742" cy="9612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3498BD5D-E4BF-44DF-2460-DFD2D1E7479B}"/>
              </a:ext>
            </a:extLst>
          </p:cNvPr>
          <p:cNvSpPr/>
          <p:nvPr/>
        </p:nvSpPr>
        <p:spPr>
          <a:xfrm>
            <a:off x="273377" y="1595289"/>
            <a:ext cx="5184742" cy="20517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021AE7A8-666F-7ED3-8B52-23A05EF87676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51843C46-1969-B807-D00D-4CE6F38B6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36631"/>
              </p:ext>
            </p:extLst>
          </p:nvPr>
        </p:nvGraphicFramePr>
        <p:xfrm>
          <a:off x="5957740" y="2049594"/>
          <a:ext cx="5632314" cy="1463040"/>
        </p:xfrm>
        <a:graphic>
          <a:graphicData uri="http://schemas.openxmlformats.org/drawingml/2006/table">
            <a:tbl>
              <a:tblPr/>
              <a:tblGrid>
                <a:gridCol w="938719">
                  <a:extLst>
                    <a:ext uri="{9D8B030D-6E8A-4147-A177-3AD203B41FA5}">
                      <a16:colId xmlns:a16="http://schemas.microsoft.com/office/drawing/2014/main" val="3352578494"/>
                    </a:ext>
                  </a:extLst>
                </a:gridCol>
                <a:gridCol w="938719">
                  <a:extLst>
                    <a:ext uri="{9D8B030D-6E8A-4147-A177-3AD203B41FA5}">
                      <a16:colId xmlns:a16="http://schemas.microsoft.com/office/drawing/2014/main" val="1541488981"/>
                    </a:ext>
                  </a:extLst>
                </a:gridCol>
                <a:gridCol w="938719">
                  <a:extLst>
                    <a:ext uri="{9D8B030D-6E8A-4147-A177-3AD203B41FA5}">
                      <a16:colId xmlns:a16="http://schemas.microsoft.com/office/drawing/2014/main" val="2282085505"/>
                    </a:ext>
                  </a:extLst>
                </a:gridCol>
                <a:gridCol w="921572">
                  <a:extLst>
                    <a:ext uri="{9D8B030D-6E8A-4147-A177-3AD203B41FA5}">
                      <a16:colId xmlns:a16="http://schemas.microsoft.com/office/drawing/2014/main" val="857789787"/>
                    </a:ext>
                  </a:extLst>
                </a:gridCol>
                <a:gridCol w="955866">
                  <a:extLst>
                    <a:ext uri="{9D8B030D-6E8A-4147-A177-3AD203B41FA5}">
                      <a16:colId xmlns:a16="http://schemas.microsoft.com/office/drawing/2014/main" val="1416282366"/>
                    </a:ext>
                  </a:extLst>
                </a:gridCol>
                <a:gridCol w="938719">
                  <a:extLst>
                    <a:ext uri="{9D8B030D-6E8A-4147-A177-3AD203B41FA5}">
                      <a16:colId xmlns:a16="http://schemas.microsoft.com/office/drawing/2014/main" val="368026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סוכן 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סוכן 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סוכן 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סוכן 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רנדומלי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ריבוע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72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47.3%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23.4%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38.8%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56.9%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0%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2048</a:t>
                      </a:r>
                      <a:endParaRPr lang="he-IL" sz="16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6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47.2%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68.4%</a:t>
                      </a:r>
                      <a:endParaRPr lang="he-IL" sz="16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53.7%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29.9%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0%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4096</a:t>
                      </a:r>
                      <a:endParaRPr lang="he-IL" sz="16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848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0.3%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4.0%</a:t>
                      </a:r>
                      <a:endParaRPr lang="he-IL" sz="16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1.8%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0.2%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dirty="0">
                          <a:effectLst/>
                        </a:rPr>
                        <a:t>0%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effectLst/>
                        </a:rPr>
                        <a:t>8192</a:t>
                      </a:r>
                      <a:endParaRPr lang="he-IL" sz="16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07141"/>
                  </a:ext>
                </a:extLst>
              </a:tr>
            </a:tbl>
          </a:graphicData>
        </a:graphic>
      </p:graphicFrame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554B3B5-1510-637B-C8D9-D61529FB4A97}"/>
              </a:ext>
            </a:extLst>
          </p:cNvPr>
          <p:cNvSpPr txBox="1"/>
          <p:nvPr/>
        </p:nvSpPr>
        <p:spPr>
          <a:xfrm>
            <a:off x="8917757" y="1557723"/>
            <a:ext cx="2776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🏆 הישגים יוצאי דופן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80CF832-57B1-6B8A-F440-0A0B7C31F28A}"/>
              </a:ext>
            </a:extLst>
          </p:cNvPr>
          <p:cNvSpPr txBox="1"/>
          <p:nvPr/>
        </p:nvSpPr>
        <p:spPr>
          <a:xfrm>
            <a:off x="2059757" y="388173"/>
            <a:ext cx="7795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dirty="0">
                <a:latin typeface="Arial" panose="020B0604020202020204" pitchFamily="34" charset="0"/>
              </a:rPr>
              <a:t>התפלגות ריבועים מקסימליים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66E712A-645C-E319-8164-EE1AE6125411}"/>
              </a:ext>
            </a:extLst>
          </p:cNvPr>
          <p:cNvSpPr txBox="1"/>
          <p:nvPr/>
        </p:nvSpPr>
        <p:spPr>
          <a:xfrm>
            <a:off x="7337197" y="4080633"/>
            <a:ext cx="4356751" cy="1113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⚡ ביצועים </a:t>
            </a:r>
            <a:r>
              <a:rPr lang="he-IL" sz="1600" b="1" dirty="0">
                <a:solidFill>
                  <a:srgbClr val="2980B9"/>
                </a:solidFill>
                <a:latin typeface="Arial" panose="020B0604020202020204" pitchFamily="34" charset="0"/>
              </a:rPr>
              <a:t>מצוינים</a:t>
            </a:r>
            <a:endParaRPr lang="he-IL" sz="1600" b="1" i="0" dirty="0">
              <a:solidFill>
                <a:srgbClr val="2980B9"/>
              </a:solidFill>
              <a:effectLst/>
              <a:latin typeface="Arial" panose="020B0604020202020204" pitchFamily="34" charset="0"/>
            </a:endParaRP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סוכן 3: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68.4% הגיעו ל-4096!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שיפור דרמטי: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פי 40 מהרנדומלי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01C021C6-116D-2868-CA7C-CA3A570279B9}"/>
              </a:ext>
            </a:extLst>
          </p:cNvPr>
          <p:cNvSpPr txBox="1"/>
          <p:nvPr/>
        </p:nvSpPr>
        <p:spPr>
          <a:xfrm>
            <a:off x="244598" y="1696533"/>
            <a:ext cx="5184742" cy="1849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155724"/>
                </a:solidFill>
                <a:effectLst/>
                <a:latin typeface="Arial" panose="020B0604020202020204" pitchFamily="34" charset="0"/>
              </a:rPr>
              <a:t>🎯 תובנות מפתח מההתפלגות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אין תחליף לאיזון: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LR 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בינוני מנצח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עקביות חשובה: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סוכן 3 הכי אמין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למידה איכותית: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לא רק מהירה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ביצועים </a:t>
            </a:r>
            <a:r>
              <a:rPr lang="he-IL" sz="1600" b="1" dirty="0">
                <a:solidFill>
                  <a:srgbClr val="333333"/>
                </a:solidFill>
                <a:latin typeface="Arial" panose="020B0604020202020204" pitchFamily="34" charset="0"/>
              </a:rPr>
              <a:t>מצוינים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רוב השחקנים לא מגיעים ל-4096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CAA495D7-4BE3-5B73-F785-D9D1297B5DFC}"/>
              </a:ext>
            </a:extLst>
          </p:cNvPr>
          <p:cNvSpPr txBox="1"/>
          <p:nvPr/>
        </p:nvSpPr>
        <p:spPr>
          <a:xfrm>
            <a:off x="955316" y="4028765"/>
            <a:ext cx="37633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he-IL" sz="16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סוכן 3: שיעור הצלחה כולל 95.8%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(2048 ומעלה)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FF635322-6E48-F899-25F5-89B7686FE43E}"/>
              </a:ext>
            </a:extLst>
          </p:cNvPr>
          <p:cNvSpPr txBox="1"/>
          <p:nvPr/>
        </p:nvSpPr>
        <p:spPr>
          <a:xfrm>
            <a:off x="146114" y="5177456"/>
            <a:ext cx="54392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הישג מרשים: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הגענו לביצועים שהם מעל רוב השחקנים האנושיים </a:t>
            </a:r>
          </a:p>
          <a:p>
            <a:pPr algn="ctr"/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במשחק 2048, עם שיעור הגעה ל-4096 של כמעט 70%!</a:t>
            </a:r>
            <a:endParaRPr lang="he-IL" sz="1600" dirty="0"/>
          </a:p>
        </p:txBody>
      </p:sp>
      <p:sp>
        <p:nvSpPr>
          <p:cNvPr id="7" name="מחבר ישר 6">
            <a:extLst>
              <a:ext uri="{FF2B5EF4-FFF2-40B4-BE49-F238E27FC236}">
                <a16:creationId xmlns:a16="http://schemas.microsoft.com/office/drawing/2014/main" id="{612F0B61-AA67-42DF-87E3-BC1B5BF09C10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92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CA6F9-C047-6667-E347-CAC0B888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E3C1849-F0C4-7CAB-2462-E1408F43E164}"/>
              </a:ext>
            </a:extLst>
          </p:cNvPr>
          <p:cNvSpPr txBox="1"/>
          <p:nvPr/>
        </p:nvSpPr>
        <p:spPr>
          <a:xfrm>
            <a:off x="2059757" y="388173"/>
            <a:ext cx="7795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ניתוח תכונות - הסוכן הטוב ביותר</a:t>
            </a:r>
          </a:p>
        </p:txBody>
      </p:sp>
      <p:sp>
        <p:nvSpPr>
          <p:cNvPr id="9" name="מחבר ישר 8">
            <a:extLst>
              <a:ext uri="{FF2B5EF4-FFF2-40B4-BE49-F238E27FC236}">
                <a16:creationId xmlns:a16="http://schemas.microsoft.com/office/drawing/2014/main" id="{367476F1-C11E-EC33-2142-2F58278724AD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A6B53F0C-E7F9-017B-EF52-6E20A4E29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18543"/>
              </p:ext>
            </p:extLst>
          </p:nvPr>
        </p:nvGraphicFramePr>
        <p:xfrm>
          <a:off x="1563330" y="1557268"/>
          <a:ext cx="9419304" cy="4382820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3139768">
                  <a:extLst>
                    <a:ext uri="{9D8B030D-6E8A-4147-A177-3AD203B41FA5}">
                      <a16:colId xmlns:a16="http://schemas.microsoft.com/office/drawing/2014/main" val="1162330045"/>
                    </a:ext>
                  </a:extLst>
                </a:gridCol>
                <a:gridCol w="3139768">
                  <a:extLst>
                    <a:ext uri="{9D8B030D-6E8A-4147-A177-3AD203B41FA5}">
                      <a16:colId xmlns:a16="http://schemas.microsoft.com/office/drawing/2014/main" val="4046179391"/>
                    </a:ext>
                  </a:extLst>
                </a:gridCol>
                <a:gridCol w="3139768">
                  <a:extLst>
                    <a:ext uri="{9D8B030D-6E8A-4147-A177-3AD203B41FA5}">
                      <a16:colId xmlns:a16="http://schemas.microsoft.com/office/drawing/2014/main" val="2012884088"/>
                    </a:ext>
                  </a:extLst>
                </a:gridCol>
              </a:tblGrid>
              <a:tr h="227679">
                <a:tc>
                  <a:txBody>
                    <a:bodyPr/>
                    <a:lstStyle/>
                    <a:p>
                      <a:r>
                        <a:rPr lang="he-IL" sz="1600" dirty="0"/>
                        <a:t>משמעות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מיקום / מבנה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תבנית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8834"/>
                  </a:ext>
                </a:extLst>
              </a:tr>
              <a:tr h="398807">
                <a:tc>
                  <a:txBody>
                    <a:bodyPr/>
                    <a:lstStyle/>
                    <a:p>
                      <a:r>
                        <a:rPr lang="he-IL" sz="1600" dirty="0"/>
                        <a:t>האזור הכי חשוב – לרוב נשמר האריח הגדול שם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ריבוע 2×2 בפינה השמאלית העליונה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TL (Top Left)</a:t>
                      </a:r>
                      <a:endParaRPr lang="en-US" sz="160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885322"/>
                  </a:ext>
                </a:extLst>
              </a:tr>
              <a:tr h="227679">
                <a:tc>
                  <a:txBody>
                    <a:bodyPr/>
                    <a:lstStyle/>
                    <a:p>
                      <a:r>
                        <a:rPr lang="he-IL" sz="1600" dirty="0"/>
                        <a:t>תבנית חשובה להרחבה מאזור הפינה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600"/>
                        <a:t>ריבוע 2×2 באמצע החלק העליון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TM (Top Middle)</a:t>
                      </a:r>
                      <a:endParaRPr lang="en-US" sz="1600" dirty="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435043"/>
                  </a:ext>
                </a:extLst>
              </a:tr>
              <a:tr h="398807">
                <a:tc>
                  <a:txBody>
                    <a:bodyPr/>
                    <a:lstStyle/>
                    <a:p>
                      <a:r>
                        <a:rPr lang="he-IL" sz="1600" dirty="0"/>
                        <a:t>תומכת בצבירת ערכים גבוהים מתחת לשורה העליונה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כל השורה השנייה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Row 2</a:t>
                      </a:r>
                      <a:endParaRPr lang="en-US" sz="160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207428"/>
                  </a:ext>
                </a:extLst>
              </a:tr>
              <a:tr h="398807">
                <a:tc>
                  <a:txBody>
                    <a:bodyPr/>
                    <a:lstStyle/>
                    <a:p>
                      <a:r>
                        <a:rPr lang="he-IL" sz="1600" dirty="0"/>
                        <a:t>יעד מועדף לריכוז ערכים גדולים, בדומה ל־</a:t>
                      </a:r>
                      <a:r>
                        <a:rPr lang="en-US" sz="1600" dirty="0"/>
                        <a:t>TL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השורה העליונה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Row 1</a:t>
                      </a:r>
                      <a:endParaRPr lang="en-US" sz="1600" dirty="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820509"/>
                  </a:ext>
                </a:extLst>
              </a:tr>
              <a:tr h="398807">
                <a:tc>
                  <a:txBody>
                    <a:bodyPr/>
                    <a:lstStyle/>
                    <a:p>
                      <a:r>
                        <a:rPr lang="he-IL" sz="1600" dirty="0"/>
                        <a:t>פחות יציב – עלול להיפגע מקפיצות בלתי צפויות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ריבוע 2×2 באמצע בתחתית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BM (Bottom Middle)</a:t>
                      </a:r>
                      <a:endParaRPr lang="en-US" sz="1600" dirty="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77687"/>
                  </a:ext>
                </a:extLst>
              </a:tr>
              <a:tr h="227679">
                <a:tc>
                  <a:txBody>
                    <a:bodyPr/>
                    <a:lstStyle/>
                    <a:p>
                      <a:r>
                        <a:rPr lang="he-IL" sz="1600" dirty="0"/>
                        <a:t>מייצגת יציבות או מעבר בין אזורים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תבנית בצורת "</a:t>
                      </a:r>
                      <a:r>
                        <a:rPr lang="en-US" sz="1600" dirty="0"/>
                        <a:t>"L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L-shape</a:t>
                      </a:r>
                      <a:endParaRPr lang="en-US" sz="1600" dirty="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864718"/>
                  </a:ext>
                </a:extLst>
              </a:tr>
              <a:tr h="398807">
                <a:tc>
                  <a:txBody>
                    <a:bodyPr/>
                    <a:lstStyle/>
                    <a:p>
                      <a:r>
                        <a:rPr lang="he-IL" sz="1600" dirty="0"/>
                        <a:t>פחות השפעה – כנראה בגלל רזולוציה גבוהה מדי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מלבן עליון רחב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Top (3×2)</a:t>
                      </a:r>
                      <a:endParaRPr lang="en-US" sz="1600" dirty="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909095"/>
                  </a:ext>
                </a:extLst>
              </a:tr>
              <a:tr h="398807">
                <a:tc>
                  <a:txBody>
                    <a:bodyPr/>
                    <a:lstStyle/>
                    <a:p>
                      <a:r>
                        <a:rPr lang="he-IL" sz="1600" dirty="0"/>
                        <a:t>חשיבות שולית – פחות משתמשים באזור זה לתכנון אסטרטגי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sz="1600" dirty="0"/>
                        <a:t>מלבן תחתון רחב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Bottom (3×2)</a:t>
                      </a:r>
                      <a:endParaRPr lang="en-US" sz="1600" dirty="0"/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8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01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DAFCF-5BA7-9388-5C2B-205577385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3CAAB6A5-953D-1B78-507C-88488F700914}"/>
              </a:ext>
            </a:extLst>
          </p:cNvPr>
          <p:cNvSpPr/>
          <p:nvPr/>
        </p:nvSpPr>
        <p:spPr>
          <a:xfrm>
            <a:off x="3245168" y="3492069"/>
            <a:ext cx="4897817" cy="2144152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B0BDAEB-C3EE-3AFA-D2BA-220291FCE5F5}"/>
              </a:ext>
            </a:extLst>
          </p:cNvPr>
          <p:cNvSpPr txBox="1"/>
          <p:nvPr/>
        </p:nvSpPr>
        <p:spPr>
          <a:xfrm>
            <a:off x="2059757" y="388173"/>
            <a:ext cx="7795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ניתוח תכונות - הסוכן הטוב ביותר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39E1DFB-F3CC-0970-32CC-72CECDEFFEE3}"/>
              </a:ext>
            </a:extLst>
          </p:cNvPr>
          <p:cNvSpPr txBox="1"/>
          <p:nvPr/>
        </p:nvSpPr>
        <p:spPr>
          <a:xfrm>
            <a:off x="5473675" y="1494543"/>
            <a:ext cx="2669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📊 סטטיסטיקות למידה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A49F345B-B1DA-E4C2-0112-155DF8793A99}"/>
              </a:ext>
            </a:extLst>
          </p:cNvPr>
          <p:cNvSpPr/>
          <p:nvPr/>
        </p:nvSpPr>
        <p:spPr>
          <a:xfrm>
            <a:off x="3245168" y="1961076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en-US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6M</a:t>
            </a:r>
          </a:p>
          <a:p>
            <a:pPr algn="ctr">
              <a:spcAft>
                <a:spcPts val="1125"/>
              </a:spcAft>
              <a:buNone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משקלים חיוביים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DC0112AA-EB2C-C054-E4D3-64AA718F259D}"/>
              </a:ext>
            </a:extLst>
          </p:cNvPr>
          <p:cNvSpPr/>
          <p:nvPr/>
        </p:nvSpPr>
        <p:spPr>
          <a:xfrm>
            <a:off x="4994116" y="1967178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en-US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9.8</a:t>
            </a:r>
          </a:p>
          <a:p>
            <a:pPr algn="ctr">
              <a:spcAft>
                <a:spcPts val="750"/>
              </a:spcAft>
              <a:buNone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ברירת מחדל (לא נלמדו)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4F4B15A3-1BA1-E0B0-56F2-195C551143D6}"/>
              </a:ext>
            </a:extLst>
          </p:cNvPr>
          <p:cNvSpPr/>
          <p:nvPr/>
        </p:nvSpPr>
        <p:spPr>
          <a:xfrm>
            <a:off x="6727229" y="1967178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38%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כיסוי למידה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356B4948-2929-721F-5203-A61F35EF35D4}"/>
              </a:ext>
            </a:extLst>
          </p:cNvPr>
          <p:cNvSpPr txBox="1"/>
          <p:nvPr/>
        </p:nvSpPr>
        <p:spPr>
          <a:xfrm>
            <a:off x="3136018" y="3639533"/>
            <a:ext cx="5006966" cy="1849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155724"/>
                </a:solidFill>
                <a:effectLst/>
                <a:latin typeface="Arial" panose="020B0604020202020204" pitchFamily="34" charset="0"/>
              </a:rPr>
              <a:t>🔍 תובנות מהניתוח: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פינות חשובות: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2×2 קטנים בפינות הכי משמעותיים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שורות מלאות: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דפוסי שורות קריטיים לביצועים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למידה יעילה: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38% מהמשקלים מספיקים לביצועים מעולים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התמחות: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התמקדות בדפוסים החשובים ביותר</a:t>
            </a:r>
          </a:p>
        </p:txBody>
      </p:sp>
      <p:sp>
        <p:nvSpPr>
          <p:cNvPr id="9" name="מחבר ישר 8">
            <a:extLst>
              <a:ext uri="{FF2B5EF4-FFF2-40B4-BE49-F238E27FC236}">
                <a16:creationId xmlns:a16="http://schemas.microsoft.com/office/drawing/2014/main" id="{A99BDF0E-AB07-4094-8A5E-5B3667C8D24F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8223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DAFCF-5BA7-9388-5C2B-205577385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B0BDAEB-C3EE-3AFA-D2BA-220291FCE5F5}"/>
              </a:ext>
            </a:extLst>
          </p:cNvPr>
          <p:cNvSpPr txBox="1"/>
          <p:nvPr/>
        </p:nvSpPr>
        <p:spPr>
          <a:xfrm>
            <a:off x="2059757" y="388173"/>
            <a:ext cx="7795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ניתוח תכונות - הסוכן הטוב ביותר</a:t>
            </a:r>
          </a:p>
        </p:txBody>
      </p:sp>
      <p:sp>
        <p:nvSpPr>
          <p:cNvPr id="9" name="מחבר ישר 8">
            <a:extLst>
              <a:ext uri="{FF2B5EF4-FFF2-40B4-BE49-F238E27FC236}">
                <a16:creationId xmlns:a16="http://schemas.microsoft.com/office/drawing/2014/main" id="{A99BDF0E-AB07-4094-8A5E-5B3667C8D24F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606BB03-61B5-4EF6-8DEB-BC559D97C460}"/>
              </a:ext>
            </a:extLst>
          </p:cNvPr>
          <p:cNvSpPr txBox="1"/>
          <p:nvPr/>
        </p:nvSpPr>
        <p:spPr>
          <a:xfrm>
            <a:off x="1606857" y="1430763"/>
            <a:ext cx="31160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b="1" dirty="0">
                <a:solidFill>
                  <a:srgbClr val="2980B9"/>
                </a:solidFill>
                <a:latin typeface="Arial" panose="020B0604020202020204" pitchFamily="34" charset="0"/>
              </a:rPr>
              <a:t>ניתוח</a:t>
            </a:r>
            <a:r>
              <a:rPr lang="he-IL" sz="1600" dirty="0"/>
              <a:t> </a:t>
            </a:r>
            <a:r>
              <a:rPr lang="he-IL" sz="1600" b="1" dirty="0">
                <a:solidFill>
                  <a:srgbClr val="2980B9"/>
                </a:solidFill>
                <a:latin typeface="Arial" panose="020B0604020202020204" pitchFamily="34" charset="0"/>
              </a:rPr>
              <a:t>משקולות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ABEA404-4A2B-483D-8F35-0ABCBC1FB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0" y="1752081"/>
            <a:ext cx="11887200" cy="453390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4D3ABE1-BB35-48FB-A7E4-C9F3EB3FC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219" y="1340841"/>
            <a:ext cx="1859441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7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C226-43FA-29F4-C699-7E9636BE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2F904EBF-4871-4AA0-7BF5-3CF00D178E07}"/>
              </a:ext>
            </a:extLst>
          </p:cNvPr>
          <p:cNvSpPr/>
          <p:nvPr/>
        </p:nvSpPr>
        <p:spPr>
          <a:xfrm>
            <a:off x="1106556" y="4291421"/>
            <a:ext cx="5121966" cy="6463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EAD23311-5ED8-664A-A852-44E9930CAF76}"/>
              </a:ext>
            </a:extLst>
          </p:cNvPr>
          <p:cNvSpPr/>
          <p:nvPr/>
        </p:nvSpPr>
        <p:spPr>
          <a:xfrm>
            <a:off x="1106556" y="1941443"/>
            <a:ext cx="5121966" cy="2027583"/>
          </a:xfrm>
          <a:prstGeom prst="roundRect">
            <a:avLst/>
          </a:prstGeom>
          <a:solidFill>
            <a:srgbClr val="FFFFCC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E1E4870-C2BB-EF5A-7EDF-EAAF059FA663}"/>
              </a:ext>
            </a:extLst>
          </p:cNvPr>
          <p:cNvSpPr txBox="1"/>
          <p:nvPr/>
        </p:nvSpPr>
        <p:spPr>
          <a:xfrm>
            <a:off x="2461846" y="321547"/>
            <a:ext cx="6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BF35B27-3F63-E3F0-813C-3CDAA9C3902F}"/>
              </a:ext>
            </a:extLst>
          </p:cNvPr>
          <p:cNvSpPr txBox="1"/>
          <p:nvPr/>
        </p:nvSpPr>
        <p:spPr>
          <a:xfrm>
            <a:off x="0" y="387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השוואה לעבודות קיימות ולמחקר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מחבר ישר 13">
            <a:extLst>
              <a:ext uri="{FF2B5EF4-FFF2-40B4-BE49-F238E27FC236}">
                <a16:creationId xmlns:a16="http://schemas.microsoft.com/office/drawing/2014/main" id="{A8C349A6-C53B-418E-99AF-2E0FAC14C9DC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FBF84D6-37BA-D782-B2E9-10A78E112B23}"/>
              </a:ext>
            </a:extLst>
          </p:cNvPr>
          <p:cNvSpPr txBox="1"/>
          <p:nvPr/>
        </p:nvSpPr>
        <p:spPr>
          <a:xfrm>
            <a:off x="7825407" y="1350247"/>
            <a:ext cx="3819939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📚 עבודות קודמות ב-2048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שיטות חיפוש: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Monte Carlo Tree Search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רשתות עמוקות: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Deep Q-Networks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N-tuples 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פשוטות: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ללא סימטריה מלאה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6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היוריסטיקות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שיטות ידניות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F4762EA-BEB5-9AAF-F0ED-C29B2ED6C351}"/>
              </a:ext>
            </a:extLst>
          </p:cNvPr>
          <p:cNvSpPr txBox="1"/>
          <p:nvPr/>
        </p:nvSpPr>
        <p:spPr>
          <a:xfrm>
            <a:off x="7944678" y="3677025"/>
            <a:ext cx="3700668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🎯 החדשנות שלנו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N-tuples 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עם 8 סימטריות: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למידה מקיפה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:After state learning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פחות רעש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ניתוח קצב למידה: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מחקר שיטתי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ביצועים מוכחים: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96.4% הצלחה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411D914-7833-47D8-84C9-ADA984226FAC}"/>
              </a:ext>
            </a:extLst>
          </p:cNvPr>
          <p:cNvSpPr txBox="1"/>
          <p:nvPr/>
        </p:nvSpPr>
        <p:spPr>
          <a:xfrm>
            <a:off x="4041318" y="1350247"/>
            <a:ext cx="21965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🏆 השוואת ביצועים</a:t>
            </a:r>
          </a:p>
        </p:txBody>
      </p:sp>
      <p:graphicFrame>
        <p:nvGraphicFramePr>
          <p:cNvPr id="16" name="טבלה 15">
            <a:extLst>
              <a:ext uri="{FF2B5EF4-FFF2-40B4-BE49-F238E27FC236}">
                <a16:creationId xmlns:a16="http://schemas.microsoft.com/office/drawing/2014/main" id="{A356DEF9-EBEB-6A98-F095-DF77A042C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14156"/>
              </p:ext>
            </p:extLst>
          </p:nvPr>
        </p:nvGraphicFramePr>
        <p:xfrm>
          <a:off x="1938727" y="2157254"/>
          <a:ext cx="3557016" cy="1676400"/>
        </p:xfrm>
        <a:graphic>
          <a:graphicData uri="http://schemas.openxmlformats.org/drawingml/2006/table">
            <a:tbl>
              <a:tblPr/>
              <a:tblGrid>
                <a:gridCol w="1185672">
                  <a:extLst>
                    <a:ext uri="{9D8B030D-6E8A-4147-A177-3AD203B41FA5}">
                      <a16:colId xmlns:a16="http://schemas.microsoft.com/office/drawing/2014/main" val="3473157137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1382387055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1771610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effectLst/>
                        </a:rPr>
                        <a:t>שיעור 4096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effectLst/>
                        </a:rPr>
                        <a:t>שיעור 2048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effectLst/>
                        </a:rPr>
                        <a:t>שיטה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3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effectLst/>
                        </a:rPr>
                        <a:t>0%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effectLst/>
                        </a:rPr>
                        <a:t>0%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effectLst/>
                        </a:rPr>
                        <a:t>רנדומלי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6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effectLst/>
                        </a:rPr>
                        <a:t>~10-20%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effectLst/>
                        </a:rPr>
                        <a:t>~40-60%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effectLst/>
                        </a:rPr>
                        <a:t>חיפוש בסיסי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622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effectLst/>
                        </a:rPr>
                        <a:t>~30-50%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dirty="0">
                          <a:effectLst/>
                        </a:rPr>
                        <a:t>~70-85%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N-tuples </a:t>
                      </a:r>
                      <a:r>
                        <a:rPr lang="he-IL" sz="1400" dirty="0">
                          <a:effectLst/>
                        </a:rPr>
                        <a:t>רגיל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94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effectLst/>
                        </a:rPr>
                        <a:t>68.4%</a:t>
                      </a:r>
                      <a:endParaRPr lang="he-IL" sz="14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effectLst/>
                        </a:rPr>
                        <a:t>92.4%</a:t>
                      </a:r>
                      <a:endParaRPr lang="he-IL" sz="14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b="1" dirty="0">
                          <a:effectLst/>
                        </a:rPr>
                        <a:t>השיטה שלנו</a:t>
                      </a:r>
                      <a:endParaRPr lang="he-IL" sz="1400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25224"/>
                  </a:ext>
                </a:extLst>
              </a:tr>
            </a:tbl>
          </a:graphicData>
        </a:graphic>
      </p:graphicFrame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5D9C63E-AE55-DD37-87AB-224C375F440D}"/>
              </a:ext>
            </a:extLst>
          </p:cNvPr>
          <p:cNvSpPr txBox="1"/>
          <p:nvPr/>
        </p:nvSpPr>
        <p:spPr>
          <a:xfrm>
            <a:off x="546654" y="4352973"/>
            <a:ext cx="6486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הישג מדעי: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הגענו לביצועים שמתחרים עם השיטות המתקדמות ביותר, </a:t>
            </a:r>
          </a:p>
          <a:p>
            <a:pPr algn="ctr"/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תוך שימוש בגישה יעילה וניתנת להסבר.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2371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C226-43FA-29F4-C699-7E9636BE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8CE5FB77-F526-024A-6C3E-F93CF7F32A66}"/>
              </a:ext>
            </a:extLst>
          </p:cNvPr>
          <p:cNvSpPr/>
          <p:nvPr/>
        </p:nvSpPr>
        <p:spPr>
          <a:xfrm>
            <a:off x="2696817" y="5691809"/>
            <a:ext cx="6778487" cy="7089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E1E4870-C2BB-EF5A-7EDF-EAAF059FA663}"/>
              </a:ext>
            </a:extLst>
          </p:cNvPr>
          <p:cNvSpPr txBox="1"/>
          <p:nvPr/>
        </p:nvSpPr>
        <p:spPr>
          <a:xfrm>
            <a:off x="2461846" y="321547"/>
            <a:ext cx="6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BF35B27-3F63-E3F0-813C-3CDAA9C3902F}"/>
              </a:ext>
            </a:extLst>
          </p:cNvPr>
          <p:cNvSpPr txBox="1"/>
          <p:nvPr/>
        </p:nvSpPr>
        <p:spPr>
          <a:xfrm>
            <a:off x="0" y="32154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מסקנות ותובנות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מחבר ישר 14">
            <a:extLst>
              <a:ext uri="{FF2B5EF4-FFF2-40B4-BE49-F238E27FC236}">
                <a16:creationId xmlns:a16="http://schemas.microsoft.com/office/drawing/2014/main" id="{9504A42A-5AA1-403D-A113-D00D98D7AD5F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9F83E1E-BA6D-53D2-F680-77FEF31ADAFE}"/>
              </a:ext>
            </a:extLst>
          </p:cNvPr>
          <p:cNvSpPr txBox="1"/>
          <p:nvPr/>
        </p:nvSpPr>
        <p:spPr>
          <a:xfrm>
            <a:off x="6095999" y="1318959"/>
            <a:ext cx="5330687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🎯 מסקנות מרכזיות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After state learning 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עובד: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פחות רעש = למידה טובה יותר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N-tuples 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עם סימטריה: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גישה חזקה לזיהוי דפוסים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קצב למידה קריטי: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0.01 אופטימלי עבור הבעיה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ביצועים מצוינים: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96.4% הצלחה ב-2048+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48E306E-4514-858A-86CF-FBF4451A47E0}"/>
              </a:ext>
            </a:extLst>
          </p:cNvPr>
          <p:cNvSpPr txBox="1"/>
          <p:nvPr/>
        </p:nvSpPr>
        <p:spPr>
          <a:xfrm>
            <a:off x="6800295" y="3481638"/>
            <a:ext cx="462639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🧠 תובנות טכניות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פינות חשובות: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דפוסי 2×2 בפינות הכי קריטיים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שורות מלאות: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שליטה בשורות עליונות חיונית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למידה יעילה: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38% מהפרמטרים מספיקים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התכנסות מהירה: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תוצאות מעולות ב-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אפיזודות.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7F99B536-453A-DB68-2101-B52A13BB634C}"/>
              </a:ext>
            </a:extLst>
          </p:cNvPr>
          <p:cNvSpPr txBox="1"/>
          <p:nvPr/>
        </p:nvSpPr>
        <p:spPr>
          <a:xfrm>
            <a:off x="765313" y="1318959"/>
            <a:ext cx="4913243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🔬 השלכות מחקריות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עבור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:RL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חשיבות ניסוח בעיה נכון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עבור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:Feature Engineering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סימטריה משפרת הכללה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עבור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Hyperparameter Tuning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איזון מקום מהירות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עבור משחקים: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שיטה ניתנת להעברה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0B4E87CE-F2B4-28D9-D215-B8E20175CC31}"/>
              </a:ext>
            </a:extLst>
          </p:cNvPr>
          <p:cNvSpPr txBox="1"/>
          <p:nvPr/>
        </p:nvSpPr>
        <p:spPr>
          <a:xfrm>
            <a:off x="2852530" y="5795855"/>
            <a:ext cx="6486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he-IL" sz="1400" b="1" i="0" dirty="0">
                <a:solidFill>
                  <a:srgbClr val="155724"/>
                </a:solidFill>
                <a:effectLst/>
                <a:latin typeface="Arial" panose="020B0604020202020204" pitchFamily="34" charset="0"/>
              </a:rPr>
              <a:t>🎉 הישג הפרויקט: הוכחנו שגישה פשוטה יחסית יכולה להשיג ביצועים מדהימים באמצעות ניסוח נכון של הבעיה ובחירת היפר-פרמטרים מושכלת!</a:t>
            </a:r>
          </a:p>
        </p:txBody>
      </p:sp>
    </p:spTree>
    <p:extLst>
      <p:ext uri="{BB962C8B-B14F-4D97-AF65-F5344CB8AC3E}">
        <p14:creationId xmlns:p14="http://schemas.microsoft.com/office/powerpoint/2010/main" val="257028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CC159BAD-FC5B-337D-C069-D050E9870B79}"/>
              </a:ext>
            </a:extLst>
          </p:cNvPr>
          <p:cNvSpPr txBox="1"/>
          <p:nvPr/>
        </p:nvSpPr>
        <p:spPr>
          <a:xfrm>
            <a:off x="2708920" y="453291"/>
            <a:ext cx="6771112" cy="8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800" b="1" dirty="0">
                <a:latin typeface="Gisha" panose="020B0502040204020203" pitchFamily="34" charset="-79"/>
                <a:ea typeface="+mj-ea"/>
                <a:cs typeface="Gisha" panose="020B0502040204020203" pitchFamily="34" charset="-79"/>
              </a:rPr>
              <a:t>תודה על ההקשבה!</a:t>
            </a:r>
            <a:endParaRPr lang="en-US" sz="4800" b="1" dirty="0">
              <a:latin typeface="Gisha" panose="020B0502040204020203" pitchFamily="34" charset="-79"/>
              <a:ea typeface="+mj-ea"/>
              <a:cs typeface="Gisha" panose="020B0502040204020203" pitchFamily="34" charset="-79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78B0EF-F3B8-B2AA-9ED2-84CC63A77168}"/>
              </a:ext>
            </a:extLst>
          </p:cNvPr>
          <p:cNvSpPr/>
          <p:nvPr/>
        </p:nvSpPr>
        <p:spPr>
          <a:xfrm>
            <a:off x="4340087" y="1636643"/>
            <a:ext cx="3664226" cy="622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רשים זרימה: תהליך חלופי 5">
            <a:extLst>
              <a:ext uri="{FF2B5EF4-FFF2-40B4-BE49-F238E27FC236}">
                <a16:creationId xmlns:a16="http://schemas.microsoft.com/office/drawing/2014/main" id="{B0A750BA-5859-AFB4-6E05-8F46C9144FAF}"/>
              </a:ext>
            </a:extLst>
          </p:cNvPr>
          <p:cNvSpPr/>
          <p:nvPr/>
        </p:nvSpPr>
        <p:spPr>
          <a:xfrm>
            <a:off x="4526280" y="1424497"/>
            <a:ext cx="3291840" cy="3029058"/>
          </a:xfrm>
          <a:prstGeom prst="flowChartAlternateProcess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F13CDED-0FE9-0030-8807-D6C647D63B75}"/>
              </a:ext>
            </a:extLst>
          </p:cNvPr>
          <p:cNvSpPr txBox="1"/>
          <p:nvPr/>
        </p:nvSpPr>
        <p:spPr>
          <a:xfrm>
            <a:off x="3046476" y="46657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75"/>
              </a:spcAft>
            </a:pPr>
            <a:r>
              <a:rPr lang="he-IL" b="1" i="0" dirty="0">
                <a:solidFill>
                  <a:srgbClr val="34495E"/>
                </a:solidFill>
                <a:effectLst/>
                <a:latin typeface="Arial" panose="020B0604020202020204" pitchFamily="34" charset="0"/>
              </a:rPr>
              <a:t>תודה רבה לד"ר טדי </a:t>
            </a:r>
            <a:r>
              <a:rPr lang="he-IL" b="1" i="0" dirty="0" err="1">
                <a:solidFill>
                  <a:srgbClr val="34495E"/>
                </a:solidFill>
                <a:effectLst/>
                <a:latin typeface="Arial" panose="020B0604020202020204" pitchFamily="34" charset="0"/>
              </a:rPr>
              <a:t>לזבניק</a:t>
            </a:r>
            <a:r>
              <a:rPr lang="he-IL" b="1" i="0" dirty="0">
                <a:solidFill>
                  <a:srgbClr val="34495E"/>
                </a:solidFill>
                <a:effectLst/>
                <a:latin typeface="Arial" panose="020B0604020202020204" pitchFamily="34" charset="0"/>
              </a:rPr>
              <a:t> על ההדרכה והשראה!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4301CEDE-1C82-655E-3DD5-B68AB9E1D72E}"/>
              </a:ext>
            </a:extLst>
          </p:cNvPr>
          <p:cNvSpPr/>
          <p:nvPr/>
        </p:nvSpPr>
        <p:spPr>
          <a:xfrm>
            <a:off x="3732642" y="5207262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63,417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ניקוד ממוצע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86A607AB-E999-185E-12BD-66C10AB4C4E1}"/>
              </a:ext>
            </a:extLst>
          </p:cNvPr>
          <p:cNvSpPr/>
          <p:nvPr/>
        </p:nvSpPr>
        <p:spPr>
          <a:xfrm>
            <a:off x="5481590" y="5213364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68.4%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הגיעו ל-4096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C872CD5-A049-D12E-6D82-70F7A4BC6174}"/>
              </a:ext>
            </a:extLst>
          </p:cNvPr>
          <p:cNvSpPr/>
          <p:nvPr/>
        </p:nvSpPr>
        <p:spPr>
          <a:xfrm>
            <a:off x="7214703" y="5213364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96.4%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שיעור הצלחה</a:t>
            </a:r>
          </a:p>
        </p:txBody>
      </p:sp>
    </p:spTree>
    <p:extLst>
      <p:ext uri="{BB962C8B-B14F-4D97-AF65-F5344CB8AC3E}">
        <p14:creationId xmlns:p14="http://schemas.microsoft.com/office/powerpoint/2010/main" val="286286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BBECC-7C4B-C07A-E911-F3144FE8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1185A95C-A14D-8EE5-B554-375063C0D642}"/>
              </a:ext>
            </a:extLst>
          </p:cNvPr>
          <p:cNvSpPr/>
          <p:nvPr/>
        </p:nvSpPr>
        <p:spPr>
          <a:xfrm>
            <a:off x="1196970" y="3448814"/>
            <a:ext cx="5357192" cy="9136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27138720-A828-4E76-B6B1-F5F7C7C0CAC0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B6FCC17-E0C3-D215-1E48-6324662565FC}"/>
              </a:ext>
            </a:extLst>
          </p:cNvPr>
          <p:cNvSpPr txBox="1"/>
          <p:nvPr/>
        </p:nvSpPr>
        <p:spPr>
          <a:xfrm>
            <a:off x="3470635" y="383733"/>
            <a:ext cx="52507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סקירת הפרויקט ומטרות</a:t>
            </a:r>
          </a:p>
        </p:txBody>
      </p:sp>
      <p:sp>
        <p:nvSpPr>
          <p:cNvPr id="6" name="מחבר ישר 5">
            <a:extLst>
              <a:ext uri="{FF2B5EF4-FFF2-40B4-BE49-F238E27FC236}">
                <a16:creationId xmlns:a16="http://schemas.microsoft.com/office/drawing/2014/main" id="{FCDFDCA7-19AB-737E-7CB6-96798015EFFD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563EC9B-3F23-D77A-B59F-0DBBDEDD002C}"/>
              </a:ext>
            </a:extLst>
          </p:cNvPr>
          <p:cNvSpPr txBox="1"/>
          <p:nvPr/>
        </p:nvSpPr>
        <p:spPr>
          <a:xfrm>
            <a:off x="6603938" y="1387415"/>
            <a:ext cx="4776365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🎯 מטרות הפרויקט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יישום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After state value learning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למשחק 2048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השוואת אסטרטגיות למידה שונות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ניתוח דפוסי תכונות המשחק שנלמדו ע"י הסוכן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השגת ביצועים </a:t>
            </a:r>
            <a:r>
              <a:rPr lang="he-IL" sz="1600" dirty="0">
                <a:solidFill>
                  <a:srgbClr val="333333"/>
                </a:solidFill>
                <a:latin typeface="Arial" panose="020B0604020202020204" pitchFamily="34" charset="0"/>
              </a:rPr>
              <a:t>טובים מהאדם הממוצע</a:t>
            </a:r>
            <a:endParaRPr lang="he-IL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C692E73-8523-F108-BF16-D8089091ABDE}"/>
              </a:ext>
            </a:extLst>
          </p:cNvPr>
          <p:cNvSpPr txBox="1"/>
          <p:nvPr/>
        </p:nvSpPr>
        <p:spPr>
          <a:xfrm>
            <a:off x="7482348" y="3571397"/>
            <a:ext cx="3897956" cy="1500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🔬 שאלות מחקר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איך קצב הלמידה משפיע על הביצועים?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אילו דפוסי ריבועים הכי חשובים?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האם נוכל להגיע באופן עקבי לריבוע 2048+?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9A241AE-D0B9-4215-7206-C4F36FCF223A}"/>
              </a:ext>
            </a:extLst>
          </p:cNvPr>
          <p:cNvSpPr txBox="1"/>
          <p:nvPr/>
        </p:nvSpPr>
        <p:spPr>
          <a:xfrm>
            <a:off x="2133600" y="1383202"/>
            <a:ext cx="4470338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🎮 למה 2048?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מרחב מצבים מורכב: </a:t>
            </a:r>
            <a:r>
              <a:rPr lang="he-IL" sz="16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מיליארדי מצבים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סביבה </a:t>
            </a:r>
            <a:r>
              <a:rPr lang="he-IL" sz="16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סטוכסטית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הצבת ריבועים רנדומלית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עומק אסטרטגי: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דרוש תכנון ארוך טווח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מדדי הצלחה ברורים: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ניקוד וריבוע מקסימלי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FBE39F9-FDE5-3FD4-2AD8-9D2F17914598}"/>
              </a:ext>
            </a:extLst>
          </p:cNvPr>
          <p:cNvSpPr txBox="1"/>
          <p:nvPr/>
        </p:nvSpPr>
        <p:spPr>
          <a:xfrm>
            <a:off x="1236727" y="3618081"/>
            <a:ext cx="5277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חדשנות: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שימוש בתכונות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N-tuple 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עם סימטריה </a:t>
            </a:r>
          </a:p>
          <a:p>
            <a:pPr algn="ctr"/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של 8 כיוונים לזיהוי דפוסים והערכת מצבי-ביניים לתכנון מראש.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3767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3167-CB42-DA32-8ED1-A6294F712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965D921-AC47-4A94-B349-997DA4D6C992}"/>
              </a:ext>
            </a:extLst>
          </p:cNvPr>
          <p:cNvSpPr/>
          <p:nvPr/>
        </p:nvSpPr>
        <p:spPr>
          <a:xfrm>
            <a:off x="1351722" y="4738173"/>
            <a:ext cx="4038600" cy="7017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F3B9A7B8-DAF1-EDBA-DD7D-76D026D4D3A4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41B61F2-903F-8868-7CAC-7B00A9DB1E38}"/>
              </a:ext>
            </a:extLst>
          </p:cNvPr>
          <p:cNvSpPr txBox="1"/>
          <p:nvPr/>
        </p:nvSpPr>
        <p:spPr>
          <a:xfrm>
            <a:off x="3470635" y="383733"/>
            <a:ext cx="52507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ניסוח הבעיה - משחק 2048</a:t>
            </a:r>
          </a:p>
        </p:txBody>
      </p:sp>
      <p:sp>
        <p:nvSpPr>
          <p:cNvPr id="6" name="מחבר ישר 5">
            <a:extLst>
              <a:ext uri="{FF2B5EF4-FFF2-40B4-BE49-F238E27FC236}">
                <a16:creationId xmlns:a16="http://schemas.microsoft.com/office/drawing/2014/main" id="{D9D72E2F-0A08-E9A0-8D9D-DAC8B75DA773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F12ABB5-CB49-2BBB-B5A7-95375A82EA7E}"/>
              </a:ext>
            </a:extLst>
          </p:cNvPr>
          <p:cNvSpPr txBox="1"/>
          <p:nvPr/>
        </p:nvSpPr>
        <p:spPr>
          <a:xfrm>
            <a:off x="4641575" y="1602828"/>
            <a:ext cx="6486938" cy="2274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🎲 מכניקת המשחק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לוח: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רשת 4×4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ריבועים: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חזקות של 2 (2, 4, 8, ..., 2048+)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פעולות: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החלקה למעלה/למטה/שמאלה/ימינה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מיזוג: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ריבועים זהים סמוכים מתאחדים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ריבועים חדשים: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רנדומלי 2 (90%) או 4 (10%)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B43CA7A-0EFB-C550-6497-243FBD974751}"/>
              </a:ext>
            </a:extLst>
          </p:cNvPr>
          <p:cNvSpPr txBox="1"/>
          <p:nvPr/>
        </p:nvSpPr>
        <p:spPr>
          <a:xfrm>
            <a:off x="7089913" y="4082872"/>
            <a:ext cx="4038600" cy="97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🏆 המטרה</a:t>
            </a:r>
          </a:p>
          <a:p>
            <a:pPr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מקסום ניקוד ע"י יצירת ריבועים גדולים יותר דרך </a:t>
            </a:r>
            <a:b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מיזוג אסטרטגי תוך הימנעות מסיום המשחק.</a:t>
            </a:r>
          </a:p>
        </p:txBody>
      </p:sp>
      <p:pic>
        <p:nvPicPr>
          <p:cNvPr id="8" name="תמונה 7" descr="תמונה שמכילה ריבוע, מלבן, צילום מסך, מקלדת">
            <a:extLst>
              <a:ext uri="{FF2B5EF4-FFF2-40B4-BE49-F238E27FC236}">
                <a16:creationId xmlns:a16="http://schemas.microsoft.com/office/drawing/2014/main" id="{F2A8F686-0A63-AE12-97E1-184771C7160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1" t="7736" r="11126" b="7764"/>
          <a:stretch/>
        </p:blipFill>
        <p:spPr>
          <a:xfrm>
            <a:off x="1606176" y="1411552"/>
            <a:ext cx="3270623" cy="2973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4504ADC-928A-588A-FD38-2BABDEF36B2A}"/>
              </a:ext>
            </a:extLst>
          </p:cNvPr>
          <p:cNvSpPr txBox="1"/>
          <p:nvPr/>
        </p:nvSpPr>
        <p:spPr>
          <a:xfrm>
            <a:off x="1386508" y="4796645"/>
            <a:ext cx="39690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he-IL" sz="16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סיום משחק = אין מהלכים חוקיים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מהלך חוקי = כל החלקה שמשנה את מצב הלוח</a:t>
            </a:r>
          </a:p>
        </p:txBody>
      </p:sp>
    </p:spTree>
    <p:extLst>
      <p:ext uri="{BB962C8B-B14F-4D97-AF65-F5344CB8AC3E}">
        <p14:creationId xmlns:p14="http://schemas.microsoft.com/office/powerpoint/2010/main" val="23663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2278D-EDE9-11C7-9D3E-723A26B5E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B44B03FB-4778-2927-A0A6-222D147D4407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1C8F71F-B7F9-E351-0F82-15E90D8644DC}"/>
              </a:ext>
            </a:extLst>
          </p:cNvPr>
          <p:cNvSpPr txBox="1"/>
          <p:nvPr/>
        </p:nvSpPr>
        <p:spPr>
          <a:xfrm>
            <a:off x="3470635" y="383733"/>
            <a:ext cx="52507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ניסוח למידת חיזוקים</a:t>
            </a:r>
          </a:p>
        </p:txBody>
      </p:sp>
      <p:sp>
        <p:nvSpPr>
          <p:cNvPr id="6" name="מחבר ישר 5">
            <a:extLst>
              <a:ext uri="{FF2B5EF4-FFF2-40B4-BE49-F238E27FC236}">
                <a16:creationId xmlns:a16="http://schemas.microsoft.com/office/drawing/2014/main" id="{582057B8-7E67-6130-F875-818E8C5BD3BA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98A5EA8F-C0A4-4D38-CF73-0115E4198D40}"/>
              </a:ext>
            </a:extLst>
          </p:cNvPr>
          <p:cNvSpPr/>
          <p:nvPr/>
        </p:nvSpPr>
        <p:spPr>
          <a:xfrm>
            <a:off x="1245704" y="1219200"/>
            <a:ext cx="9555836" cy="5115339"/>
          </a:xfrm>
          <a:custGeom>
            <a:avLst/>
            <a:gdLst>
              <a:gd name="connsiteX0" fmla="*/ 0 w 9541566"/>
              <a:gd name="connsiteY0" fmla="*/ 851469 h 5108713"/>
              <a:gd name="connsiteX1" fmla="*/ 851469 w 9541566"/>
              <a:gd name="connsiteY1" fmla="*/ 0 h 5108713"/>
              <a:gd name="connsiteX2" fmla="*/ 8690097 w 9541566"/>
              <a:gd name="connsiteY2" fmla="*/ 0 h 5108713"/>
              <a:gd name="connsiteX3" fmla="*/ 9541566 w 9541566"/>
              <a:gd name="connsiteY3" fmla="*/ 851469 h 5108713"/>
              <a:gd name="connsiteX4" fmla="*/ 9541566 w 9541566"/>
              <a:gd name="connsiteY4" fmla="*/ 4257244 h 5108713"/>
              <a:gd name="connsiteX5" fmla="*/ 8690097 w 9541566"/>
              <a:gd name="connsiteY5" fmla="*/ 5108713 h 5108713"/>
              <a:gd name="connsiteX6" fmla="*/ 851469 w 9541566"/>
              <a:gd name="connsiteY6" fmla="*/ 5108713 h 5108713"/>
              <a:gd name="connsiteX7" fmla="*/ 0 w 9541566"/>
              <a:gd name="connsiteY7" fmla="*/ 4257244 h 5108713"/>
              <a:gd name="connsiteX8" fmla="*/ 0 w 9541566"/>
              <a:gd name="connsiteY8" fmla="*/ 851469 h 5108713"/>
              <a:gd name="connsiteX0" fmla="*/ 0 w 9543648"/>
              <a:gd name="connsiteY0" fmla="*/ 858095 h 5115339"/>
              <a:gd name="connsiteX1" fmla="*/ 851469 w 9543648"/>
              <a:gd name="connsiteY1" fmla="*/ 6626 h 5115339"/>
              <a:gd name="connsiteX2" fmla="*/ 9127419 w 9543648"/>
              <a:gd name="connsiteY2" fmla="*/ 0 h 5115339"/>
              <a:gd name="connsiteX3" fmla="*/ 9541566 w 9543648"/>
              <a:gd name="connsiteY3" fmla="*/ 858095 h 5115339"/>
              <a:gd name="connsiteX4" fmla="*/ 9541566 w 9543648"/>
              <a:gd name="connsiteY4" fmla="*/ 4263870 h 5115339"/>
              <a:gd name="connsiteX5" fmla="*/ 8690097 w 9543648"/>
              <a:gd name="connsiteY5" fmla="*/ 5115339 h 5115339"/>
              <a:gd name="connsiteX6" fmla="*/ 851469 w 9543648"/>
              <a:gd name="connsiteY6" fmla="*/ 5115339 h 5115339"/>
              <a:gd name="connsiteX7" fmla="*/ 0 w 9543648"/>
              <a:gd name="connsiteY7" fmla="*/ 4263870 h 5115339"/>
              <a:gd name="connsiteX8" fmla="*/ 0 w 9543648"/>
              <a:gd name="connsiteY8" fmla="*/ 858095 h 5115339"/>
              <a:gd name="connsiteX0" fmla="*/ 0 w 9543648"/>
              <a:gd name="connsiteY0" fmla="*/ 858095 h 5115339"/>
              <a:gd name="connsiteX1" fmla="*/ 851469 w 9543648"/>
              <a:gd name="connsiteY1" fmla="*/ 6626 h 5115339"/>
              <a:gd name="connsiteX2" fmla="*/ 9127419 w 9543648"/>
              <a:gd name="connsiteY2" fmla="*/ 0 h 5115339"/>
              <a:gd name="connsiteX3" fmla="*/ 9541566 w 9543648"/>
              <a:gd name="connsiteY3" fmla="*/ 858095 h 5115339"/>
              <a:gd name="connsiteX4" fmla="*/ 9541566 w 9543648"/>
              <a:gd name="connsiteY4" fmla="*/ 4263870 h 5115339"/>
              <a:gd name="connsiteX5" fmla="*/ 9067784 w 9543648"/>
              <a:gd name="connsiteY5" fmla="*/ 5108713 h 5115339"/>
              <a:gd name="connsiteX6" fmla="*/ 851469 w 9543648"/>
              <a:gd name="connsiteY6" fmla="*/ 5115339 h 5115339"/>
              <a:gd name="connsiteX7" fmla="*/ 0 w 9543648"/>
              <a:gd name="connsiteY7" fmla="*/ 4263870 h 5115339"/>
              <a:gd name="connsiteX8" fmla="*/ 0 w 9543648"/>
              <a:gd name="connsiteY8" fmla="*/ 858095 h 5115339"/>
              <a:gd name="connsiteX0" fmla="*/ 0 w 9543648"/>
              <a:gd name="connsiteY0" fmla="*/ 858095 h 5115339"/>
              <a:gd name="connsiteX1" fmla="*/ 851469 w 9543648"/>
              <a:gd name="connsiteY1" fmla="*/ 6626 h 5115339"/>
              <a:gd name="connsiteX2" fmla="*/ 9127419 w 9543648"/>
              <a:gd name="connsiteY2" fmla="*/ 0 h 5115339"/>
              <a:gd name="connsiteX3" fmla="*/ 9541566 w 9543648"/>
              <a:gd name="connsiteY3" fmla="*/ 858095 h 5115339"/>
              <a:gd name="connsiteX4" fmla="*/ 9521687 w 9543648"/>
              <a:gd name="connsiteY4" fmla="*/ 4588548 h 5115339"/>
              <a:gd name="connsiteX5" fmla="*/ 9067784 w 9543648"/>
              <a:gd name="connsiteY5" fmla="*/ 5108713 h 5115339"/>
              <a:gd name="connsiteX6" fmla="*/ 851469 w 9543648"/>
              <a:gd name="connsiteY6" fmla="*/ 5115339 h 5115339"/>
              <a:gd name="connsiteX7" fmla="*/ 0 w 9543648"/>
              <a:gd name="connsiteY7" fmla="*/ 4263870 h 5115339"/>
              <a:gd name="connsiteX8" fmla="*/ 0 w 9543648"/>
              <a:gd name="connsiteY8" fmla="*/ 858095 h 5115339"/>
              <a:gd name="connsiteX0" fmla="*/ 0 w 9555836"/>
              <a:gd name="connsiteY0" fmla="*/ 858095 h 5115339"/>
              <a:gd name="connsiteX1" fmla="*/ 851469 w 9555836"/>
              <a:gd name="connsiteY1" fmla="*/ 6626 h 5115339"/>
              <a:gd name="connsiteX2" fmla="*/ 9127419 w 9555836"/>
              <a:gd name="connsiteY2" fmla="*/ 0 h 5115339"/>
              <a:gd name="connsiteX3" fmla="*/ 9554818 w 9555836"/>
              <a:gd name="connsiteY3" fmla="*/ 526791 h 5115339"/>
              <a:gd name="connsiteX4" fmla="*/ 9521687 w 9555836"/>
              <a:gd name="connsiteY4" fmla="*/ 4588548 h 5115339"/>
              <a:gd name="connsiteX5" fmla="*/ 9067784 w 9555836"/>
              <a:gd name="connsiteY5" fmla="*/ 5108713 h 5115339"/>
              <a:gd name="connsiteX6" fmla="*/ 851469 w 9555836"/>
              <a:gd name="connsiteY6" fmla="*/ 5115339 h 5115339"/>
              <a:gd name="connsiteX7" fmla="*/ 0 w 9555836"/>
              <a:gd name="connsiteY7" fmla="*/ 4263870 h 5115339"/>
              <a:gd name="connsiteX8" fmla="*/ 0 w 9555836"/>
              <a:gd name="connsiteY8" fmla="*/ 858095 h 5115339"/>
              <a:gd name="connsiteX0" fmla="*/ 6626 w 9555836"/>
              <a:gd name="connsiteY0" fmla="*/ 540043 h 5115339"/>
              <a:gd name="connsiteX1" fmla="*/ 851469 w 9555836"/>
              <a:gd name="connsiteY1" fmla="*/ 6626 h 5115339"/>
              <a:gd name="connsiteX2" fmla="*/ 9127419 w 9555836"/>
              <a:gd name="connsiteY2" fmla="*/ 0 h 5115339"/>
              <a:gd name="connsiteX3" fmla="*/ 9554818 w 9555836"/>
              <a:gd name="connsiteY3" fmla="*/ 526791 h 5115339"/>
              <a:gd name="connsiteX4" fmla="*/ 9521687 w 9555836"/>
              <a:gd name="connsiteY4" fmla="*/ 4588548 h 5115339"/>
              <a:gd name="connsiteX5" fmla="*/ 9067784 w 9555836"/>
              <a:gd name="connsiteY5" fmla="*/ 5108713 h 5115339"/>
              <a:gd name="connsiteX6" fmla="*/ 851469 w 9555836"/>
              <a:gd name="connsiteY6" fmla="*/ 5115339 h 5115339"/>
              <a:gd name="connsiteX7" fmla="*/ 0 w 9555836"/>
              <a:gd name="connsiteY7" fmla="*/ 4263870 h 5115339"/>
              <a:gd name="connsiteX8" fmla="*/ 6626 w 9555836"/>
              <a:gd name="connsiteY8" fmla="*/ 540043 h 5115339"/>
              <a:gd name="connsiteX0" fmla="*/ 6626 w 9555836"/>
              <a:gd name="connsiteY0" fmla="*/ 540043 h 5115339"/>
              <a:gd name="connsiteX1" fmla="*/ 473782 w 9555836"/>
              <a:gd name="connsiteY1" fmla="*/ 13252 h 5115339"/>
              <a:gd name="connsiteX2" fmla="*/ 9127419 w 9555836"/>
              <a:gd name="connsiteY2" fmla="*/ 0 h 5115339"/>
              <a:gd name="connsiteX3" fmla="*/ 9554818 w 9555836"/>
              <a:gd name="connsiteY3" fmla="*/ 526791 h 5115339"/>
              <a:gd name="connsiteX4" fmla="*/ 9521687 w 9555836"/>
              <a:gd name="connsiteY4" fmla="*/ 4588548 h 5115339"/>
              <a:gd name="connsiteX5" fmla="*/ 9067784 w 9555836"/>
              <a:gd name="connsiteY5" fmla="*/ 5108713 h 5115339"/>
              <a:gd name="connsiteX6" fmla="*/ 851469 w 9555836"/>
              <a:gd name="connsiteY6" fmla="*/ 5115339 h 5115339"/>
              <a:gd name="connsiteX7" fmla="*/ 0 w 9555836"/>
              <a:gd name="connsiteY7" fmla="*/ 4263870 h 5115339"/>
              <a:gd name="connsiteX8" fmla="*/ 6626 w 9555836"/>
              <a:gd name="connsiteY8" fmla="*/ 540043 h 5115339"/>
              <a:gd name="connsiteX0" fmla="*/ 6626 w 9555836"/>
              <a:gd name="connsiteY0" fmla="*/ 540043 h 5115339"/>
              <a:gd name="connsiteX1" fmla="*/ 473782 w 9555836"/>
              <a:gd name="connsiteY1" fmla="*/ 13252 h 5115339"/>
              <a:gd name="connsiteX2" fmla="*/ 9127419 w 9555836"/>
              <a:gd name="connsiteY2" fmla="*/ 0 h 5115339"/>
              <a:gd name="connsiteX3" fmla="*/ 9554818 w 9555836"/>
              <a:gd name="connsiteY3" fmla="*/ 526791 h 5115339"/>
              <a:gd name="connsiteX4" fmla="*/ 9521687 w 9555836"/>
              <a:gd name="connsiteY4" fmla="*/ 4588548 h 5115339"/>
              <a:gd name="connsiteX5" fmla="*/ 9067784 w 9555836"/>
              <a:gd name="connsiteY5" fmla="*/ 5108713 h 5115339"/>
              <a:gd name="connsiteX6" fmla="*/ 851469 w 9555836"/>
              <a:gd name="connsiteY6" fmla="*/ 5115339 h 5115339"/>
              <a:gd name="connsiteX7" fmla="*/ 0 w 9555836"/>
              <a:gd name="connsiteY7" fmla="*/ 4588548 h 5115339"/>
              <a:gd name="connsiteX8" fmla="*/ 6626 w 9555836"/>
              <a:gd name="connsiteY8" fmla="*/ 540043 h 5115339"/>
              <a:gd name="connsiteX0" fmla="*/ 6626 w 9555836"/>
              <a:gd name="connsiteY0" fmla="*/ 540043 h 5115339"/>
              <a:gd name="connsiteX1" fmla="*/ 473782 w 9555836"/>
              <a:gd name="connsiteY1" fmla="*/ 13252 h 5115339"/>
              <a:gd name="connsiteX2" fmla="*/ 9127419 w 9555836"/>
              <a:gd name="connsiteY2" fmla="*/ 0 h 5115339"/>
              <a:gd name="connsiteX3" fmla="*/ 9554818 w 9555836"/>
              <a:gd name="connsiteY3" fmla="*/ 526791 h 5115339"/>
              <a:gd name="connsiteX4" fmla="*/ 9521687 w 9555836"/>
              <a:gd name="connsiteY4" fmla="*/ 4588548 h 5115339"/>
              <a:gd name="connsiteX5" fmla="*/ 9067784 w 9555836"/>
              <a:gd name="connsiteY5" fmla="*/ 5108713 h 5115339"/>
              <a:gd name="connsiteX6" fmla="*/ 487035 w 9555836"/>
              <a:gd name="connsiteY6" fmla="*/ 5115339 h 5115339"/>
              <a:gd name="connsiteX7" fmla="*/ 0 w 9555836"/>
              <a:gd name="connsiteY7" fmla="*/ 4588548 h 5115339"/>
              <a:gd name="connsiteX8" fmla="*/ 6626 w 9555836"/>
              <a:gd name="connsiteY8" fmla="*/ 540043 h 511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55836" h="5115339">
                <a:moveTo>
                  <a:pt x="6626" y="540043"/>
                </a:moveTo>
                <a:cubicBezTo>
                  <a:pt x="6626" y="69790"/>
                  <a:pt x="3529" y="13252"/>
                  <a:pt x="473782" y="13252"/>
                </a:cubicBezTo>
                <a:lnTo>
                  <a:pt x="9127419" y="0"/>
                </a:lnTo>
                <a:cubicBezTo>
                  <a:pt x="9597672" y="0"/>
                  <a:pt x="9554818" y="56538"/>
                  <a:pt x="9554818" y="526791"/>
                </a:cubicBezTo>
                <a:lnTo>
                  <a:pt x="9521687" y="4588548"/>
                </a:lnTo>
                <a:cubicBezTo>
                  <a:pt x="9521687" y="5058801"/>
                  <a:pt x="9538037" y="5108713"/>
                  <a:pt x="9067784" y="5108713"/>
                </a:cubicBezTo>
                <a:lnTo>
                  <a:pt x="487035" y="5115339"/>
                </a:lnTo>
                <a:cubicBezTo>
                  <a:pt x="16782" y="5115339"/>
                  <a:pt x="0" y="5058801"/>
                  <a:pt x="0" y="4588548"/>
                </a:cubicBezTo>
                <a:cubicBezTo>
                  <a:pt x="2209" y="3347272"/>
                  <a:pt x="4417" y="1781319"/>
                  <a:pt x="6626" y="540043"/>
                </a:cubicBezTo>
                <a:close/>
              </a:path>
            </a:pathLst>
          </a:custGeom>
          <a:solidFill>
            <a:srgbClr val="FFFFCC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93969E5-7F90-793F-5887-FE0929DFDB37}"/>
              </a:ext>
            </a:extLst>
          </p:cNvPr>
          <p:cNvSpPr txBox="1"/>
          <p:nvPr/>
        </p:nvSpPr>
        <p:spPr>
          <a:xfrm>
            <a:off x="8587408" y="1523501"/>
            <a:ext cx="18784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🧠 רכיבי </a:t>
            </a:r>
            <a:r>
              <a:rPr lang="en-US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MDP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29CABAE-B453-CD8F-F29C-9CD0832F4494}"/>
              </a:ext>
            </a:extLst>
          </p:cNvPr>
          <p:cNvSpPr/>
          <p:nvPr/>
        </p:nvSpPr>
        <p:spPr>
          <a:xfrm>
            <a:off x="6096000" y="1918376"/>
            <a:ext cx="4369903" cy="20872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D1BCA907-055D-E7AA-B5F4-4A84CBA64D09}"/>
              </a:ext>
            </a:extLst>
          </p:cNvPr>
          <p:cNvSpPr/>
          <p:nvPr/>
        </p:nvSpPr>
        <p:spPr>
          <a:xfrm>
            <a:off x="1447801" y="1918376"/>
            <a:ext cx="4369902" cy="20872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4D8A8C4-A0C8-95EE-942A-36185E9DBA84}"/>
              </a:ext>
            </a:extLst>
          </p:cNvPr>
          <p:cNvSpPr/>
          <p:nvPr/>
        </p:nvSpPr>
        <p:spPr>
          <a:xfrm>
            <a:off x="6096000" y="4126457"/>
            <a:ext cx="4369903" cy="20872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B3A3FC5-FCBF-39AC-5793-9363EAC4C114}"/>
              </a:ext>
            </a:extLst>
          </p:cNvPr>
          <p:cNvSpPr/>
          <p:nvPr/>
        </p:nvSpPr>
        <p:spPr>
          <a:xfrm>
            <a:off x="1447800" y="4126457"/>
            <a:ext cx="4369903" cy="20872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4989C49-1422-71A7-B5C4-680347370911}"/>
              </a:ext>
            </a:extLst>
          </p:cNvPr>
          <p:cNvSpPr txBox="1"/>
          <p:nvPr/>
        </p:nvSpPr>
        <p:spPr>
          <a:xfrm>
            <a:off x="6500191" y="2171301"/>
            <a:ext cx="3429000" cy="1605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e-IL" sz="16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מרחב מצבים </a:t>
            </a:r>
            <a:r>
              <a:rPr lang="en-US" sz="16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S)</a:t>
            </a:r>
            <a:r>
              <a:rPr lang="he-IL" sz="1600" b="1" u="sng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pPr>
              <a:buNone/>
            </a:pPr>
            <a:endParaRPr lang="en-US" sz="16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רשת 4×4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עם ערכי ריבועים</a:t>
            </a:r>
          </a:p>
          <a:p>
            <a:pPr>
              <a:spcAft>
                <a:spcPts val="1125"/>
              </a:spcAft>
              <a:buNone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גודל: מיליארדי מצבים אפשריים</a:t>
            </a:r>
          </a:p>
          <a:p>
            <a:pPr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ייצוג: קידוד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Log₂ (0-13)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B802298-C1AA-B779-5F20-94F834D018CE}"/>
              </a:ext>
            </a:extLst>
          </p:cNvPr>
          <p:cNvSpPr txBox="1"/>
          <p:nvPr/>
        </p:nvSpPr>
        <p:spPr>
          <a:xfrm>
            <a:off x="2166729" y="2044511"/>
            <a:ext cx="3031435" cy="180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e-IL" sz="14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מרחב פעולות </a:t>
            </a:r>
            <a:r>
              <a:rPr lang="en-US" sz="14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(A)</a:t>
            </a:r>
            <a:r>
              <a:rPr lang="he-IL" sz="14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4 כיווני תנועה:</a:t>
            </a:r>
            <a:b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he-IL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0: למעלה ↑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1: ימינה →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2: למטה ↓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3: שמאלה ←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9BC3D21-13F1-0108-95C2-29B2927B4686}"/>
              </a:ext>
            </a:extLst>
          </p:cNvPr>
          <p:cNvSpPr txBox="1"/>
          <p:nvPr/>
        </p:nvSpPr>
        <p:spPr>
          <a:xfrm>
            <a:off x="6877877" y="4323681"/>
            <a:ext cx="3241811" cy="1605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e-IL" sz="16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פונקציית תגמול </a:t>
            </a:r>
            <a:r>
              <a:rPr lang="en-US" sz="16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R)</a:t>
            </a:r>
            <a:r>
              <a:rPr lang="he-IL" sz="16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>
              <a:buNone/>
            </a:pPr>
            <a:endParaRPr lang="en-US" sz="16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תגמול מיידי: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נקודות ממיזוג ריבועים</a:t>
            </a:r>
          </a:p>
          <a:p>
            <a:pPr>
              <a:spcAft>
                <a:spcPts val="1125"/>
              </a:spcAft>
              <a:buNone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דוגמה: 2+2→4 נותן +4 נקודות</a:t>
            </a:r>
          </a:p>
          <a:p>
            <a:pPr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מטרה: מקסום ניקוד מצטבר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C170479-516E-2975-290C-954225798934}"/>
              </a:ext>
            </a:extLst>
          </p:cNvPr>
          <p:cNvSpPr txBox="1"/>
          <p:nvPr/>
        </p:nvSpPr>
        <p:spPr>
          <a:xfrm>
            <a:off x="1782417" y="4265972"/>
            <a:ext cx="3753678" cy="180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e-IL" sz="16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דינמיקת הסביבה</a:t>
            </a:r>
          </a:p>
          <a:p>
            <a:pPr>
              <a:spcAft>
                <a:spcPts val="1125"/>
              </a:spcAft>
              <a:buNone/>
            </a:pPr>
            <a:r>
              <a:rPr lang="he-IL" sz="16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החלקה דטרמיניסטית</a:t>
            </a:r>
            <a:r>
              <a:rPr lang="he-IL" sz="1600" b="0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+ </a:t>
            </a:r>
            <a:r>
              <a:rPr lang="he-IL" sz="1600" b="1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מיזוג</a:t>
            </a:r>
          </a:p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הצבת ריבוע סטוכטית:</a:t>
            </a:r>
            <a:endParaRPr lang="he-IL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125"/>
              </a:spcAft>
              <a:buNone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• מיקום ריק רנדומלי</a:t>
            </a:r>
          </a:p>
          <a:p>
            <a:pPr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• 90% סיכוי: ריבוע=2, 10% סיכוי: ריבוע=4</a:t>
            </a:r>
          </a:p>
        </p:txBody>
      </p:sp>
    </p:spTree>
    <p:extLst>
      <p:ext uri="{BB962C8B-B14F-4D97-AF65-F5344CB8AC3E}">
        <p14:creationId xmlns:p14="http://schemas.microsoft.com/office/powerpoint/2010/main" val="228971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0419E-3DC4-0380-540F-B3D16C1EC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4A0603B8-78F7-2A34-10B5-97B9955B058D}"/>
              </a:ext>
            </a:extLst>
          </p:cNvPr>
          <p:cNvSpPr/>
          <p:nvPr/>
        </p:nvSpPr>
        <p:spPr>
          <a:xfrm>
            <a:off x="629484" y="4543831"/>
            <a:ext cx="4883426" cy="8588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EB940DAF-8C33-188A-2C26-755AB61BF83E}"/>
              </a:ext>
            </a:extLst>
          </p:cNvPr>
          <p:cNvSpPr/>
          <p:nvPr/>
        </p:nvSpPr>
        <p:spPr>
          <a:xfrm>
            <a:off x="629483" y="2025760"/>
            <a:ext cx="4883426" cy="2175169"/>
          </a:xfrm>
          <a:prstGeom prst="roundRect">
            <a:avLst/>
          </a:prstGeom>
          <a:solidFill>
            <a:srgbClr val="FFFFCC"/>
          </a:solidFill>
          <a:ln w="3175"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76EFCDA8-8A09-E79D-8AEC-A4A64A6A3CE9}"/>
              </a:ext>
            </a:extLst>
          </p:cNvPr>
          <p:cNvSpPr/>
          <p:nvPr/>
        </p:nvSpPr>
        <p:spPr>
          <a:xfrm>
            <a:off x="6473687" y="2060713"/>
            <a:ext cx="4860233" cy="841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7CAE0A35-A140-014C-619A-8A2826366C5B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292683A-68B8-18BD-5386-642EFA6F7B55}"/>
              </a:ext>
            </a:extLst>
          </p:cNvPr>
          <p:cNvSpPr txBox="1"/>
          <p:nvPr/>
        </p:nvSpPr>
        <p:spPr>
          <a:xfrm>
            <a:off x="2442049" y="304628"/>
            <a:ext cx="806327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מתודולוגיה – </a:t>
            </a:r>
            <a:r>
              <a:rPr lang="en-US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2C3E50"/>
                </a:solidFill>
                <a:latin typeface="Arial" panose="020B0604020202020204" pitchFamily="34" charset="0"/>
              </a:rPr>
              <a:t>fter state value learning</a:t>
            </a:r>
            <a:endParaRPr lang="he-IL" sz="3200" b="1" i="0" dirty="0">
              <a:solidFill>
                <a:srgbClr val="2C3E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מחבר ישר 5">
            <a:extLst>
              <a:ext uri="{FF2B5EF4-FFF2-40B4-BE49-F238E27FC236}">
                <a16:creationId xmlns:a16="http://schemas.microsoft.com/office/drawing/2014/main" id="{6475864C-524E-250E-8D7E-FFD7BFCE6B11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77CB078-63A6-81E8-3184-4A708AC28383}"/>
              </a:ext>
            </a:extLst>
          </p:cNvPr>
          <p:cNvSpPr txBox="1"/>
          <p:nvPr/>
        </p:nvSpPr>
        <p:spPr>
          <a:xfrm>
            <a:off x="7871790" y="1455291"/>
            <a:ext cx="3521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🎯 חדשנות מרכזית: מצבי-ביניים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284DAEE-8850-1E3B-F284-9CE7C161317C}"/>
              </a:ext>
            </a:extLst>
          </p:cNvPr>
          <p:cNvSpPr txBox="1"/>
          <p:nvPr/>
        </p:nvSpPr>
        <p:spPr>
          <a:xfrm>
            <a:off x="5983356" y="2178158"/>
            <a:ext cx="5350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מצב-ביניים: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המצב הדטרמיניסטי של הלוח מיד לאחר מהלך הסוכן, לפני הצבת ריבוע רנדומלי.</a:t>
            </a:r>
            <a:endParaRPr lang="he-IL" sz="16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6BD6D61-8E2A-FB62-7ED4-BB48BC6A1204}"/>
              </a:ext>
            </a:extLst>
          </p:cNvPr>
          <p:cNvSpPr txBox="1"/>
          <p:nvPr/>
        </p:nvSpPr>
        <p:spPr>
          <a:xfrm>
            <a:off x="6798364" y="3213574"/>
            <a:ext cx="4535555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📈 יתרונות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הערכה דטרמיניסטית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של מהלכים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הפרדה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בין שליטת הסוכן לרנדומליות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למידה יעילה יותר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- פחות שונות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הכללה טובה יותר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על פני מצבים דומים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7D3B03D-D503-0575-182A-4B91BFC21CCA}"/>
              </a:ext>
            </a:extLst>
          </p:cNvPr>
          <p:cNvSpPr txBox="1"/>
          <p:nvPr/>
        </p:nvSpPr>
        <p:spPr>
          <a:xfrm>
            <a:off x="3498574" y="1455291"/>
            <a:ext cx="2110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🔄 אלגוריתם הלמידה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65D40D2-1D25-F27C-A0FE-9688B2628B54}"/>
              </a:ext>
            </a:extLst>
          </p:cNvPr>
          <p:cNvSpPr txBox="1"/>
          <p:nvPr/>
        </p:nvSpPr>
        <p:spPr>
          <a:xfrm>
            <a:off x="921030" y="2192394"/>
            <a:ext cx="4350026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Font typeface="+mj-lt"/>
              <a:buAutoNum type="arabicPeriod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בחירת פעולה: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מדיניות </a:t>
            </a:r>
            <a:r>
              <a:rPr lang="el-G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ε-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greedy</a:t>
            </a:r>
          </a:p>
          <a:p>
            <a:pPr>
              <a:spcAft>
                <a:spcPts val="1125"/>
              </a:spcAft>
              <a:buFont typeface="+mj-lt"/>
              <a:buAutoNum type="arabicPeriod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סימולציית מצב-ביניים: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החלקה דטרמיניסטית</a:t>
            </a:r>
          </a:p>
          <a:p>
            <a:pPr>
              <a:spcAft>
                <a:spcPts val="1125"/>
              </a:spcAft>
              <a:buFont typeface="+mj-lt"/>
              <a:buAutoNum type="arabicPeriod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הערכת ערך: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)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מצב-ביניים) ע"י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N-tuples</a:t>
            </a:r>
          </a:p>
          <a:p>
            <a:pPr>
              <a:spcAft>
                <a:spcPts val="1125"/>
              </a:spcAft>
              <a:buFont typeface="+mj-lt"/>
              <a:buAutoNum type="arabicPeriod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עדכון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TD: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V(s) ← V(s) + </a:t>
            </a:r>
            <a:r>
              <a:rPr lang="el-G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α[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 + </a:t>
            </a:r>
            <a:r>
              <a:rPr lang="el-G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γ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V(s') - V(s)]</a:t>
            </a:r>
          </a:p>
          <a:p>
            <a:pPr>
              <a:spcAft>
                <a:spcPts val="1125"/>
              </a:spcAft>
              <a:buFont typeface="+mj-lt"/>
              <a:buAutoNum type="arabicPeriod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דעיכת חקירה: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l-GR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ε *= 0.995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B45C4C4-114D-7131-7A4D-17F2174502DC}"/>
              </a:ext>
            </a:extLst>
          </p:cNvPr>
          <p:cNvSpPr txBox="1"/>
          <p:nvPr/>
        </p:nvSpPr>
        <p:spPr>
          <a:xfrm>
            <a:off x="1019596" y="4669193"/>
            <a:ext cx="410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)V</a:t>
            </a:r>
            <a:r>
              <a:rPr lang="he-IL" sz="16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מצב-ביניים) = </a:t>
            </a:r>
            <a:r>
              <a:rPr lang="el-GR" sz="16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Σ </a:t>
            </a:r>
            <a:r>
              <a:rPr lang="en-US" sz="1600" b="1" i="0" dirty="0" err="1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w_i</a:t>
            </a:r>
            <a:r>
              <a:rPr lang="en-US" sz="16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l-GR" sz="16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φ_</a:t>
            </a:r>
            <a:r>
              <a:rPr lang="en-US" sz="1600" b="1" i="0" dirty="0" err="1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he-IL" sz="16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(מצב-ביניים)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צירוף לינארי של תכונות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N-tuple</a:t>
            </a:r>
          </a:p>
        </p:txBody>
      </p:sp>
    </p:spTree>
    <p:extLst>
      <p:ext uri="{BB962C8B-B14F-4D97-AF65-F5344CB8AC3E}">
        <p14:creationId xmlns:p14="http://schemas.microsoft.com/office/powerpoint/2010/main" val="306580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EA1D4-7814-20D4-9F9E-E48A32522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760B0F9-CA45-AB2B-E769-B5ACA68B2A3C}"/>
              </a:ext>
            </a:extLst>
          </p:cNvPr>
          <p:cNvSpPr/>
          <p:nvPr/>
        </p:nvSpPr>
        <p:spPr>
          <a:xfrm>
            <a:off x="1700635" y="1974575"/>
            <a:ext cx="4359965" cy="206733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CBF9B25C-CC6B-12DD-C1AB-97BE9405316E}"/>
              </a:ext>
            </a:extLst>
          </p:cNvPr>
          <p:cNvSpPr/>
          <p:nvPr/>
        </p:nvSpPr>
        <p:spPr>
          <a:xfrm>
            <a:off x="7023655" y="1974575"/>
            <a:ext cx="4359965" cy="206733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3D5BC11-CE29-05CF-E799-8A964DCA1EAB}"/>
              </a:ext>
            </a:extLst>
          </p:cNvPr>
          <p:cNvSpPr txBox="1"/>
          <p:nvPr/>
        </p:nvSpPr>
        <p:spPr>
          <a:xfrm>
            <a:off x="3470635" y="383733"/>
            <a:ext cx="52507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מערכת תכונות </a:t>
            </a:r>
            <a:r>
              <a:rPr lang="en-US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N-tuple</a:t>
            </a:r>
          </a:p>
        </p:txBody>
      </p:sp>
      <p:sp>
        <p:nvSpPr>
          <p:cNvPr id="6" name="מחבר ישר 5">
            <a:extLst>
              <a:ext uri="{FF2B5EF4-FFF2-40B4-BE49-F238E27FC236}">
                <a16:creationId xmlns:a16="http://schemas.microsoft.com/office/drawing/2014/main" id="{E9909062-9CB5-F8E8-FFBC-ED7F3555320D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AF08B91-B595-E7C9-BF56-DFC5AC61D7D6}"/>
              </a:ext>
            </a:extLst>
          </p:cNvPr>
          <p:cNvSpPr txBox="1"/>
          <p:nvPr/>
        </p:nvSpPr>
        <p:spPr>
          <a:xfrm>
            <a:off x="8415134" y="1395656"/>
            <a:ext cx="2922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🧩 תכונות מבוססות דפוסים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68D4334-D8EF-74ED-1D63-A00C0359775A}"/>
              </a:ext>
            </a:extLst>
          </p:cNvPr>
          <p:cNvSpPr txBox="1"/>
          <p:nvPr/>
        </p:nvSpPr>
        <p:spPr>
          <a:xfrm>
            <a:off x="6911011" y="2033617"/>
            <a:ext cx="4207565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8 דפוסי בסיס:</a:t>
            </a:r>
            <a:endParaRPr lang="he-IL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קווים אופקיים: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שורה 1, שורה 2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מלבנים 2×3: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עליון ותחתון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ריבועים 2×2: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שמאל-עליון, אמצע, תחתון-אמצע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צורות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: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1" dirty="0">
                <a:solidFill>
                  <a:srgbClr val="333333"/>
                </a:solidFill>
                <a:latin typeface="Arial" panose="020B0604020202020204" pitchFamily="34" charset="0"/>
              </a:rPr>
              <a:t>L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דפוסי פינות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534A96F0-A6F7-4A35-C6A3-445BDA83B2A9}"/>
              </a:ext>
            </a:extLst>
          </p:cNvPr>
          <p:cNvSpPr txBox="1"/>
          <p:nvPr/>
        </p:nvSpPr>
        <p:spPr>
          <a:xfrm>
            <a:off x="4419599" y="1395656"/>
            <a:ext cx="17360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📊 פרטי יישום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F958ED2-B8F3-DA43-B83D-37E80F5CAE6D}"/>
              </a:ext>
            </a:extLst>
          </p:cNvPr>
          <p:cNvSpPr txBox="1"/>
          <p:nvPr/>
        </p:nvSpPr>
        <p:spPr>
          <a:xfrm>
            <a:off x="2985051" y="2033617"/>
            <a:ext cx="2869096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טבלאות חיפוש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:(LUTs)</a:t>
            </a:r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כל דפוס → טבלה נפרדת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אינדקס: 14^גודל_דפוס צירופים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ערך: משקל נלמד לכל צירוף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ערך התחלתי: 10.0 (</a:t>
            </a:r>
            <a:r>
              <a:rPr lang="he-IL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נייטרלי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D894E21-6E8C-4AFB-358B-43614E2E88ED}"/>
              </a:ext>
            </a:extLst>
          </p:cNvPr>
          <p:cNvSpPr txBox="1"/>
          <p:nvPr/>
        </p:nvSpPr>
        <p:spPr>
          <a:xfrm>
            <a:off x="7361586" y="4343025"/>
            <a:ext cx="3975652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🔄 סימטריה של 8 כיוונים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 סיבובים: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0°, 90°, 180°, 270°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 השתקפויות: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מראה אופקית + סיבובים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סה"כ: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8 הערכות סימטריות לכל דפוס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יתרון: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לומד מכל כיווני הלוח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383983D-DB10-E6C8-424B-8134D83BF8A4}"/>
              </a:ext>
            </a:extLst>
          </p:cNvPr>
          <p:cNvSpPr txBox="1"/>
          <p:nvPr/>
        </p:nvSpPr>
        <p:spPr>
          <a:xfrm>
            <a:off x="3828836" y="4343025"/>
            <a:ext cx="2326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⚡ סטטיסטיקות ביצועים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EF711CCE-434D-2830-293E-6BE98C64C969}"/>
              </a:ext>
            </a:extLst>
          </p:cNvPr>
          <p:cNvSpPr/>
          <p:nvPr/>
        </p:nvSpPr>
        <p:spPr>
          <a:xfrm>
            <a:off x="1198184" y="4909684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8×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סימטריות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5942C295-5E09-79A3-CBAC-190209F15F6B}"/>
              </a:ext>
            </a:extLst>
          </p:cNvPr>
          <p:cNvSpPr/>
          <p:nvPr/>
        </p:nvSpPr>
        <p:spPr>
          <a:xfrm>
            <a:off x="2947132" y="4915786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38%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משקלים שנלמדו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A8E2F5DD-43BC-3001-EEB7-94889FF08828}"/>
              </a:ext>
            </a:extLst>
          </p:cNvPr>
          <p:cNvSpPr/>
          <p:nvPr/>
        </p:nvSpPr>
        <p:spPr>
          <a:xfrm>
            <a:off x="4680245" y="4915786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en-US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15.8M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סה"כ משקלים</a:t>
            </a:r>
          </a:p>
        </p:txBody>
      </p:sp>
    </p:spTree>
    <p:extLst>
      <p:ext uri="{BB962C8B-B14F-4D97-AF65-F5344CB8AC3E}">
        <p14:creationId xmlns:p14="http://schemas.microsoft.com/office/powerpoint/2010/main" val="309792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A9A25-6697-C519-F285-6EF546F6E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99B68565-1963-AC7D-1578-F2250931A260}"/>
              </a:ext>
            </a:extLst>
          </p:cNvPr>
          <p:cNvSpPr/>
          <p:nvPr/>
        </p:nvSpPr>
        <p:spPr>
          <a:xfrm>
            <a:off x="2403835" y="2102177"/>
            <a:ext cx="2950590" cy="2383542"/>
          </a:xfrm>
          <a:prstGeom prst="roundRect">
            <a:avLst/>
          </a:prstGeom>
          <a:solidFill>
            <a:srgbClr val="FFFFCC"/>
          </a:solidFill>
          <a:ln w="9525"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262ACBA4-F68C-6C54-CE1F-AFEAF304EB29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E5A88FA-6237-78AE-637F-5B0586373734}"/>
              </a:ext>
            </a:extLst>
          </p:cNvPr>
          <p:cNvSpPr txBox="1"/>
          <p:nvPr/>
        </p:nvSpPr>
        <p:spPr>
          <a:xfrm>
            <a:off x="3470635" y="383733"/>
            <a:ext cx="52507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מתכונת הניסוי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98A2FE8C-043F-3F75-C823-F49E67EDDB16}"/>
              </a:ext>
            </a:extLst>
          </p:cNvPr>
          <p:cNvSpPr txBox="1"/>
          <p:nvPr/>
        </p:nvSpPr>
        <p:spPr>
          <a:xfrm>
            <a:off x="9445658" y="1523501"/>
            <a:ext cx="19513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🔬 תצורות סוכנים</a:t>
            </a:r>
          </a:p>
        </p:txBody>
      </p:sp>
      <p:graphicFrame>
        <p:nvGraphicFramePr>
          <p:cNvPr id="27" name="טבלה 26">
            <a:extLst>
              <a:ext uri="{FF2B5EF4-FFF2-40B4-BE49-F238E27FC236}">
                <a16:creationId xmlns:a16="http://schemas.microsoft.com/office/drawing/2014/main" id="{9F79F994-8281-1074-B1DD-9E13D3DD26CB}"/>
              </a:ext>
            </a:extLst>
          </p:cNvPr>
          <p:cNvGraphicFramePr>
            <a:graphicFrameLocks noGrp="1"/>
          </p:cNvGraphicFramePr>
          <p:nvPr/>
        </p:nvGraphicFramePr>
        <p:xfrm>
          <a:off x="6447934" y="2018838"/>
          <a:ext cx="4853235" cy="1828800"/>
        </p:xfrm>
        <a:graphic>
          <a:graphicData uri="http://schemas.openxmlformats.org/drawingml/2006/table">
            <a:tbl>
              <a:tblPr/>
              <a:tblGrid>
                <a:gridCol w="2185018">
                  <a:extLst>
                    <a:ext uri="{9D8B030D-6E8A-4147-A177-3AD203B41FA5}">
                      <a16:colId xmlns:a16="http://schemas.microsoft.com/office/drawing/2014/main" val="806947329"/>
                    </a:ext>
                  </a:extLst>
                </a:gridCol>
                <a:gridCol w="1640888">
                  <a:extLst>
                    <a:ext uri="{9D8B030D-6E8A-4147-A177-3AD203B41FA5}">
                      <a16:colId xmlns:a16="http://schemas.microsoft.com/office/drawing/2014/main" val="403477115"/>
                    </a:ext>
                  </a:extLst>
                </a:gridCol>
                <a:gridCol w="1027329">
                  <a:extLst>
                    <a:ext uri="{9D8B030D-6E8A-4147-A177-3AD203B41FA5}">
                      <a16:colId xmlns:a16="http://schemas.microsoft.com/office/drawing/2014/main" val="1273181854"/>
                    </a:ext>
                  </a:extLst>
                </a:gridCol>
              </a:tblGrid>
              <a:tr h="252582"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effectLst/>
                        </a:rPr>
                        <a:t>מטרה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effectLst/>
                        </a:rPr>
                        <a:t>קצב למידה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b="1" dirty="0">
                          <a:effectLst/>
                        </a:rPr>
                        <a:t>סוכן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545068"/>
                  </a:ext>
                </a:extLst>
              </a:tr>
              <a:tr h="169381"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למידה שמרנית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0.0025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סוכן 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37837"/>
                  </a:ext>
                </a:extLst>
              </a:tr>
              <a:tr h="252582"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למידה מתונה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0.005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סוכן 2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7485"/>
                  </a:ext>
                </a:extLst>
              </a:tr>
              <a:tr h="252582"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למידה אגרסיבית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0.01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סוכן 3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52715"/>
                  </a:ext>
                </a:extLst>
              </a:tr>
              <a:tr h="252582"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למידה אגרסיבית מאוד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0.05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סוכן 4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55202"/>
                  </a:ext>
                </a:extLst>
              </a:tr>
              <a:tr h="252582"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קו בסיס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-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>
                          <a:effectLst/>
                        </a:rPr>
                        <a:t>רנדומלי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5215"/>
                  </a:ext>
                </a:extLst>
              </a:tr>
            </a:tbl>
          </a:graphicData>
        </a:graphic>
      </p:graphicFrame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7ACBFFA-3E04-83E8-76AC-22F60196A1BA}"/>
              </a:ext>
            </a:extLst>
          </p:cNvPr>
          <p:cNvSpPr txBox="1"/>
          <p:nvPr/>
        </p:nvSpPr>
        <p:spPr>
          <a:xfrm>
            <a:off x="3648172" y="1523501"/>
            <a:ext cx="1640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4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⚙️ היפר-פרמטרים</a:t>
            </a: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54E54AB9-9840-1373-1423-4BFE37606BF8}"/>
              </a:ext>
            </a:extLst>
          </p:cNvPr>
          <p:cNvSpPr txBox="1"/>
          <p:nvPr/>
        </p:nvSpPr>
        <p:spPr>
          <a:xfrm>
            <a:off x="2516957" y="2248790"/>
            <a:ext cx="2476891" cy="2090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פרקי אימון: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50,000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גורם הנחה (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Gamma</a:t>
            </a: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): </a:t>
            </a:r>
            <a:r>
              <a:rPr lang="he-IL" sz="14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1.0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אפסילון התחלתי </a:t>
            </a:r>
            <a:r>
              <a:rPr lang="el-GR" sz="1400" b="1" dirty="0">
                <a:solidFill>
                  <a:srgbClr val="333333"/>
                </a:solidFill>
                <a:latin typeface="Arial" panose="020B0604020202020204" pitchFamily="34" charset="0"/>
              </a:rPr>
              <a:t>ε)</a:t>
            </a: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): </a:t>
            </a:r>
            <a:r>
              <a:rPr lang="el-GR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0.5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דעיכת אפסילון: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0.995 לפרק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אפסילון מינימלי: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0.001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משחקי אימות: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1,000</a:t>
            </a: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19825FFB-6F3C-A746-113B-34E5CC4D481D}"/>
              </a:ext>
            </a:extLst>
          </p:cNvPr>
          <p:cNvSpPr txBox="1"/>
          <p:nvPr/>
        </p:nvSpPr>
        <p:spPr>
          <a:xfrm>
            <a:off x="1873576" y="4613354"/>
            <a:ext cx="3549191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4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📏 מדדי הערכה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ניקוד ממוצע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(1000 פרקים אחרונים)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התפלגות ריבוע מקסימלי</a:t>
            </a:r>
            <a:endParaRPr lang="he-IL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שיעור הצלחה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(ריבועי 2048+)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עקומות למידה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(שגיאת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TD, </a:t>
            </a:r>
            <a:r>
              <a:rPr lang="he-IL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ניקוד)</a:t>
            </a:r>
          </a:p>
        </p:txBody>
      </p:sp>
      <p:sp>
        <p:nvSpPr>
          <p:cNvPr id="6" name="מחבר ישר 5">
            <a:extLst>
              <a:ext uri="{FF2B5EF4-FFF2-40B4-BE49-F238E27FC236}">
                <a16:creationId xmlns:a16="http://schemas.microsoft.com/office/drawing/2014/main" id="{F9F6CB6C-421B-460D-75DF-E96983D608C5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3868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2CE8B-75E6-B629-FC8B-EE88F44B1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9B9D7A76-A06E-DC51-B036-70425CAC4450}"/>
              </a:ext>
            </a:extLst>
          </p:cNvPr>
          <p:cNvSpPr/>
          <p:nvPr/>
        </p:nvSpPr>
        <p:spPr>
          <a:xfrm>
            <a:off x="499621" y="3554475"/>
            <a:ext cx="5715788" cy="818122"/>
          </a:xfrm>
          <a:prstGeom prst="round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8B60D395-C29E-C73C-FD56-B05B822D2EA9}"/>
              </a:ext>
            </a:extLst>
          </p:cNvPr>
          <p:cNvSpPr/>
          <p:nvPr/>
        </p:nvSpPr>
        <p:spPr>
          <a:xfrm>
            <a:off x="499622" y="1288607"/>
            <a:ext cx="5715788" cy="20538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0AADCC4D-2AA9-89D4-6962-BF1EC805EAC6}"/>
              </a:ext>
            </a:extLst>
          </p:cNvPr>
          <p:cNvCxnSpPr>
            <a:cxnSpLocks/>
          </p:cNvCxnSpPr>
          <p:nvPr/>
        </p:nvCxnSpPr>
        <p:spPr>
          <a:xfrm>
            <a:off x="6032623" y="1288607"/>
            <a:ext cx="0" cy="20530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22F1C43D-D97E-C4A3-5D58-4BA854522998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9036DC6-38AB-7E95-1BCB-28170E56462E}"/>
              </a:ext>
            </a:extLst>
          </p:cNvPr>
          <p:cNvSpPr txBox="1"/>
          <p:nvPr/>
        </p:nvSpPr>
        <p:spPr>
          <a:xfrm>
            <a:off x="2932641" y="343616"/>
            <a:ext cx="656553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2250"/>
              </a:spcAft>
            </a:pPr>
            <a:r>
              <a:rPr lang="he-IL" sz="32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תוצאות- סוכן רנדומלי (בסיס השוואה)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991B6A1-8F74-F765-7D31-7DF843747C4A}"/>
              </a:ext>
            </a:extLst>
          </p:cNvPr>
          <p:cNvSpPr txBox="1"/>
          <p:nvPr/>
        </p:nvSpPr>
        <p:spPr>
          <a:xfrm>
            <a:off x="8842342" y="1369612"/>
            <a:ext cx="2620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🎲 ביצועי מדיניות רנדומלית</a:t>
            </a: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7F920BE0-AC43-7410-7B61-31C244B09E3D}"/>
              </a:ext>
            </a:extLst>
          </p:cNvPr>
          <p:cNvSpPr/>
          <p:nvPr/>
        </p:nvSpPr>
        <p:spPr>
          <a:xfrm>
            <a:off x="6565176" y="1968781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0%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שיעור הצלחה 2048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BA2E6740-A1F0-4916-BFEB-68E7C17328A0}"/>
              </a:ext>
            </a:extLst>
          </p:cNvPr>
          <p:cNvSpPr/>
          <p:nvPr/>
        </p:nvSpPr>
        <p:spPr>
          <a:xfrm>
            <a:off x="8314124" y="1974883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128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ריבוע נפוץ ביותר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0341A8F6-5C5F-58E4-E57D-C9FF95CF67B4}"/>
              </a:ext>
            </a:extLst>
          </p:cNvPr>
          <p:cNvSpPr/>
          <p:nvPr/>
        </p:nvSpPr>
        <p:spPr>
          <a:xfrm>
            <a:off x="10047237" y="1974883"/>
            <a:ext cx="1415755" cy="1294068"/>
          </a:xfrm>
          <a:prstGeom prst="roundRect">
            <a:avLst/>
          </a:prstGeom>
          <a:solidFill>
            <a:schemeClr val="tx2">
              <a:lumMod val="10000"/>
              <a:lumOff val="90000"/>
              <a:alpha val="5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750"/>
              </a:spcAft>
              <a:buNone/>
            </a:pPr>
            <a:r>
              <a:rPr lang="he-IL" sz="1600" b="1" i="0" dirty="0">
                <a:solidFill>
                  <a:srgbClr val="27AE60"/>
                </a:solidFill>
                <a:effectLst/>
                <a:latin typeface="Arial" panose="020B0604020202020204" pitchFamily="34" charset="0"/>
              </a:rPr>
              <a:t>1,590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ניקוד ממוצע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4C18DAD-E923-476A-D540-69CC5D7E786B}"/>
              </a:ext>
            </a:extLst>
          </p:cNvPr>
          <p:cNvSpPr txBox="1"/>
          <p:nvPr/>
        </p:nvSpPr>
        <p:spPr>
          <a:xfrm>
            <a:off x="499622" y="1377265"/>
            <a:ext cx="547697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dirty="0">
                <a:solidFill>
                  <a:srgbClr val="2980B9"/>
                </a:solidFill>
                <a:latin typeface="Arial" panose="020B0604020202020204" pitchFamily="34" charset="0"/>
              </a:rPr>
              <a:t>🔍 תובנות מרכזיות</a:t>
            </a:r>
            <a:endParaRPr lang="he-IL" sz="16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מוגבל מאוד: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מדיניות רנדומלית לעיתים נדירות עוברת 256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ללא אסטרטגיה: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אין יכולת תכנון ארוך טווח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קו בסיס מוגדר: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יעד ברור לשיפור</a:t>
            </a:r>
          </a:p>
          <a:p>
            <a:pPr lvl="1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מקום לצמיחה: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פוטנציאל שיפור עצום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D5DEA3DB-B8B8-19B6-6956-36F937D0C231}"/>
              </a:ext>
            </a:extLst>
          </p:cNvPr>
          <p:cNvSpPr txBox="1"/>
          <p:nvPr/>
        </p:nvSpPr>
        <p:spPr>
          <a:xfrm>
            <a:off x="79536" y="3673187"/>
            <a:ext cx="6485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he-IL" sz="16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מטרה: לעבור באופן משמעותי את ביצועי הבסיס</a:t>
            </a:r>
          </a:p>
          <a:p>
            <a:pPr algn="ctr">
              <a:spcAft>
                <a:spcPts val="1125"/>
              </a:spcAft>
            </a:pP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הגעה ל-2048 ומעלה עם שיעור הצלחה גבוה</a:t>
            </a:r>
          </a:p>
        </p:txBody>
      </p:sp>
      <p:sp>
        <p:nvSpPr>
          <p:cNvPr id="14" name="מחבר ישר 13">
            <a:extLst>
              <a:ext uri="{FF2B5EF4-FFF2-40B4-BE49-F238E27FC236}">
                <a16:creationId xmlns:a16="http://schemas.microsoft.com/office/drawing/2014/main" id="{EEA30D90-7387-492B-A1A3-A7B764118A51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EE9CF62-77A5-766B-A120-F090A8F79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695" y="3673187"/>
            <a:ext cx="4528612" cy="2758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0AA18FF-4CAB-BE5C-0C6E-C38EE11E3C0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36283" y="4904366"/>
            <a:ext cx="4442464" cy="10197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4739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7DCC9-3204-D437-625E-F7C8DC5EB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98A8EF5C-E85E-F9A7-8A05-0D297F832C2C}"/>
              </a:ext>
            </a:extLst>
          </p:cNvPr>
          <p:cNvSpPr/>
          <p:nvPr/>
        </p:nvSpPr>
        <p:spPr>
          <a:xfrm>
            <a:off x="1149316" y="3533731"/>
            <a:ext cx="4666268" cy="227317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D596A443-FBC9-776D-79BC-BE9F3A30D28D}"/>
                  </a:ext>
                </a:extLst>
              </p14:cNvPr>
              <p14:cNvContentPartPr/>
              <p14:nvPr/>
            </p14:nvContentPartPr>
            <p14:xfrm>
              <a:off x="-737663" y="1523501"/>
              <a:ext cx="360" cy="36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AED0F9B-BAAB-43D3-4AA6-7BB990BB4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6663" y="151450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9D601E1-556F-605F-9D12-0922C89974BE}"/>
              </a:ext>
            </a:extLst>
          </p:cNvPr>
          <p:cNvSpPr txBox="1"/>
          <p:nvPr/>
        </p:nvSpPr>
        <p:spPr>
          <a:xfrm>
            <a:off x="5737247" y="1695696"/>
            <a:ext cx="5138019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📈 מגמות ניקוד- </a:t>
            </a:r>
            <a:r>
              <a:rPr lang="en-US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Cumulative reward</a:t>
            </a: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 (50,000 פרקים)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סוכן 3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:(LR=0.01)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עליה חדה עד 60,000+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סוכן 2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:(LR=0.005) 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עליה יציבה עד 50,000+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סוכן 1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:(LR=0.0025) 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עליה איטית עד 38,000+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סוכן 4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:(LR=0.05) 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תנודתיות גבוהה</a:t>
            </a:r>
          </a:p>
          <a:p>
            <a:pPr>
              <a:spcAft>
                <a:spcPts val="1125"/>
              </a:spcAft>
            </a:pPr>
            <a:endParaRPr lang="he-IL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🎯 שיעור הצלחה 2048 לאורך זמן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סוכן 3: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הגיע ל-90% אחרי 15,000 פרקים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סוכן 4: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התכנס מהר אך עם תנודות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סוכנים 1&amp;2: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התכנסות איטית יותר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40F70B1-9864-43E8-1148-230F909CA2DA}"/>
              </a:ext>
            </a:extLst>
          </p:cNvPr>
          <p:cNvSpPr txBox="1"/>
          <p:nvPr/>
        </p:nvSpPr>
        <p:spPr>
          <a:xfrm>
            <a:off x="3470635" y="383733"/>
            <a:ext cx="525073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atin typeface="Arial" panose="020B0604020202020204" pitchFamily="34" charset="0"/>
              </a:rPr>
              <a:t>ניתוח עקומות למידה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1E7F0F1-5068-1DDE-5BCE-DA5B70B1997C}"/>
              </a:ext>
            </a:extLst>
          </p:cNvPr>
          <p:cNvSpPr txBox="1"/>
          <p:nvPr/>
        </p:nvSpPr>
        <p:spPr>
          <a:xfrm>
            <a:off x="1149316" y="1695696"/>
            <a:ext cx="4455956" cy="4834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1125"/>
              </a:spcAft>
              <a:buNone/>
            </a:pP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📊 שגיאת </a:t>
            </a:r>
            <a:r>
              <a:rPr lang="en-US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TD </a:t>
            </a:r>
            <a:r>
              <a:rPr lang="he-IL" sz="1600" b="1" i="0" dirty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 לאורך זמן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LR 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גבוה (0.05):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שגיאה גבוהה קבועה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LR 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אופטימלי (0.01):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ירידה הדרגתית יציבה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LR 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נמוך: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התכנסות איטית מאוד</a:t>
            </a:r>
          </a:p>
          <a:p>
            <a:pPr>
              <a:spcAft>
                <a:spcPts val="1125"/>
              </a:spcAft>
            </a:pPr>
            <a:endParaRPr lang="he-IL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1500"/>
              </a:spcBef>
              <a:spcAft>
                <a:spcPts val="1125"/>
              </a:spcAft>
            </a:pPr>
            <a:r>
              <a:rPr lang="he-IL" sz="1600" b="1" dirty="0">
                <a:solidFill>
                  <a:srgbClr val="2980B9"/>
                </a:solidFill>
                <a:latin typeface="Arial" panose="020B0604020202020204" pitchFamily="34" charset="0"/>
              </a:rPr>
              <a:t>🔬 תובנות מהגרפים: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איזון חשוב: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LR 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גבוה מדי = חוסר יציבות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LR </a:t>
            </a: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נמוך מדי: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למידה איטית מדי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0.01 אופטימלי: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מהירות + יציבות</a:t>
            </a:r>
          </a:p>
          <a:p>
            <a:pPr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he-IL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התכנסות מהירה: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תוצאות טובות כבר ב-20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 </a:t>
            </a:r>
            <a:r>
              <a:rPr lang="he-IL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פרקים</a:t>
            </a:r>
          </a:p>
          <a:p>
            <a:endParaRPr lang="he-IL" sz="4400" dirty="0"/>
          </a:p>
        </p:txBody>
      </p: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A8E18410-C6A8-EE8E-F173-932DCC55BC97}"/>
              </a:ext>
            </a:extLst>
          </p:cNvPr>
          <p:cNvCxnSpPr>
            <a:cxnSpLocks/>
          </p:cNvCxnSpPr>
          <p:nvPr/>
        </p:nvCxnSpPr>
        <p:spPr>
          <a:xfrm>
            <a:off x="5737247" y="3723588"/>
            <a:ext cx="0" cy="19110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מחבר ישר 7">
            <a:extLst>
              <a:ext uri="{FF2B5EF4-FFF2-40B4-BE49-F238E27FC236}">
                <a16:creationId xmlns:a16="http://schemas.microsoft.com/office/drawing/2014/main" id="{9415AA75-32EC-4D9C-9302-7912C7D17513}"/>
              </a:ext>
            </a:extLst>
          </p:cNvPr>
          <p:cNvSpPr/>
          <p:nvPr/>
        </p:nvSpPr>
        <p:spPr>
          <a:xfrm>
            <a:off x="117000" y="972720"/>
            <a:ext cx="11887200" cy="0"/>
          </a:xfrm>
          <a:prstGeom prst="line">
            <a:avLst/>
          </a:prstGeom>
          <a:gradFill>
            <a:gsLst>
              <a:gs pos="1000">
                <a:srgbClr val="489CD1">
                  <a:alpha val="5000"/>
                </a:srgbClr>
              </a:gs>
              <a:gs pos="25000">
                <a:srgbClr val="A9D7B2">
                  <a:alpha val="5000"/>
                </a:srgbClr>
              </a:gs>
              <a:gs pos="50000">
                <a:srgbClr val="B92B65">
                  <a:alpha val="5000"/>
                </a:srgbClr>
              </a:gs>
              <a:gs pos="76000">
                <a:srgbClr val="9B2486">
                  <a:alpha val="5000"/>
                </a:srgbClr>
              </a:gs>
              <a:gs pos="100000">
                <a:srgbClr val="244F85">
                  <a:alpha val="5000"/>
                </a:srgbClr>
              </a:gs>
            </a:gsLst>
          </a:gradFill>
          <a:ln w="18000">
            <a:gradFill>
              <a:gsLst>
                <a:gs pos="1000">
                  <a:srgbClr val="489CD1"/>
                </a:gs>
                <a:gs pos="25000">
                  <a:srgbClr val="A9D7B2"/>
                </a:gs>
                <a:gs pos="50000">
                  <a:srgbClr val="B92B65"/>
                </a:gs>
                <a:gs pos="76000">
                  <a:srgbClr val="9B2486"/>
                </a:gs>
                <a:gs pos="100000">
                  <a:srgbClr val="244F85"/>
                </a:gs>
              </a:gsLst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gradFill>
                <a:gsLst>
                  <a:gs pos="1000">
                    <a:srgbClr val="489CD1"/>
                  </a:gs>
                  <a:gs pos="25000">
                    <a:srgbClr val="A9D7B2"/>
                  </a:gs>
                  <a:gs pos="50000">
                    <a:srgbClr val="B92B65"/>
                  </a:gs>
                  <a:gs pos="76000">
                    <a:srgbClr val="9B2486"/>
                  </a:gs>
                  <a:gs pos="100000">
                    <a:srgbClr val="244F85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148191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1674</Words>
  <Application>Microsoft Office PowerPoint</Application>
  <PresentationFormat>מסך רחב</PresentationFormat>
  <Paragraphs>329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Gisha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איתי ראובן  חבשה</dc:creator>
  <cp:lastModifiedBy>Tomer Sabag</cp:lastModifiedBy>
  <cp:revision>13</cp:revision>
  <dcterms:created xsi:type="dcterms:W3CDTF">2025-06-10T15:10:44Z</dcterms:created>
  <dcterms:modified xsi:type="dcterms:W3CDTF">2025-06-13T11:43:22Z</dcterms:modified>
</cp:coreProperties>
</file>