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86" autoAdjust="0"/>
    <p:restoredTop sz="91821" autoAdjust="0"/>
  </p:normalViewPr>
  <p:slideViewPr>
    <p:cSldViewPr snapToGrid="0">
      <p:cViewPr varScale="1">
        <p:scale>
          <a:sx n="146" d="100"/>
          <a:sy n="146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3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5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5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4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2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1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8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תמונה שמכילה שמיים, ענן, כחול, צילום מסך&#10;&#10;התיאור נוצר באופן אוטומטי">
            <a:extLst>
              <a:ext uri="{FF2B5EF4-FFF2-40B4-BE49-F238E27FC236}">
                <a16:creationId xmlns:a16="http://schemas.microsoft.com/office/drawing/2014/main" id="{42002833-FCD7-B18D-2F45-DA57CF23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427BC54-B120-7740-4DE4-FD58C30F3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122363"/>
            <a:ext cx="645855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Metrics Extraction and Comparison Tool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5847F74-4EFE-D3AB-3D3E-BF5D1C574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3602038"/>
            <a:ext cx="6458556" cy="16557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Extracting and Comparing Financial Metrics from PDF and Excel Files</a:t>
            </a:r>
          </a:p>
        </p:txBody>
      </p:sp>
    </p:spTree>
    <p:extLst>
      <p:ext uri="{BB962C8B-B14F-4D97-AF65-F5344CB8AC3E}">
        <p14:creationId xmlns:p14="http://schemas.microsoft.com/office/powerpoint/2010/main" val="328490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FD85C5-E7EF-5E21-FAC4-B40F8AF3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Overview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346138-73B6-87CB-D04C-18044A57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Automates extraction and comparison of financial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both LLM-assisted and no-LLM modes.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structured comparison tables for quarterly metrics.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9600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403167-92CD-4D8B-AD1F-25D507A9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4A90D8-FAE5-165A-54BD-7F32F311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Goal: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 financial metrics from different file formats (PDF, Excel).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Reconcile differences in representation (e.g., billions vs. millions).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Present comparisons with high accuracy.</a:t>
            </a:r>
          </a:p>
          <a:p>
            <a:r>
              <a:rPr lang="en-US" b="1" dirty="0"/>
              <a:t>Extracted Metrics:</a:t>
            </a:r>
          </a:p>
          <a:p>
            <a:pPr marL="457200" indent="-457200">
              <a:buAutoNum type="arabicPeriod"/>
            </a:pPr>
            <a:r>
              <a:rPr lang="en-US" dirty="0"/>
              <a:t>CET1 Capital Ratio</a:t>
            </a:r>
          </a:p>
          <a:p>
            <a:pPr marL="457200" indent="-457200">
              <a:buAutoNum type="arabicPeriod"/>
            </a:pPr>
            <a:r>
              <a:rPr lang="en-US" dirty="0"/>
              <a:t>Tangible Book Value Per Share</a:t>
            </a:r>
          </a:p>
          <a:p>
            <a:pPr marL="457200" indent="-457200">
              <a:buAutoNum type="arabicPeriod"/>
            </a:pPr>
            <a:r>
              <a:rPr lang="en-US" dirty="0"/>
              <a:t>Book Value Per Share</a:t>
            </a:r>
          </a:p>
          <a:p>
            <a:pPr marL="457200" indent="-457200">
              <a:buAutoNum type="arabicPeriod"/>
            </a:pPr>
            <a:r>
              <a:rPr lang="en-US" dirty="0"/>
              <a:t>Net Income</a:t>
            </a:r>
          </a:p>
          <a:p>
            <a:pPr marL="457200" indent="-457200">
              <a:buAutoNum type="arabicPeriod"/>
            </a:pPr>
            <a:r>
              <a:rPr lang="en-US" dirty="0"/>
              <a:t>Revenues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806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17C103-B886-A2D3-6C19-EF26319A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Approach - LLM-Based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BCCE81-D5D4-1971-B92A-EEDD670C1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416311"/>
            <a:ext cx="63001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Extraction: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header row</a:t>
            </a:r>
            <a:r>
              <a:rPr lang="en-US" altLang="en-IL" sz="1800" dirty="0">
                <a:latin typeface="Arial" panose="020B0604020202020204" pitchFamily="34" charset="0"/>
              </a:rPr>
              <a:t>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"Summary" sheet.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year and quarter column indices.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 row indices for metrics.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values using row and column indices.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IL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PDF Extraction: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Chunk PDF into smaller parts and embed using </a:t>
            </a:r>
            <a:r>
              <a:rPr kumimoji="0" lang="en-IL" altLang="en-I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e5-small</a:t>
            </a:r>
            <a:r>
              <a:rPr kumimoji="0" lang="en-IL" altLang="en-I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</a:t>
            </a:r>
            <a:r>
              <a:rPr kumimoji="0" lang="en-US" altLang="en-I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l.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embeddings in a vector database.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metrics (e.g., "What is the CET1 Capital Ratio?").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LLM to extract values from top-ranked chunks.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9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A03E7B-498A-0E5F-B94D-7E3404D7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Approach - No-LLM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992D99-2577-5432-B3FC-12AA8D63D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277812"/>
            <a:ext cx="659026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Extraction: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header row using regex patterns (e.g., </a:t>
            </a:r>
            <a:r>
              <a:rPr kumimoji="0" lang="en-IL" altLang="en-I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</a:t>
            </a:r>
            <a:r>
              <a:rPr kumimoji="0" lang="en-IL" altLang="en-I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dQ|Q</a:t>
            </a:r>
            <a:r>
              <a:rPr kumimoji="0" lang="en-IL" altLang="en-I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\d</a:t>
            </a:r>
            <a:r>
              <a:rPr kumimoji="0" lang="en-US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year and quarter column indices.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metric rows using substring search and edit distance.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values using row and column indices.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IL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PDF Extraction: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regex patterns for metrics.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PDF into sentences using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fields (metric, value, unit, quarter) using regex.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 and filter values by quarter.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 the most frequent value per metric.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2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7A7E34-3FB2-61D7-3BBF-C3C18D24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Results - Quarter 2</a:t>
            </a:r>
            <a:endParaRPr lang="en-IL" dirty="0"/>
          </a:p>
        </p:txBody>
      </p:sp>
      <p:graphicFrame>
        <p:nvGraphicFramePr>
          <p:cNvPr id="8" name="מציין מיקום תוכן 7">
            <a:extLst>
              <a:ext uri="{FF2B5EF4-FFF2-40B4-BE49-F238E27FC236}">
                <a16:creationId xmlns:a16="http://schemas.microsoft.com/office/drawing/2014/main" id="{93043924-0AC7-9768-B962-1CE91EC16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707897"/>
              </p:ext>
            </p:extLst>
          </p:nvPr>
        </p:nvGraphicFramePr>
        <p:xfrm>
          <a:off x="725254" y="2204084"/>
          <a:ext cx="3879876" cy="183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3876">
                  <a:extLst>
                    <a:ext uri="{9D8B030D-6E8A-4147-A177-3AD203B41FA5}">
                      <a16:colId xmlns:a16="http://schemas.microsoft.com/office/drawing/2014/main" val="2202000973"/>
                    </a:ext>
                  </a:extLst>
                </a:gridCol>
                <a:gridCol w="695740">
                  <a:extLst>
                    <a:ext uri="{9D8B030D-6E8A-4147-A177-3AD203B41FA5}">
                      <a16:colId xmlns:a16="http://schemas.microsoft.com/office/drawing/2014/main" val="2996046920"/>
                    </a:ext>
                  </a:extLst>
                </a:gridCol>
                <a:gridCol w="808382">
                  <a:extLst>
                    <a:ext uri="{9D8B030D-6E8A-4147-A177-3AD203B41FA5}">
                      <a16:colId xmlns:a16="http://schemas.microsoft.com/office/drawing/2014/main" val="2788767354"/>
                    </a:ext>
                  </a:extLst>
                </a:gridCol>
                <a:gridCol w="781878">
                  <a:extLst>
                    <a:ext uri="{9D8B030D-6E8A-4147-A177-3AD203B41FA5}">
                      <a16:colId xmlns:a16="http://schemas.microsoft.com/office/drawing/2014/main" val="2279051605"/>
                    </a:ext>
                  </a:extLst>
                </a:gridCol>
              </a:tblGrid>
              <a:tr h="1036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Metric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PDF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Excel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00017122"/>
                  </a:ext>
                </a:extLst>
              </a:tr>
              <a:tr h="310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CET1 Capital Ratio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13.60%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0.136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173501112"/>
                  </a:ext>
                </a:extLst>
              </a:tr>
              <a:tr h="5182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Tangible Book Value Per Share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87.53$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87.53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67065430"/>
                  </a:ext>
                </a:extLst>
              </a:tr>
              <a:tr h="414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Book Value Per Share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99.7$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99.7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88162488"/>
                  </a:ext>
                </a:extLst>
              </a:tr>
              <a:tr h="207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Net Income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3.2B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3217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75562360"/>
                  </a:ext>
                </a:extLst>
              </a:tr>
              <a:tr h="64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Revenues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20.1B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20139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Match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464599044"/>
                  </a:ext>
                </a:extLst>
              </a:tr>
            </a:tbl>
          </a:graphicData>
        </a:graphic>
      </p:graphicFrame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B496D0B3-F78B-0657-1D29-B7F0B007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77892"/>
              </p:ext>
            </p:extLst>
          </p:nvPr>
        </p:nvGraphicFramePr>
        <p:xfrm>
          <a:off x="725254" y="4360793"/>
          <a:ext cx="3879876" cy="1920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3176">
                  <a:extLst>
                    <a:ext uri="{9D8B030D-6E8A-4147-A177-3AD203B41FA5}">
                      <a16:colId xmlns:a16="http://schemas.microsoft.com/office/drawing/2014/main" val="1352194408"/>
                    </a:ext>
                  </a:extLst>
                </a:gridCol>
                <a:gridCol w="699692">
                  <a:extLst>
                    <a:ext uri="{9D8B030D-6E8A-4147-A177-3AD203B41FA5}">
                      <a16:colId xmlns:a16="http://schemas.microsoft.com/office/drawing/2014/main" val="944523613"/>
                    </a:ext>
                  </a:extLst>
                </a:gridCol>
                <a:gridCol w="815571">
                  <a:extLst>
                    <a:ext uri="{9D8B030D-6E8A-4147-A177-3AD203B41FA5}">
                      <a16:colId xmlns:a16="http://schemas.microsoft.com/office/drawing/2014/main" val="3574244590"/>
                    </a:ext>
                  </a:extLst>
                </a:gridCol>
                <a:gridCol w="761437">
                  <a:extLst>
                    <a:ext uri="{9D8B030D-6E8A-4147-A177-3AD203B41FA5}">
                      <a16:colId xmlns:a16="http://schemas.microsoft.com/office/drawing/2014/main" val="3282212049"/>
                    </a:ext>
                  </a:extLst>
                </a:gridCol>
              </a:tblGrid>
              <a:tr h="1079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Metric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PDF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Excel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223689717"/>
                  </a:ext>
                </a:extLst>
              </a:tr>
              <a:tr h="323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CET1 Capital Ratio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13.60%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0.136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5824895"/>
                  </a:ext>
                </a:extLst>
              </a:tr>
              <a:tr h="539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Tangible Book Value Per Share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87.53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87.53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290145005"/>
                  </a:ext>
                </a:extLst>
              </a:tr>
              <a:tr h="431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Book Value Per Share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99.7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99.7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80004110"/>
                  </a:ext>
                </a:extLst>
              </a:tr>
              <a:tr h="215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Net Income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3.2B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3217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595851291"/>
                  </a:ext>
                </a:extLst>
              </a:tr>
              <a:tr h="215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Revenues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20.1B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effectLst/>
                        </a:rPr>
                        <a:t>20139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Match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170076987"/>
                  </a:ext>
                </a:extLst>
              </a:tr>
            </a:tbl>
          </a:graphicData>
        </a:graphic>
      </p:graphicFrame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844A58B2-302A-E9E2-9FA2-24496B41D3D8}"/>
              </a:ext>
            </a:extLst>
          </p:cNvPr>
          <p:cNvSpPr/>
          <p:nvPr/>
        </p:nvSpPr>
        <p:spPr>
          <a:xfrm>
            <a:off x="4890052" y="2744383"/>
            <a:ext cx="1205948" cy="755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F056F5D6-BF86-E3D2-6E4D-373F08B3FE8F}"/>
              </a:ext>
            </a:extLst>
          </p:cNvPr>
          <p:cNvSpPr/>
          <p:nvPr/>
        </p:nvSpPr>
        <p:spPr>
          <a:xfrm>
            <a:off x="4890052" y="4943295"/>
            <a:ext cx="1205948" cy="755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A30B008B-7EF3-0947-06EB-95D6E10AC428}"/>
              </a:ext>
            </a:extLst>
          </p:cNvPr>
          <p:cNvSpPr/>
          <p:nvPr/>
        </p:nvSpPr>
        <p:spPr>
          <a:xfrm>
            <a:off x="6575559" y="2663452"/>
            <a:ext cx="2937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NO-LLM</a:t>
            </a:r>
            <a:endParaRPr lang="he-I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98DDF59C-E260-FBA8-5EB7-A634566D3913}"/>
              </a:ext>
            </a:extLst>
          </p:cNvPr>
          <p:cNvSpPr/>
          <p:nvPr/>
        </p:nvSpPr>
        <p:spPr>
          <a:xfrm>
            <a:off x="7256835" y="4859317"/>
            <a:ext cx="1574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LLM</a:t>
            </a:r>
            <a:endParaRPr lang="he-I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078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007BA-0FBB-4789-A218-A48D4FF15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8EFA77-65D4-7E75-719D-9AC9AAF1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Results - Quarter 3</a:t>
            </a:r>
            <a:endParaRPr lang="en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2557553E-7A52-5A95-DB6C-00D7BD80D0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8505" y="2181447"/>
          <a:ext cx="3942521" cy="1828800"/>
        </p:xfrm>
        <a:graphic>
          <a:graphicData uri="http://schemas.openxmlformats.org/drawingml/2006/table">
            <a:tbl>
              <a:tblPr/>
              <a:tblGrid>
                <a:gridCol w="1663148">
                  <a:extLst>
                    <a:ext uri="{9D8B030D-6E8A-4147-A177-3AD203B41FA5}">
                      <a16:colId xmlns:a16="http://schemas.microsoft.com/office/drawing/2014/main" val="3141663453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1490266781"/>
                    </a:ext>
                  </a:extLst>
                </a:gridCol>
                <a:gridCol w="748748">
                  <a:extLst>
                    <a:ext uri="{9D8B030D-6E8A-4147-A177-3AD203B41FA5}">
                      <a16:colId xmlns:a16="http://schemas.microsoft.com/office/drawing/2014/main" val="3728860861"/>
                    </a:ext>
                  </a:extLst>
                </a:gridCol>
                <a:gridCol w="655982">
                  <a:extLst>
                    <a:ext uri="{9D8B030D-6E8A-4147-A177-3AD203B41FA5}">
                      <a16:colId xmlns:a16="http://schemas.microsoft.com/office/drawing/2014/main" val="3385824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Excel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8102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CET1 Capital Ratio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/>
                        <a:t>13.7%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/>
                        <a:t>0.137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5566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Tangible Book Value Per Share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/>
                        <a:t>89.67$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/>
                        <a:t>89.67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73342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Book Value Per Share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101.91$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/>
                        <a:t>101.91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52582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Net Income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3.2B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3238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75093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Revenues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20.3B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/>
                        <a:t>20315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25992904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678304E-419A-F3BD-082F-788F29A9B7C4}"/>
              </a:ext>
            </a:extLst>
          </p:cNvPr>
          <p:cNvGraphicFramePr>
            <a:graphicFrameLocks noGrp="1"/>
          </p:cNvGraphicFramePr>
          <p:nvPr/>
        </p:nvGraphicFramePr>
        <p:xfrm>
          <a:off x="788505" y="4619773"/>
          <a:ext cx="3955773" cy="1828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521">
                  <a:extLst>
                    <a:ext uri="{9D8B030D-6E8A-4147-A177-3AD203B41FA5}">
                      <a16:colId xmlns:a16="http://schemas.microsoft.com/office/drawing/2014/main" val="3950322636"/>
                    </a:ext>
                  </a:extLst>
                </a:gridCol>
                <a:gridCol w="881270">
                  <a:extLst>
                    <a:ext uri="{9D8B030D-6E8A-4147-A177-3AD203B41FA5}">
                      <a16:colId xmlns:a16="http://schemas.microsoft.com/office/drawing/2014/main" val="875280687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357042065"/>
                    </a:ext>
                  </a:extLst>
                </a:gridCol>
                <a:gridCol w="662608">
                  <a:extLst>
                    <a:ext uri="{9D8B030D-6E8A-4147-A177-3AD203B41FA5}">
                      <a16:colId xmlns:a16="http://schemas.microsoft.com/office/drawing/2014/main" val="3516725111"/>
                    </a:ext>
                  </a:extLst>
                </a:gridCol>
              </a:tblGrid>
              <a:tr h="232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Metric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PDF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Excel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Match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53689801"/>
                  </a:ext>
                </a:extLst>
              </a:tr>
              <a:tr h="282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noFill/>
                          </a:ln>
                          <a:effectLst/>
                        </a:rPr>
                        <a:t>CET1 Capital Ratio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13.70%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0.137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Match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221688168"/>
                  </a:ext>
                </a:extLst>
              </a:tr>
              <a:tr h="4712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Tangible Book Value Per Share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89.67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89.67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noFill/>
                          </a:ln>
                          <a:effectLst/>
                        </a:rPr>
                        <a:t>Match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76208242"/>
                  </a:ext>
                </a:extLst>
              </a:tr>
              <a:tr h="377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Book Value Per Share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101.91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101.91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Match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5724065"/>
                  </a:ext>
                </a:extLst>
              </a:tr>
              <a:tr h="232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Net Income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3.2B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3238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Match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579106213"/>
                  </a:ext>
                </a:extLst>
              </a:tr>
              <a:tr h="232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Revenues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noFill/>
                          </a:ln>
                          <a:effectLst/>
                        </a:rPr>
                        <a:t>20.3B</a:t>
                      </a:r>
                      <a:endParaRPr lang="en-US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>
                          <a:ln>
                            <a:noFill/>
                          </a:ln>
                          <a:effectLst/>
                        </a:rPr>
                        <a:t>20315</a:t>
                      </a:r>
                      <a:endParaRPr lang="en-IL" sz="1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noFill/>
                          </a:ln>
                          <a:effectLst/>
                        </a:rPr>
                        <a:t>Match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6724777"/>
                  </a:ext>
                </a:extLst>
              </a:tr>
            </a:tbl>
          </a:graphicData>
        </a:graphic>
      </p:graphicFrame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6F420070-000C-46F9-894B-C74FE7DF6C81}"/>
              </a:ext>
            </a:extLst>
          </p:cNvPr>
          <p:cNvSpPr/>
          <p:nvPr/>
        </p:nvSpPr>
        <p:spPr>
          <a:xfrm>
            <a:off x="5062330" y="2718160"/>
            <a:ext cx="1205948" cy="755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B08F73EE-36A1-A5B7-226C-D603BE8CAE51}"/>
              </a:ext>
            </a:extLst>
          </p:cNvPr>
          <p:cNvSpPr/>
          <p:nvPr/>
        </p:nvSpPr>
        <p:spPr>
          <a:xfrm>
            <a:off x="5062330" y="5156486"/>
            <a:ext cx="1205948" cy="755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0B2F4A7-006D-6B6D-EDFA-C2032208F735}"/>
              </a:ext>
            </a:extLst>
          </p:cNvPr>
          <p:cNvSpPr/>
          <p:nvPr/>
        </p:nvSpPr>
        <p:spPr>
          <a:xfrm>
            <a:off x="7256835" y="4859317"/>
            <a:ext cx="1574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LLM</a:t>
            </a:r>
            <a:endParaRPr lang="he-I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53F2761-047D-FFD9-74DB-0E38381B224B}"/>
              </a:ext>
            </a:extLst>
          </p:cNvPr>
          <p:cNvSpPr/>
          <p:nvPr/>
        </p:nvSpPr>
        <p:spPr>
          <a:xfrm>
            <a:off x="6449664" y="2634182"/>
            <a:ext cx="2937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NO-LLM</a:t>
            </a:r>
            <a:endParaRPr lang="he-I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484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740429-7F1D-8231-174A-90409004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Lessons Learned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E9414E-F923-375E-CC6A-EDD6BC34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Misaligned tables in Excel required advanced logic to detect headers and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Subtle differences in metric representations (e.g., billions vs. millions, percentages vs. decimals).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Filtering and normalizing data from PDF text required robust regex patterns.</a:t>
            </a:r>
          </a:p>
        </p:txBody>
      </p:sp>
    </p:spTree>
    <p:extLst>
      <p:ext uri="{BB962C8B-B14F-4D97-AF65-F5344CB8AC3E}">
        <p14:creationId xmlns:p14="http://schemas.microsoft.com/office/powerpoint/2010/main" val="284853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DC6EF3-7189-F2BC-E7BE-0CB16324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9D4589-C665-A8A4-8F4F-DFF69B4A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Takeaways: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LLM and no-LLM approaches produced matching results within tolerance limits.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LLM-based approach is more flexible and robust.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No-LLM approach is lightweight and faster but requires more manual fine-tuning.</a:t>
            </a:r>
          </a:p>
          <a:p>
            <a:r>
              <a:rPr lang="en-US" b="1" dirty="0"/>
              <a:t>Next Steps: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 functionality to handle more complex tables and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scaling heuristics for edge cases.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 additional validation for extracted values.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6977304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542</Words>
  <Application>Microsoft Office PowerPoint</Application>
  <PresentationFormat>מסך רחב</PresentationFormat>
  <Paragraphs>159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Aptos Narrow</vt:lpstr>
      <vt:lpstr>Arial</vt:lpstr>
      <vt:lpstr>Arial Unicode MS</vt:lpstr>
      <vt:lpstr>Avenir Next LT Pro</vt:lpstr>
      <vt:lpstr>Posterama</vt:lpstr>
      <vt:lpstr>SplashVTI</vt:lpstr>
      <vt:lpstr>Metrics Extraction and Comparison Tool</vt:lpstr>
      <vt:lpstr>Project Overview</vt:lpstr>
      <vt:lpstr>Objectives</vt:lpstr>
      <vt:lpstr>Approach - LLM-Based</vt:lpstr>
      <vt:lpstr>Approach - No-LLM</vt:lpstr>
      <vt:lpstr>Results - Quarter 2</vt:lpstr>
      <vt:lpstr>Results - Quarter 3</vt:lpstr>
      <vt:lpstr>Lessons Learned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איתי יאיר</dc:creator>
  <cp:lastModifiedBy>איתי יאיר</cp:lastModifiedBy>
  <cp:revision>2</cp:revision>
  <dcterms:created xsi:type="dcterms:W3CDTF">2024-12-11T20:54:26Z</dcterms:created>
  <dcterms:modified xsi:type="dcterms:W3CDTF">2024-12-11T21:31:57Z</dcterms:modified>
</cp:coreProperties>
</file>