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4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EB516F7-1AFE-4A48-A51F-1346C9B1BB24}">
          <p14:sldIdLst>
            <p14:sldId id="256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80" d="100"/>
          <a:sy n="80" d="100"/>
        </p:scale>
        <p:origin x="162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C1C79-6709-428B-93A5-19490A6213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28E1C0E-9FD7-45AA-A55A-B456FF4772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Movie metadata</a:t>
          </a:r>
        </a:p>
      </dgm:t>
    </dgm:pt>
    <dgm:pt modelId="{83FBADC2-A292-45D3-ACD7-BF40445317D5}" type="parTrans" cxnId="{E0451BF7-CCB9-4C2A-AE4E-5F7D0336EA17}">
      <dgm:prSet/>
      <dgm:spPr/>
      <dgm:t>
        <a:bodyPr/>
        <a:lstStyle/>
        <a:p>
          <a:endParaRPr lang="en-US"/>
        </a:p>
      </dgm:t>
    </dgm:pt>
    <dgm:pt modelId="{8363C9D7-E49E-41E2-9C87-CF347ACB1080}" type="sibTrans" cxnId="{E0451BF7-CCB9-4C2A-AE4E-5F7D0336EA17}">
      <dgm:prSet/>
      <dgm:spPr/>
      <dgm:t>
        <a:bodyPr/>
        <a:lstStyle/>
        <a:p>
          <a:endParaRPr lang="en-US"/>
        </a:p>
      </dgm:t>
    </dgm:pt>
    <dgm:pt modelId="{BB6A4583-F2A3-46E7-9306-D094186EF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Credits (cast and crew)</a:t>
          </a:r>
        </a:p>
      </dgm:t>
    </dgm:pt>
    <dgm:pt modelId="{2E67152F-1DFF-4EC3-8DE9-603148D498AC}" type="parTrans" cxnId="{498905C0-23BE-4DF9-A33B-128FA93C2087}">
      <dgm:prSet/>
      <dgm:spPr/>
      <dgm:t>
        <a:bodyPr/>
        <a:lstStyle/>
        <a:p>
          <a:endParaRPr lang="en-US"/>
        </a:p>
      </dgm:t>
    </dgm:pt>
    <dgm:pt modelId="{27C635A7-257D-4B2E-8241-32636BAC5D25}" type="sibTrans" cxnId="{498905C0-23BE-4DF9-A33B-128FA93C2087}">
      <dgm:prSet/>
      <dgm:spPr/>
      <dgm:t>
        <a:bodyPr/>
        <a:lstStyle/>
        <a:p>
          <a:endParaRPr lang="en-US"/>
        </a:p>
      </dgm:t>
    </dgm:pt>
    <dgm:pt modelId="{6D33A54D-DA93-4EEC-A995-58B76E6BA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MovieLens User Ratings</a:t>
          </a:r>
        </a:p>
      </dgm:t>
    </dgm:pt>
    <dgm:pt modelId="{4AC1E3F3-B5AA-40AE-8C6F-1C6A479BC4C4}" type="parTrans" cxnId="{DDA905C6-8796-4725-8B6F-26643F69DFD7}">
      <dgm:prSet/>
      <dgm:spPr/>
      <dgm:t>
        <a:bodyPr/>
        <a:lstStyle/>
        <a:p>
          <a:endParaRPr lang="en-US"/>
        </a:p>
      </dgm:t>
    </dgm:pt>
    <dgm:pt modelId="{A406B0E5-D8CB-4330-AD58-2E017A860447}" type="sibTrans" cxnId="{DDA905C6-8796-4725-8B6F-26643F69DFD7}">
      <dgm:prSet/>
      <dgm:spPr/>
      <dgm:t>
        <a:bodyPr/>
        <a:lstStyle/>
        <a:p>
          <a:endParaRPr lang="en-US"/>
        </a:p>
      </dgm:t>
    </dgm:pt>
    <dgm:pt modelId="{01D3D164-BF80-417A-866F-C4F64B0EA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MovieLens</a:t>
          </a:r>
          <a:r>
            <a:rPr lang="en-US" dirty="0"/>
            <a:t> Keywords</a:t>
          </a:r>
        </a:p>
      </dgm:t>
    </dgm:pt>
    <dgm:pt modelId="{3B50FA38-73DD-4B65-8DC9-B30BC2C39329}" type="parTrans" cxnId="{6459AD79-D38D-4D0A-93AE-49686A75129A}">
      <dgm:prSet/>
      <dgm:spPr/>
      <dgm:t>
        <a:bodyPr/>
        <a:lstStyle/>
        <a:p>
          <a:endParaRPr lang="en-US"/>
        </a:p>
      </dgm:t>
    </dgm:pt>
    <dgm:pt modelId="{831D219D-1020-4655-844B-D5B359543159}" type="sibTrans" cxnId="{6459AD79-D38D-4D0A-93AE-49686A75129A}">
      <dgm:prSet/>
      <dgm:spPr/>
      <dgm:t>
        <a:bodyPr/>
        <a:lstStyle/>
        <a:p>
          <a:endParaRPr lang="en-US"/>
        </a:p>
      </dgm:t>
    </dgm:pt>
    <dgm:pt modelId="{B82EC3E3-941D-4E33-9407-4DD06EE064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Movie Identifiers (IMDB, TMDB)</a:t>
          </a:r>
        </a:p>
      </dgm:t>
    </dgm:pt>
    <dgm:pt modelId="{B3F38351-0C73-4D15-86E8-9B034AA743F0}" type="parTrans" cxnId="{405F5C1C-6766-448E-9925-F37BCCB9F125}">
      <dgm:prSet/>
      <dgm:spPr/>
      <dgm:t>
        <a:bodyPr/>
        <a:lstStyle/>
        <a:p>
          <a:endParaRPr lang="en-US"/>
        </a:p>
      </dgm:t>
    </dgm:pt>
    <dgm:pt modelId="{262B0C80-D676-4247-BD49-9D3E0978870C}" type="sibTrans" cxnId="{405F5C1C-6766-448E-9925-F37BCCB9F125}">
      <dgm:prSet/>
      <dgm:spPr/>
      <dgm:t>
        <a:bodyPr/>
        <a:lstStyle/>
        <a:p>
          <a:endParaRPr lang="en-US"/>
        </a:p>
      </dgm:t>
    </dgm:pt>
    <dgm:pt modelId="{68438704-CDFD-471D-897D-7962A1F670A5}" type="pres">
      <dgm:prSet presAssocID="{C05C1C79-6709-428B-93A5-19490A621354}" presName="root" presStyleCnt="0">
        <dgm:presLayoutVars>
          <dgm:dir/>
          <dgm:resizeHandles val="exact"/>
        </dgm:presLayoutVars>
      </dgm:prSet>
      <dgm:spPr/>
    </dgm:pt>
    <dgm:pt modelId="{1730F557-8D88-4FCA-884A-0E5CAAF3A225}" type="pres">
      <dgm:prSet presAssocID="{D28E1C0E-9FD7-45AA-A55A-B456FF477231}" presName="compNode" presStyleCnt="0"/>
      <dgm:spPr/>
    </dgm:pt>
    <dgm:pt modelId="{D821CCD5-BAAF-4830-8763-249CE81C9883}" type="pres">
      <dgm:prSet presAssocID="{D28E1C0E-9FD7-45AA-A55A-B456FF477231}" presName="bgRect" presStyleLbl="bgShp" presStyleIdx="0" presStyleCnt="5"/>
      <dgm:spPr/>
    </dgm:pt>
    <dgm:pt modelId="{241491C2-B44C-4884-96EF-AE1689F48CFD}" type="pres">
      <dgm:prSet presAssocID="{D28E1C0E-9FD7-45AA-A55A-B456FF4772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CF8C44D-A5EE-4B24-9B57-87ECB19B6831}" type="pres">
      <dgm:prSet presAssocID="{D28E1C0E-9FD7-45AA-A55A-B456FF477231}" presName="spaceRect" presStyleCnt="0"/>
      <dgm:spPr/>
    </dgm:pt>
    <dgm:pt modelId="{591CBC87-5CEA-4DD3-9228-425894557445}" type="pres">
      <dgm:prSet presAssocID="{D28E1C0E-9FD7-45AA-A55A-B456FF477231}" presName="parTx" presStyleLbl="revTx" presStyleIdx="0" presStyleCnt="5">
        <dgm:presLayoutVars>
          <dgm:chMax val="0"/>
          <dgm:chPref val="0"/>
        </dgm:presLayoutVars>
      </dgm:prSet>
      <dgm:spPr/>
    </dgm:pt>
    <dgm:pt modelId="{5A4F19D1-D026-4ABB-9F0D-4EF555455F91}" type="pres">
      <dgm:prSet presAssocID="{8363C9D7-E49E-41E2-9C87-CF347ACB1080}" presName="sibTrans" presStyleCnt="0"/>
      <dgm:spPr/>
    </dgm:pt>
    <dgm:pt modelId="{2A6B59C0-726C-4352-8025-E07E5282FE25}" type="pres">
      <dgm:prSet presAssocID="{BB6A4583-F2A3-46E7-9306-D094186EF427}" presName="compNode" presStyleCnt="0"/>
      <dgm:spPr/>
    </dgm:pt>
    <dgm:pt modelId="{615EAF40-BDF9-4C17-A80F-E247DFED7EE9}" type="pres">
      <dgm:prSet presAssocID="{BB6A4583-F2A3-46E7-9306-D094186EF427}" presName="bgRect" presStyleLbl="bgShp" presStyleIdx="1" presStyleCnt="5"/>
      <dgm:spPr/>
    </dgm:pt>
    <dgm:pt modelId="{1FCE1F2C-EAE8-4A38-A647-DDE148CC3353}" type="pres">
      <dgm:prSet presAssocID="{BB6A4583-F2A3-46E7-9306-D094186EF4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682C72EC-7376-41D3-A989-8D410CCD91D9}" type="pres">
      <dgm:prSet presAssocID="{BB6A4583-F2A3-46E7-9306-D094186EF427}" presName="spaceRect" presStyleCnt="0"/>
      <dgm:spPr/>
    </dgm:pt>
    <dgm:pt modelId="{8B7C261B-0A68-4C51-BDC8-81A6E82A984A}" type="pres">
      <dgm:prSet presAssocID="{BB6A4583-F2A3-46E7-9306-D094186EF427}" presName="parTx" presStyleLbl="revTx" presStyleIdx="1" presStyleCnt="5">
        <dgm:presLayoutVars>
          <dgm:chMax val="0"/>
          <dgm:chPref val="0"/>
        </dgm:presLayoutVars>
      </dgm:prSet>
      <dgm:spPr/>
    </dgm:pt>
    <dgm:pt modelId="{A6B0D990-0A9C-401D-84C3-56DC4AE79012}" type="pres">
      <dgm:prSet presAssocID="{27C635A7-257D-4B2E-8241-32636BAC5D25}" presName="sibTrans" presStyleCnt="0"/>
      <dgm:spPr/>
    </dgm:pt>
    <dgm:pt modelId="{9DA9F6D0-E0AA-420A-8EAA-D79B72BBA362}" type="pres">
      <dgm:prSet presAssocID="{6D33A54D-DA93-4EEC-A995-58B76E6BAE8B}" presName="compNode" presStyleCnt="0"/>
      <dgm:spPr/>
    </dgm:pt>
    <dgm:pt modelId="{48C661A9-D5B7-4A39-BD59-42E6A4CFD5D7}" type="pres">
      <dgm:prSet presAssocID="{6D33A54D-DA93-4EEC-A995-58B76E6BAE8B}" presName="bgRect" presStyleLbl="bgShp" presStyleIdx="2" presStyleCnt="5"/>
      <dgm:spPr/>
    </dgm:pt>
    <dgm:pt modelId="{55F28AC7-DB20-421F-B156-6153CA187AC9}" type="pres">
      <dgm:prSet presAssocID="{6D33A54D-DA93-4EEC-A995-58B76E6BAE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BAB1EDE-6332-4159-9B79-095C841EBD14}" type="pres">
      <dgm:prSet presAssocID="{6D33A54D-DA93-4EEC-A995-58B76E6BAE8B}" presName="spaceRect" presStyleCnt="0"/>
      <dgm:spPr/>
    </dgm:pt>
    <dgm:pt modelId="{960BCBBD-57CC-423C-9F8F-1B3A47C003B8}" type="pres">
      <dgm:prSet presAssocID="{6D33A54D-DA93-4EEC-A995-58B76E6BAE8B}" presName="parTx" presStyleLbl="revTx" presStyleIdx="2" presStyleCnt="5">
        <dgm:presLayoutVars>
          <dgm:chMax val="0"/>
          <dgm:chPref val="0"/>
        </dgm:presLayoutVars>
      </dgm:prSet>
      <dgm:spPr/>
    </dgm:pt>
    <dgm:pt modelId="{C8B0F780-8F55-4F20-B983-352C0F8660C9}" type="pres">
      <dgm:prSet presAssocID="{A406B0E5-D8CB-4330-AD58-2E017A860447}" presName="sibTrans" presStyleCnt="0"/>
      <dgm:spPr/>
    </dgm:pt>
    <dgm:pt modelId="{F13C9BA5-14EA-4B52-B863-4F386CA84921}" type="pres">
      <dgm:prSet presAssocID="{01D3D164-BF80-417A-866F-C4F64B0EA38E}" presName="compNode" presStyleCnt="0"/>
      <dgm:spPr/>
    </dgm:pt>
    <dgm:pt modelId="{7C6F4324-C838-4C97-A474-E8AA80875BAA}" type="pres">
      <dgm:prSet presAssocID="{01D3D164-BF80-417A-866F-C4F64B0EA38E}" presName="bgRect" presStyleLbl="bgShp" presStyleIdx="3" presStyleCnt="5"/>
      <dgm:spPr/>
    </dgm:pt>
    <dgm:pt modelId="{836CE348-5461-4473-8636-7F72C85557D5}" type="pres">
      <dgm:prSet presAssocID="{01D3D164-BF80-417A-866F-C4F64B0EA3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E6D5965F-87C5-4FC7-B3F2-7ED6DF61EA0E}" type="pres">
      <dgm:prSet presAssocID="{01D3D164-BF80-417A-866F-C4F64B0EA38E}" presName="spaceRect" presStyleCnt="0"/>
      <dgm:spPr/>
    </dgm:pt>
    <dgm:pt modelId="{B9737909-F07E-4AB6-8BA0-41BF42E3C2E2}" type="pres">
      <dgm:prSet presAssocID="{01D3D164-BF80-417A-866F-C4F64B0EA38E}" presName="parTx" presStyleLbl="revTx" presStyleIdx="3" presStyleCnt="5">
        <dgm:presLayoutVars>
          <dgm:chMax val="0"/>
          <dgm:chPref val="0"/>
        </dgm:presLayoutVars>
      </dgm:prSet>
      <dgm:spPr/>
    </dgm:pt>
    <dgm:pt modelId="{48CB5DA1-9B80-47F6-BCBA-C6A02E987F35}" type="pres">
      <dgm:prSet presAssocID="{831D219D-1020-4655-844B-D5B359543159}" presName="sibTrans" presStyleCnt="0"/>
      <dgm:spPr/>
    </dgm:pt>
    <dgm:pt modelId="{FDBBC300-C00C-40AF-8363-5AE54906B91B}" type="pres">
      <dgm:prSet presAssocID="{B82EC3E3-941D-4E33-9407-4DD06EE06402}" presName="compNode" presStyleCnt="0"/>
      <dgm:spPr/>
    </dgm:pt>
    <dgm:pt modelId="{21CB5AEA-68C8-41BF-8E4D-5CC83EFFE99D}" type="pres">
      <dgm:prSet presAssocID="{B82EC3E3-941D-4E33-9407-4DD06EE06402}" presName="bgRect" presStyleLbl="bgShp" presStyleIdx="4" presStyleCnt="5"/>
      <dgm:spPr/>
    </dgm:pt>
    <dgm:pt modelId="{FC1F4726-9384-43B0-8D99-A17D57896804}" type="pres">
      <dgm:prSet presAssocID="{B82EC3E3-941D-4E33-9407-4DD06EE064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9459E36-4597-4F6C-9B68-C48F2211E74D}" type="pres">
      <dgm:prSet presAssocID="{B82EC3E3-941D-4E33-9407-4DD06EE06402}" presName="spaceRect" presStyleCnt="0"/>
      <dgm:spPr/>
    </dgm:pt>
    <dgm:pt modelId="{3A0D653F-8A8A-4C86-A22A-E59C880D6A80}" type="pres">
      <dgm:prSet presAssocID="{B82EC3E3-941D-4E33-9407-4DD06EE0640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05F5C1C-6766-448E-9925-F37BCCB9F125}" srcId="{C05C1C79-6709-428B-93A5-19490A621354}" destId="{B82EC3E3-941D-4E33-9407-4DD06EE06402}" srcOrd="4" destOrd="0" parTransId="{B3F38351-0C73-4D15-86E8-9B034AA743F0}" sibTransId="{262B0C80-D676-4247-BD49-9D3E0978870C}"/>
    <dgm:cxn modelId="{61CB8849-D18A-44E8-98AB-9A9DD035B718}" type="presOf" srcId="{B82EC3E3-941D-4E33-9407-4DD06EE06402}" destId="{3A0D653F-8A8A-4C86-A22A-E59C880D6A80}" srcOrd="0" destOrd="0" presId="urn:microsoft.com/office/officeart/2018/2/layout/IconVerticalSolidList"/>
    <dgm:cxn modelId="{5F9C854D-5C8D-4BA4-9D38-36C5834AFBBC}" type="presOf" srcId="{D28E1C0E-9FD7-45AA-A55A-B456FF477231}" destId="{591CBC87-5CEA-4DD3-9228-425894557445}" srcOrd="0" destOrd="0" presId="urn:microsoft.com/office/officeart/2018/2/layout/IconVerticalSolidList"/>
    <dgm:cxn modelId="{46E43852-E864-43C2-9652-196598C80CEC}" type="presOf" srcId="{6D33A54D-DA93-4EEC-A995-58B76E6BAE8B}" destId="{960BCBBD-57CC-423C-9F8F-1B3A47C003B8}" srcOrd="0" destOrd="0" presId="urn:microsoft.com/office/officeart/2018/2/layout/IconVerticalSolidList"/>
    <dgm:cxn modelId="{635F8478-EF89-43A2-A0AC-43AD085EB30E}" type="presOf" srcId="{01D3D164-BF80-417A-866F-C4F64B0EA38E}" destId="{B9737909-F07E-4AB6-8BA0-41BF42E3C2E2}" srcOrd="0" destOrd="0" presId="urn:microsoft.com/office/officeart/2018/2/layout/IconVerticalSolidList"/>
    <dgm:cxn modelId="{6459AD79-D38D-4D0A-93AE-49686A75129A}" srcId="{C05C1C79-6709-428B-93A5-19490A621354}" destId="{01D3D164-BF80-417A-866F-C4F64B0EA38E}" srcOrd="3" destOrd="0" parTransId="{3B50FA38-73DD-4B65-8DC9-B30BC2C39329}" sibTransId="{831D219D-1020-4655-844B-D5B359543159}"/>
    <dgm:cxn modelId="{72437290-B2A4-48B3-8BF8-D835D3124010}" type="presOf" srcId="{C05C1C79-6709-428B-93A5-19490A621354}" destId="{68438704-CDFD-471D-897D-7962A1F670A5}" srcOrd="0" destOrd="0" presId="urn:microsoft.com/office/officeart/2018/2/layout/IconVerticalSolidList"/>
    <dgm:cxn modelId="{2B2F93A8-ADBB-42DF-9006-E26FCEABB009}" type="presOf" srcId="{BB6A4583-F2A3-46E7-9306-D094186EF427}" destId="{8B7C261B-0A68-4C51-BDC8-81A6E82A984A}" srcOrd="0" destOrd="0" presId="urn:microsoft.com/office/officeart/2018/2/layout/IconVerticalSolidList"/>
    <dgm:cxn modelId="{498905C0-23BE-4DF9-A33B-128FA93C2087}" srcId="{C05C1C79-6709-428B-93A5-19490A621354}" destId="{BB6A4583-F2A3-46E7-9306-D094186EF427}" srcOrd="1" destOrd="0" parTransId="{2E67152F-1DFF-4EC3-8DE9-603148D498AC}" sibTransId="{27C635A7-257D-4B2E-8241-32636BAC5D25}"/>
    <dgm:cxn modelId="{DDA905C6-8796-4725-8B6F-26643F69DFD7}" srcId="{C05C1C79-6709-428B-93A5-19490A621354}" destId="{6D33A54D-DA93-4EEC-A995-58B76E6BAE8B}" srcOrd="2" destOrd="0" parTransId="{4AC1E3F3-B5AA-40AE-8C6F-1C6A479BC4C4}" sibTransId="{A406B0E5-D8CB-4330-AD58-2E017A860447}"/>
    <dgm:cxn modelId="{E0451BF7-CCB9-4C2A-AE4E-5F7D0336EA17}" srcId="{C05C1C79-6709-428B-93A5-19490A621354}" destId="{D28E1C0E-9FD7-45AA-A55A-B456FF477231}" srcOrd="0" destOrd="0" parTransId="{83FBADC2-A292-45D3-ACD7-BF40445317D5}" sibTransId="{8363C9D7-E49E-41E2-9C87-CF347ACB1080}"/>
    <dgm:cxn modelId="{2A82CF25-D74D-4DAC-97A5-A1F7E3262A33}" type="presParOf" srcId="{68438704-CDFD-471D-897D-7962A1F670A5}" destId="{1730F557-8D88-4FCA-884A-0E5CAAF3A225}" srcOrd="0" destOrd="0" presId="urn:microsoft.com/office/officeart/2018/2/layout/IconVerticalSolidList"/>
    <dgm:cxn modelId="{A2A8134C-C1D9-49EC-A407-6F19EBE30054}" type="presParOf" srcId="{1730F557-8D88-4FCA-884A-0E5CAAF3A225}" destId="{D821CCD5-BAAF-4830-8763-249CE81C9883}" srcOrd="0" destOrd="0" presId="urn:microsoft.com/office/officeart/2018/2/layout/IconVerticalSolidList"/>
    <dgm:cxn modelId="{336F4856-EADC-4287-A7BE-C7DCC41FFD49}" type="presParOf" srcId="{1730F557-8D88-4FCA-884A-0E5CAAF3A225}" destId="{241491C2-B44C-4884-96EF-AE1689F48CFD}" srcOrd="1" destOrd="0" presId="urn:microsoft.com/office/officeart/2018/2/layout/IconVerticalSolidList"/>
    <dgm:cxn modelId="{0C42D9F2-30C8-460B-B0D6-02214FC91ADD}" type="presParOf" srcId="{1730F557-8D88-4FCA-884A-0E5CAAF3A225}" destId="{BCF8C44D-A5EE-4B24-9B57-87ECB19B6831}" srcOrd="2" destOrd="0" presId="urn:microsoft.com/office/officeart/2018/2/layout/IconVerticalSolidList"/>
    <dgm:cxn modelId="{6EF87B87-F265-4E97-BFFD-A50F93A88C2B}" type="presParOf" srcId="{1730F557-8D88-4FCA-884A-0E5CAAF3A225}" destId="{591CBC87-5CEA-4DD3-9228-425894557445}" srcOrd="3" destOrd="0" presId="urn:microsoft.com/office/officeart/2018/2/layout/IconVerticalSolidList"/>
    <dgm:cxn modelId="{62C43D3B-3DC4-4417-A3B2-B671DB51AECD}" type="presParOf" srcId="{68438704-CDFD-471D-897D-7962A1F670A5}" destId="{5A4F19D1-D026-4ABB-9F0D-4EF555455F91}" srcOrd="1" destOrd="0" presId="urn:microsoft.com/office/officeart/2018/2/layout/IconVerticalSolidList"/>
    <dgm:cxn modelId="{7A310E21-4696-45CE-B454-87A5FEEB08B7}" type="presParOf" srcId="{68438704-CDFD-471D-897D-7962A1F670A5}" destId="{2A6B59C0-726C-4352-8025-E07E5282FE25}" srcOrd="2" destOrd="0" presId="urn:microsoft.com/office/officeart/2018/2/layout/IconVerticalSolidList"/>
    <dgm:cxn modelId="{97D85A6D-2AF6-4C88-BD4C-3FECCD164E83}" type="presParOf" srcId="{2A6B59C0-726C-4352-8025-E07E5282FE25}" destId="{615EAF40-BDF9-4C17-A80F-E247DFED7EE9}" srcOrd="0" destOrd="0" presId="urn:microsoft.com/office/officeart/2018/2/layout/IconVerticalSolidList"/>
    <dgm:cxn modelId="{DE10A3FE-B516-4A5B-A7B7-3F4ECF79D95A}" type="presParOf" srcId="{2A6B59C0-726C-4352-8025-E07E5282FE25}" destId="{1FCE1F2C-EAE8-4A38-A647-DDE148CC3353}" srcOrd="1" destOrd="0" presId="urn:microsoft.com/office/officeart/2018/2/layout/IconVerticalSolidList"/>
    <dgm:cxn modelId="{69F2BE98-00CA-42B9-B488-66C0CF0A32F1}" type="presParOf" srcId="{2A6B59C0-726C-4352-8025-E07E5282FE25}" destId="{682C72EC-7376-41D3-A989-8D410CCD91D9}" srcOrd="2" destOrd="0" presId="urn:microsoft.com/office/officeart/2018/2/layout/IconVerticalSolidList"/>
    <dgm:cxn modelId="{4D74C17A-67CD-4841-BEFF-14BA04F4A2D9}" type="presParOf" srcId="{2A6B59C0-726C-4352-8025-E07E5282FE25}" destId="{8B7C261B-0A68-4C51-BDC8-81A6E82A984A}" srcOrd="3" destOrd="0" presId="urn:microsoft.com/office/officeart/2018/2/layout/IconVerticalSolidList"/>
    <dgm:cxn modelId="{78FFEF4A-BA14-434D-80C9-EB26F3369910}" type="presParOf" srcId="{68438704-CDFD-471D-897D-7962A1F670A5}" destId="{A6B0D990-0A9C-401D-84C3-56DC4AE79012}" srcOrd="3" destOrd="0" presId="urn:microsoft.com/office/officeart/2018/2/layout/IconVerticalSolidList"/>
    <dgm:cxn modelId="{90B3F657-7970-4A3D-AC75-CF2182279DA7}" type="presParOf" srcId="{68438704-CDFD-471D-897D-7962A1F670A5}" destId="{9DA9F6D0-E0AA-420A-8EAA-D79B72BBA362}" srcOrd="4" destOrd="0" presId="urn:microsoft.com/office/officeart/2018/2/layout/IconVerticalSolidList"/>
    <dgm:cxn modelId="{C7EDBAAD-54E7-4149-B3EE-88FA8A01E808}" type="presParOf" srcId="{9DA9F6D0-E0AA-420A-8EAA-D79B72BBA362}" destId="{48C661A9-D5B7-4A39-BD59-42E6A4CFD5D7}" srcOrd="0" destOrd="0" presId="urn:microsoft.com/office/officeart/2018/2/layout/IconVerticalSolidList"/>
    <dgm:cxn modelId="{B07DE106-9F21-4C3C-B54A-CD7A89A4C915}" type="presParOf" srcId="{9DA9F6D0-E0AA-420A-8EAA-D79B72BBA362}" destId="{55F28AC7-DB20-421F-B156-6153CA187AC9}" srcOrd="1" destOrd="0" presId="urn:microsoft.com/office/officeart/2018/2/layout/IconVerticalSolidList"/>
    <dgm:cxn modelId="{F398072E-AA18-4DC1-80FB-43FAB485D0FF}" type="presParOf" srcId="{9DA9F6D0-E0AA-420A-8EAA-D79B72BBA362}" destId="{3BAB1EDE-6332-4159-9B79-095C841EBD14}" srcOrd="2" destOrd="0" presId="urn:microsoft.com/office/officeart/2018/2/layout/IconVerticalSolidList"/>
    <dgm:cxn modelId="{FED631C5-1892-494E-B94A-6D1156D29572}" type="presParOf" srcId="{9DA9F6D0-E0AA-420A-8EAA-D79B72BBA362}" destId="{960BCBBD-57CC-423C-9F8F-1B3A47C003B8}" srcOrd="3" destOrd="0" presId="urn:microsoft.com/office/officeart/2018/2/layout/IconVerticalSolidList"/>
    <dgm:cxn modelId="{93FC81F9-5D88-47BB-86CE-F20AB2C9DC3C}" type="presParOf" srcId="{68438704-CDFD-471D-897D-7962A1F670A5}" destId="{C8B0F780-8F55-4F20-B983-352C0F8660C9}" srcOrd="5" destOrd="0" presId="urn:microsoft.com/office/officeart/2018/2/layout/IconVerticalSolidList"/>
    <dgm:cxn modelId="{4B35BD77-1AC2-499C-B83B-BB5AE0B9EA7C}" type="presParOf" srcId="{68438704-CDFD-471D-897D-7962A1F670A5}" destId="{F13C9BA5-14EA-4B52-B863-4F386CA84921}" srcOrd="6" destOrd="0" presId="urn:microsoft.com/office/officeart/2018/2/layout/IconVerticalSolidList"/>
    <dgm:cxn modelId="{53E7836C-1723-4107-88E0-9CF5DEB4AADF}" type="presParOf" srcId="{F13C9BA5-14EA-4B52-B863-4F386CA84921}" destId="{7C6F4324-C838-4C97-A474-E8AA80875BAA}" srcOrd="0" destOrd="0" presId="urn:microsoft.com/office/officeart/2018/2/layout/IconVerticalSolidList"/>
    <dgm:cxn modelId="{9FA7655E-037A-455F-9343-43EA947FFEA7}" type="presParOf" srcId="{F13C9BA5-14EA-4B52-B863-4F386CA84921}" destId="{836CE348-5461-4473-8636-7F72C85557D5}" srcOrd="1" destOrd="0" presId="urn:microsoft.com/office/officeart/2018/2/layout/IconVerticalSolidList"/>
    <dgm:cxn modelId="{2E00D4C0-8B1F-4C91-B204-2933452D9D2D}" type="presParOf" srcId="{F13C9BA5-14EA-4B52-B863-4F386CA84921}" destId="{E6D5965F-87C5-4FC7-B3F2-7ED6DF61EA0E}" srcOrd="2" destOrd="0" presId="urn:microsoft.com/office/officeart/2018/2/layout/IconVerticalSolidList"/>
    <dgm:cxn modelId="{004F11E6-EF63-487E-9630-514401CB7519}" type="presParOf" srcId="{F13C9BA5-14EA-4B52-B863-4F386CA84921}" destId="{B9737909-F07E-4AB6-8BA0-41BF42E3C2E2}" srcOrd="3" destOrd="0" presId="urn:microsoft.com/office/officeart/2018/2/layout/IconVerticalSolidList"/>
    <dgm:cxn modelId="{994494A8-1B7A-4BDF-925E-872EBA7D5753}" type="presParOf" srcId="{68438704-CDFD-471D-897D-7962A1F670A5}" destId="{48CB5DA1-9B80-47F6-BCBA-C6A02E987F35}" srcOrd="7" destOrd="0" presId="urn:microsoft.com/office/officeart/2018/2/layout/IconVerticalSolidList"/>
    <dgm:cxn modelId="{AC796052-8EAF-4CE0-972F-4A5D35297355}" type="presParOf" srcId="{68438704-CDFD-471D-897D-7962A1F670A5}" destId="{FDBBC300-C00C-40AF-8363-5AE54906B91B}" srcOrd="8" destOrd="0" presId="urn:microsoft.com/office/officeart/2018/2/layout/IconVerticalSolidList"/>
    <dgm:cxn modelId="{7C731A20-06AB-417C-BFA3-90E735927C19}" type="presParOf" srcId="{FDBBC300-C00C-40AF-8363-5AE54906B91B}" destId="{21CB5AEA-68C8-41BF-8E4D-5CC83EFFE99D}" srcOrd="0" destOrd="0" presId="urn:microsoft.com/office/officeart/2018/2/layout/IconVerticalSolidList"/>
    <dgm:cxn modelId="{3EA74DB7-42D9-4DE2-AC44-61E0F36823D5}" type="presParOf" srcId="{FDBBC300-C00C-40AF-8363-5AE54906B91B}" destId="{FC1F4726-9384-43B0-8D99-A17D57896804}" srcOrd="1" destOrd="0" presId="urn:microsoft.com/office/officeart/2018/2/layout/IconVerticalSolidList"/>
    <dgm:cxn modelId="{A95FE95D-1A1E-4687-9769-2E7294A96E60}" type="presParOf" srcId="{FDBBC300-C00C-40AF-8363-5AE54906B91B}" destId="{F9459E36-4597-4F6C-9B68-C48F2211E74D}" srcOrd="2" destOrd="0" presId="urn:microsoft.com/office/officeart/2018/2/layout/IconVerticalSolidList"/>
    <dgm:cxn modelId="{8A7CDF9D-B34B-459F-8ACE-AFB480773B99}" type="presParOf" srcId="{FDBBC300-C00C-40AF-8363-5AE54906B91B}" destId="{3A0D653F-8A8A-4C86-A22A-E59C880D6A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CCD5-BAAF-4830-8763-249CE81C9883}">
      <dsp:nvSpPr>
        <dsp:cNvPr id="0" name=""/>
        <dsp:cNvSpPr/>
      </dsp:nvSpPr>
      <dsp:spPr>
        <a:xfrm>
          <a:off x="0" y="3399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491C2-B44C-4884-96EF-AE1689F48CFD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CBC87-5CEA-4DD3-9228-425894557445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Movie metadata</a:t>
          </a:r>
        </a:p>
      </dsp:txBody>
      <dsp:txXfrm>
        <a:off x="836323" y="3399"/>
        <a:ext cx="7050376" cy="724089"/>
      </dsp:txXfrm>
    </dsp:sp>
    <dsp:sp modelId="{615EAF40-BDF9-4C17-A80F-E247DFED7EE9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E1F2C-EAE8-4A38-A647-DDE148CC335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C261B-0A68-4C51-BDC8-81A6E82A984A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Credits (cast and crew)</a:t>
          </a:r>
        </a:p>
      </dsp:txBody>
      <dsp:txXfrm>
        <a:off x="836323" y="908511"/>
        <a:ext cx="7050376" cy="724089"/>
      </dsp:txXfrm>
    </dsp:sp>
    <dsp:sp modelId="{48C661A9-D5B7-4A39-BD59-42E6A4CFD5D7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28AC7-DB20-421F-B156-6153CA187AC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BCBBD-57CC-423C-9F8F-1B3A47C003B8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MovieLens User Ratings</a:t>
          </a:r>
        </a:p>
      </dsp:txBody>
      <dsp:txXfrm>
        <a:off x="836323" y="1813624"/>
        <a:ext cx="7050376" cy="724089"/>
      </dsp:txXfrm>
    </dsp:sp>
    <dsp:sp modelId="{7C6F4324-C838-4C97-A474-E8AA80875BAA}">
      <dsp:nvSpPr>
        <dsp:cNvPr id="0" name=""/>
        <dsp:cNvSpPr/>
      </dsp:nvSpPr>
      <dsp:spPr>
        <a:xfrm>
          <a:off x="0" y="2718736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CE348-5461-4473-8636-7F72C85557D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37909-F07E-4AB6-8BA0-41BF42E3C2E2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MovieLens</a:t>
          </a:r>
          <a:r>
            <a:rPr lang="en-US" sz="1900" kern="1200" dirty="0"/>
            <a:t> Keywords</a:t>
          </a:r>
        </a:p>
      </dsp:txBody>
      <dsp:txXfrm>
        <a:off x="836323" y="2718736"/>
        <a:ext cx="7050376" cy="724089"/>
      </dsp:txXfrm>
    </dsp:sp>
    <dsp:sp modelId="{21CB5AEA-68C8-41BF-8E4D-5CC83EFFE99D}">
      <dsp:nvSpPr>
        <dsp:cNvPr id="0" name=""/>
        <dsp:cNvSpPr/>
      </dsp:nvSpPr>
      <dsp:spPr>
        <a:xfrm>
          <a:off x="0" y="3623848"/>
          <a:ext cx="78867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F4726-9384-43B0-8D99-A17D5789680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D653F-8A8A-4C86-A22A-E59C880D6A80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Movie Identifiers (IMDB, TMDB)</a:t>
          </a:r>
        </a:p>
      </dsp:txBody>
      <dsp:txXfrm>
        <a:off x="836323" y="3623848"/>
        <a:ext cx="70503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9B5C-37EC-4280-BC34-95D8D904C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C7340-17B3-495D-B465-A8570B06B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C681-C28E-421E-9BC7-0ABF0936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A0D8-B525-4E7F-B317-2D96666B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1798-B84F-4656-8827-4FBA25A5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522BF-89CC-4AE0-B599-D8711B11AA9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777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3B1A-2E63-4E4B-8AF1-7DE1A3B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65224-1BFF-4769-A3D9-76FB24BE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43AB-F421-4AC5-8D2F-24C88594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FBB3-E1AE-427B-8AA0-BBDBECCB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FFF2-2738-4BF7-8FEE-D43F70B4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A9B35-2CF6-4D54-B892-B2C6A144BF3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1372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84B20-C5A7-45C9-87B0-6C26D7C6B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CD973-1F00-4122-8D64-72D36057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1CEA-6F83-44E1-AB81-E4D84F1C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919C-E401-481B-8B61-4C7D0818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E5D5-451D-4BCF-9C74-F0C62DA9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46713-9447-4D90-A990-6F9A6F73A6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6620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A1F8-DA8B-4C58-A23B-270C28E9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5BDB-3DCA-4A77-AB43-D5A0EBE7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C2094-CC4E-40CE-ABB3-A1572B87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608A-EF83-4172-BBE2-F3086F4C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1AAD-59C0-4501-8CA0-8BB94358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25930-3501-4089-8256-4A69D289B05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0915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15BC-F715-4DCE-AF8E-F985E671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0F8C-A7B2-4FB4-AF0E-ADF4952B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9414-FB55-4F98-BE71-A154BD54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3F77-E9A6-4BA2-8BA5-8FC05ED7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8BA7-A6F6-47C6-8512-461DE16C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72E34-9874-491B-8A36-064540F3EBC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1915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2BCB-ABE3-4EF1-AFE6-9DE0F568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C996-FD69-416D-84A1-A3CCB555F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7BFAF-9AF4-4678-A295-1B347D42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CC88-217A-426C-A08F-F51E96F7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EA33-2615-4F2E-B787-B0819FC4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6F80-DA33-4886-9949-3FB8943E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618F6-94E1-4EA7-A6A0-AF298456FBD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0604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68FF-D4E7-45D8-B52E-D1738D45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6888-88B9-4741-BADF-AF649ACD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F5A7-AEE6-423F-9DD4-BB2C2BC5C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D3746-BDD5-48AC-9AE2-80C617DF9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BB932-00F6-4FEF-89D7-B3B24B4A1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EDD5F-2CD7-4F15-8A31-A466F770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27927-933B-4DEE-A6A7-BB474B16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2DCC3-B82B-4230-8058-79496095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E4583-1AAF-4889-8556-72AAC041BC8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212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6D61-6D8B-425B-95D3-F632B1D1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171DC-302E-4757-A3E2-2D8B2A04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986A5-1018-48F9-BD04-F3FF1850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FB01-F6E6-4334-9487-C13FEED9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F2893-A4A0-4CF0-BC3B-D4305D807FD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8221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4A16C-C6DB-4447-929A-3BC79639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63072-401D-40E7-9DD0-47123FD6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264C0-63CB-45DC-B1F4-93D6767E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D69B-9D9F-4B09-A0A3-6181B27AF41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851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F1EC-D400-4035-A983-163A8D7A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B78C-3010-457F-9539-B0B44B03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57B2B-D9AD-4585-9F14-290A654C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919-A1E2-4EB0-9C62-18E296B2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E446A-6DF7-409B-9D4D-86469E29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BB837-5B35-4DD6-ADCC-6E4B7C0F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9801B-C4DF-4F56-8B4C-481ABB32712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254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C263-BA25-4B3B-B69A-C034BCE9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6E5F1-07DE-4248-A68D-BE9AECE5C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0F182-02D6-40F1-BB37-CF4475AF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0F987-A48C-4D08-9156-3AD29F89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5B2EC-28F5-48A9-818B-75663507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8D21A-2C5A-4557-AA22-99F7115E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F2447-75C7-4C97-AFBA-71C28B3CA07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7726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F0EFC92-F359-4E8A-801E-51C0612F2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978149-71B3-4592-8135-FE73E005F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3437CE-6982-4F43-A350-178EE21117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A36F35-9F7A-41B9-AED3-3406A6E6C1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0B3287-17AA-4AB6-A3EB-80FBE03840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8305A4-8CF6-4814-A167-35E25C390987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>
            <a:extLst>
              <a:ext uri="{FF2B5EF4-FFF2-40B4-BE49-F238E27FC236}">
                <a16:creationId xmlns:a16="http://schemas.microsoft.com/office/drawing/2014/main" id="{B9AA1BF7-4384-4C71-A559-1A74A6C765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s-UY" altLang="en-US" sz="4000" dirty="0" err="1">
                <a:solidFill>
                  <a:schemeClr val="bg1"/>
                </a:solidFill>
              </a:rPr>
              <a:t>Predicting</a:t>
            </a:r>
            <a:r>
              <a:rPr lang="es-UY" altLang="en-US" sz="4000" dirty="0">
                <a:solidFill>
                  <a:schemeClr val="bg1"/>
                </a:solidFill>
              </a:rPr>
              <a:t> </a:t>
            </a:r>
            <a:r>
              <a:rPr lang="es-UY" altLang="en-US" sz="4000" dirty="0" err="1">
                <a:solidFill>
                  <a:schemeClr val="bg1"/>
                </a:solidFill>
              </a:rPr>
              <a:t>Movie</a:t>
            </a:r>
            <a:r>
              <a:rPr lang="es-UY" altLang="en-US" sz="4000" dirty="0">
                <a:solidFill>
                  <a:schemeClr val="bg1"/>
                </a:solidFill>
              </a:rPr>
              <a:t> </a:t>
            </a:r>
            <a:r>
              <a:rPr lang="es-UY" altLang="en-US" sz="4000" dirty="0" err="1">
                <a:solidFill>
                  <a:schemeClr val="bg1"/>
                </a:solidFill>
              </a:rPr>
              <a:t>Success</a:t>
            </a:r>
            <a:endParaRPr lang="es-ES" altLang="en-US" sz="4000" dirty="0">
              <a:solidFill>
                <a:schemeClr val="bg1"/>
              </a:solidFill>
            </a:endParaRPr>
          </a:p>
        </p:txBody>
      </p:sp>
      <p:sp>
        <p:nvSpPr>
          <p:cNvPr id="2102" name="Rectangle 54">
            <a:extLst>
              <a:ext uri="{FF2B5EF4-FFF2-40B4-BE49-F238E27FC236}">
                <a16:creationId xmlns:a16="http://schemas.microsoft.com/office/drawing/2014/main" id="{08E19AB0-9B65-4609-A7FC-2743359177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Mark Hubbard</a:t>
            </a:r>
          </a:p>
          <a:p>
            <a:r>
              <a:rPr lang="en-US" altLang="en-US" dirty="0" err="1">
                <a:solidFill>
                  <a:schemeClr val="bg1"/>
                </a:solidFill>
              </a:rPr>
              <a:t>Itay</a:t>
            </a:r>
            <a:r>
              <a:rPr lang="en-US" altLang="en-US" dirty="0">
                <a:solidFill>
                  <a:schemeClr val="bg1"/>
                </a:solidFill>
              </a:rPr>
              <a:t> Segal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Nisha </a:t>
            </a:r>
            <a:r>
              <a:rPr lang="en-US" altLang="en-US" dirty="0" err="1">
                <a:solidFill>
                  <a:schemeClr val="bg1"/>
                </a:solidFill>
              </a:rPr>
              <a:t>Choondassery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Craig Barbisan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79826-145E-4354-AA52-DBED6270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3AD808-D3E8-4F63-BABA-51D138805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66" y="1098270"/>
            <a:ext cx="4915159" cy="46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1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738630-9793-4549-9C1C-46765D7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Classification Algorithms</a:t>
            </a:r>
            <a:endParaRPr lang="en-CA" sz="25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6468B5-15EA-459C-BF65-DA84A9833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810149"/>
              </p:ext>
            </p:extLst>
          </p:nvPr>
        </p:nvGraphicFramePr>
        <p:xfrm>
          <a:off x="3757612" y="1704708"/>
          <a:ext cx="4835117" cy="426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817">
                  <a:extLst>
                    <a:ext uri="{9D8B030D-6E8A-4147-A177-3AD203B41FA5}">
                      <a16:colId xmlns:a16="http://schemas.microsoft.com/office/drawing/2014/main" val="2103607009"/>
                    </a:ext>
                  </a:extLst>
                </a:gridCol>
                <a:gridCol w="1644300">
                  <a:extLst>
                    <a:ext uri="{9D8B030D-6E8A-4147-A177-3AD203B41FA5}">
                      <a16:colId xmlns:a16="http://schemas.microsoft.com/office/drawing/2014/main" val="2783697963"/>
                    </a:ext>
                  </a:extLst>
                </a:gridCol>
              </a:tblGrid>
              <a:tr h="527241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Accuracy</a:t>
                      </a:r>
                      <a:endParaRPr lang="en-CA" sz="2400"/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2256032442"/>
                  </a:ext>
                </a:extLst>
              </a:tr>
              <a:tr h="527241"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0.7837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4260279488"/>
                  </a:ext>
                </a:extLst>
              </a:tr>
              <a:tr h="527241">
                <a:tc>
                  <a:txBody>
                    <a:bodyPr/>
                    <a:lstStyle/>
                    <a:p>
                      <a:r>
                        <a:rPr lang="en-US" sz="2400"/>
                        <a:t>K-Nearest Neighbour</a:t>
                      </a:r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0.7619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3429007697"/>
                  </a:ext>
                </a:extLst>
              </a:tr>
              <a:tr h="886724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Decision Tree</a:t>
                      </a:r>
                      <a:endParaRPr lang="en-CA" sz="2400" dirty="0">
                        <a:highlight>
                          <a:srgbClr val="FFFF00"/>
                        </a:highlight>
                      </a:endParaRPr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0.7983</a:t>
                      </a:r>
                      <a:endParaRPr lang="en-CA" sz="2400" dirty="0">
                        <a:highlight>
                          <a:srgbClr val="FFFF00"/>
                        </a:highlight>
                      </a:endParaRPr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2738566224"/>
                  </a:ext>
                </a:extLst>
              </a:tr>
              <a:tr h="599138"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Random Forest</a:t>
                      </a:r>
                      <a:endParaRPr lang="en-CA" sz="2400" dirty="0">
                        <a:highlight>
                          <a:srgbClr val="FFFF00"/>
                        </a:highlight>
                      </a:endParaRPr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0.8080</a:t>
                      </a:r>
                      <a:endParaRPr lang="en-CA" sz="2400" dirty="0">
                        <a:highlight>
                          <a:srgbClr val="FFFF00"/>
                        </a:highlight>
                      </a:endParaRPr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321631577"/>
                  </a:ext>
                </a:extLst>
              </a:tr>
              <a:tr h="599138">
                <a:tc>
                  <a:txBody>
                    <a:bodyPr/>
                    <a:lstStyle/>
                    <a:p>
                      <a:r>
                        <a:rPr lang="en-US" sz="2400" dirty="0"/>
                        <a:t>AdaBoost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0.7623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2135702917"/>
                  </a:ext>
                </a:extLst>
              </a:tr>
              <a:tr h="599138">
                <a:tc>
                  <a:txBody>
                    <a:bodyPr/>
                    <a:lstStyle/>
                    <a:p>
                      <a:r>
                        <a:rPr lang="en-US" sz="2400" dirty="0"/>
                        <a:t>Voting Classifier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0.7890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223678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4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BAFC2-11EC-4DFE-B141-AB6D9488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Random Forest Classification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FA3680-9A75-436F-85DA-0853ACB2A7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0" y="3174926"/>
            <a:ext cx="4065867" cy="250141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FFC648-C944-4ECC-8117-63625134D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39" y="3576559"/>
            <a:ext cx="3530868" cy="16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97661" y="280374"/>
            <a:ext cx="8579095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BAFC2-11EC-4DFE-B141-AB6D9488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63" y="433545"/>
            <a:ext cx="8354890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Decision Tree Classifier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2558" y="1522292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FA3680-9A75-436F-85DA-0853ACB2A7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" y="3047809"/>
            <a:ext cx="4091938" cy="275565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720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FFC648-C944-4ECC-8117-63625134D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04" y="3591589"/>
            <a:ext cx="4091938" cy="166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6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738630-9793-4549-9C1C-46765D7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Regression Algorithms</a:t>
            </a:r>
            <a:endParaRPr lang="en-CA" sz="25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6468B5-15EA-459C-BF65-DA84A9833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178325"/>
              </p:ext>
            </p:extLst>
          </p:nvPr>
        </p:nvGraphicFramePr>
        <p:xfrm>
          <a:off x="3757612" y="1704708"/>
          <a:ext cx="4869657" cy="335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357">
                  <a:extLst>
                    <a:ext uri="{9D8B030D-6E8A-4147-A177-3AD203B41FA5}">
                      <a16:colId xmlns:a16="http://schemas.microsoft.com/office/drawing/2014/main" val="2103607009"/>
                    </a:ext>
                  </a:extLst>
                </a:gridCol>
                <a:gridCol w="1644300">
                  <a:extLst>
                    <a:ext uri="{9D8B030D-6E8A-4147-A177-3AD203B41FA5}">
                      <a16:colId xmlns:a16="http://schemas.microsoft.com/office/drawing/2014/main" val="2783697963"/>
                    </a:ext>
                  </a:extLst>
                </a:gridCol>
              </a:tblGrid>
              <a:tr h="527241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Error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2256032442"/>
                  </a:ext>
                </a:extLst>
              </a:tr>
              <a:tr h="527241">
                <a:tc>
                  <a:txBody>
                    <a:bodyPr/>
                    <a:lstStyle/>
                    <a:p>
                      <a:r>
                        <a:rPr lang="en-US" sz="2400" dirty="0"/>
                        <a:t>Linear Regression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75100665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4260279488"/>
                  </a:ext>
                </a:extLst>
              </a:tr>
              <a:tr h="527241">
                <a:tc>
                  <a:txBody>
                    <a:bodyPr/>
                    <a:lstStyle/>
                    <a:p>
                      <a:r>
                        <a:rPr lang="en-US" sz="2400" dirty="0"/>
                        <a:t>Ridge Regression</a:t>
                      </a:r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75375487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3429007697"/>
                  </a:ext>
                </a:extLst>
              </a:tr>
              <a:tr h="886724">
                <a:tc>
                  <a:txBody>
                    <a:bodyPr/>
                    <a:lstStyle/>
                    <a:p>
                      <a:r>
                        <a:rPr lang="en-US" sz="2400" dirty="0"/>
                        <a:t>Lasso Regression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75003445</a:t>
                      </a:r>
                      <a:endParaRPr lang="en-CA" sz="2400" dirty="0"/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2738566224"/>
                  </a:ext>
                </a:extLst>
              </a:tr>
              <a:tr h="886724">
                <a:tc>
                  <a:txBody>
                    <a:bodyPr/>
                    <a:lstStyle/>
                    <a:p>
                      <a:r>
                        <a:rPr lang="en-US" sz="2400" dirty="0" err="1">
                          <a:highlight>
                            <a:srgbClr val="FFFF00"/>
                          </a:highlight>
                        </a:rPr>
                        <a:t>ElasticNet</a:t>
                      </a:r>
                      <a:endParaRPr lang="en-CA" sz="2400" dirty="0">
                        <a:highlight>
                          <a:srgbClr val="FFFF00"/>
                        </a:highlight>
                      </a:endParaRPr>
                    </a:p>
                  </a:txBody>
                  <a:tcPr marL="119827" marR="119827" marT="59914" marB="59914"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75000055</a:t>
                      </a:r>
                      <a:endParaRPr lang="en-CA" sz="2400" dirty="0">
                        <a:highlight>
                          <a:srgbClr val="FFFF00"/>
                        </a:highlight>
                      </a:endParaRPr>
                    </a:p>
                  </a:txBody>
                  <a:tcPr marL="119827" marR="119827" marT="59914" marB="59914"/>
                </a:tc>
                <a:extLst>
                  <a:ext uri="{0D108BD9-81ED-4DB2-BD59-A6C34878D82A}">
                    <a16:rowId xmlns:a16="http://schemas.microsoft.com/office/drawing/2014/main" val="350521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43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775A1F-E49E-4BEA-91CD-1A115D72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Conclusions</a:t>
            </a:r>
            <a:endParaRPr lang="en-CA">
              <a:solidFill>
                <a:srgbClr val="000000"/>
              </a:solidFill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Graphic 8" descr="ClosedCaption">
            <a:extLst>
              <a:ext uri="{FF2B5EF4-FFF2-40B4-BE49-F238E27FC236}">
                <a16:creationId xmlns:a16="http://schemas.microsoft.com/office/drawing/2014/main" id="{7B034B5E-5407-40E7-860E-24ADF4775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BBF16-D119-4E70-AB82-AD0EEA8A7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Release year doesn’t correlate with revenue</a:t>
            </a:r>
          </a:p>
          <a:p>
            <a:r>
              <a:rPr lang="en-US" sz="1500" dirty="0" err="1">
                <a:solidFill>
                  <a:srgbClr val="000000"/>
                </a:solidFill>
              </a:rPr>
              <a:t>ElasticNet</a:t>
            </a:r>
            <a:r>
              <a:rPr lang="en-US" sz="1500" dirty="0">
                <a:solidFill>
                  <a:srgbClr val="000000"/>
                </a:solidFill>
              </a:rPr>
              <a:t> provided best regression results but error was too high to be useful</a:t>
            </a:r>
          </a:p>
          <a:p>
            <a:r>
              <a:rPr lang="en-US" sz="1500" dirty="0">
                <a:solidFill>
                  <a:srgbClr val="000000"/>
                </a:solidFill>
              </a:rPr>
              <a:t>Random Forest produced the best classification results</a:t>
            </a:r>
          </a:p>
          <a:p>
            <a:r>
              <a:rPr lang="en-US" sz="1500" dirty="0">
                <a:solidFill>
                  <a:srgbClr val="000000"/>
                </a:solidFill>
              </a:rPr>
              <a:t>Better at predicting failure than success, which is also a useful prediction</a:t>
            </a:r>
            <a:endParaRPr lang="en-CA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1" name="Rectangle 191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826"/>
            <a:ext cx="10015869" cy="685372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63"/>
          <a:stretch/>
        </p:blipFill>
        <p:spPr>
          <a:xfrm>
            <a:off x="-1" y="0"/>
            <a:ext cx="10015869" cy="6850894"/>
          </a:xfrm>
          <a:prstGeom prst="rect">
            <a:avLst/>
          </a:prstGeom>
        </p:spPr>
      </p:pic>
      <p:sp>
        <p:nvSpPr>
          <p:cNvPr id="73742" name="Rectangle 14">
            <a:extLst>
              <a:ext uri="{FF2B5EF4-FFF2-40B4-BE49-F238E27FC236}">
                <a16:creationId xmlns:a16="http://schemas.microsoft.com/office/drawing/2014/main" id="{42A7D8E9-A8FD-4517-8E55-2D6AC80FD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05149" y="4437112"/>
            <a:ext cx="4459934" cy="113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altLang="en-US" sz="1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altLang="en-US" sz="1400" i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“People never forget two things, their first love and the money they wasted watching a bad movie.”</a:t>
            </a:r>
            <a:br>
              <a:rPr lang="en-US" altLang="en-US" sz="1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altLang="en-US" sz="1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		- Amit </a:t>
            </a:r>
            <a:r>
              <a:rPr lang="en-US" altLang="en-US" sz="14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Kalantri</a:t>
            </a:r>
            <a:endParaRPr lang="en-US" altLang="en-US" sz="14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36223"/>
            <a:ext cx="4571999" cy="5514671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Picture 6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799F522D-D5D4-4AAE-9661-724A4D27C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4" y="2339162"/>
            <a:ext cx="2563484" cy="4021153"/>
          </a:xfrm>
          <a:prstGeom prst="rect">
            <a:avLst/>
          </a:prstGeom>
        </p:spPr>
      </p:pic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0872" y="0"/>
            <a:ext cx="4124495" cy="3124182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1376A05-B1FC-447B-AC72-765588648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86" y="102338"/>
            <a:ext cx="1509856" cy="2236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6B63F-A155-404D-9C0A-D111FB73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Frame the Problem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C072-A736-490A-B027-6E49DA0A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en-US" sz="2100" dirty="0">
                <a:solidFill>
                  <a:srgbClr val="000000"/>
                </a:solidFill>
              </a:rPr>
              <a:t>Classification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</a:rPr>
              <a:t>Will the movie be successful?</a:t>
            </a:r>
          </a:p>
          <a:p>
            <a:pPr lvl="1"/>
            <a:endParaRPr lang="en-US" sz="2100" dirty="0">
              <a:solidFill>
                <a:srgbClr val="000000"/>
              </a:solidFill>
            </a:endParaRPr>
          </a:p>
          <a:p>
            <a:r>
              <a:rPr lang="en-US" sz="2100" dirty="0">
                <a:solidFill>
                  <a:srgbClr val="000000"/>
                </a:solidFill>
              </a:rPr>
              <a:t>Regression</a:t>
            </a:r>
          </a:p>
          <a:p>
            <a:pPr lvl="1"/>
            <a:r>
              <a:rPr lang="en-US" sz="2100" dirty="0">
                <a:solidFill>
                  <a:srgbClr val="000000"/>
                </a:solidFill>
              </a:rPr>
              <a:t>How much revenue will the movie generate?</a:t>
            </a:r>
            <a:endParaRPr lang="en-CA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0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Top Corners Rounded 11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37536" y="1604792"/>
            <a:ext cx="5923488" cy="3648417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Top Corners Rounded 13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44075" y="1645100"/>
            <a:ext cx="5609397" cy="3567794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3F6D7-A289-4681-885C-6D118728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981091"/>
            <a:ext cx="3069714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Defining “Success”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053" y="2705800"/>
            <a:ext cx="119809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B835D-BBF8-4265-BE15-F661075D1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299" y="2834809"/>
            <a:ext cx="3069714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Number of awards received?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Positive reviews?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Tickets sold?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Break-even?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Profitable?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revenue = 2.5 x budget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84C50E-6445-4660-A8FC-39BEACFF95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25" y="1099579"/>
            <a:ext cx="4906588" cy="45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3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02DBC85-A784-4A52-B001-508F229CB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8" r="2" b="25660"/>
          <a:stretch/>
        </p:blipFill>
        <p:spPr>
          <a:xfrm>
            <a:off x="20" y="10"/>
            <a:ext cx="6856288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CCAFFA29-B436-442B-A562-1407C884D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3" r="2281" b="-3"/>
          <a:stretch/>
        </p:blipFill>
        <p:spPr>
          <a:xfrm>
            <a:off x="4342764" y="10"/>
            <a:ext cx="4801236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05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A955-69F2-4B12-A9FE-B56B21EA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Data Categories</a:t>
            </a:r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E838B6-29DF-43CA-9661-D42D041A8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8943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64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D4F36-4FBD-44A3-8B10-4510B583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Document - credits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41460F-8D4E-4946-BC11-768D8B88D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3290785"/>
            <a:ext cx="8622615" cy="243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1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33"/>
            <a:ext cx="6483094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-1" y="1"/>
            <a:ext cx="9144000" cy="6858000"/>
          </a:xfrm>
          <a:prstGeom prst="rect">
            <a:avLst/>
          </a:prstGeom>
        </p:spPr>
      </p:pic>
      <p:sp>
        <p:nvSpPr>
          <p:cNvPr id="21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5428" y="4444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0391FA-4F3E-48AC-AFB6-9121AB727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38" y="356066"/>
            <a:ext cx="2789568" cy="948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8172B-6496-426A-AD5C-097568E8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12" y="1434609"/>
            <a:ext cx="3733482" cy="1091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90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AE6E08-1BF4-4462-ABB7-1DFDAABAAA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" y="4026611"/>
            <a:ext cx="3990460" cy="2523965"/>
          </a:xfrm>
          <a:prstGeom prst="rect">
            <a:avLst/>
          </a:prstGeom>
        </p:spPr>
      </p:pic>
      <p:pic>
        <p:nvPicPr>
          <p:cNvPr id="15" name="Content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06567C-67AD-486C-B9AB-BE69A15E82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2472879"/>
            <a:ext cx="4100318" cy="1604193"/>
          </a:xfrm>
        </p:spPr>
      </p:pic>
    </p:spTree>
    <p:extLst>
      <p:ext uri="{BB962C8B-B14F-4D97-AF65-F5344CB8AC3E}">
        <p14:creationId xmlns:p14="http://schemas.microsoft.com/office/powerpoint/2010/main" val="315202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C322C-8748-462F-AF6A-59E7B702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Weighted Rating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32EF4F-E4A7-4EFD-B2F1-27E6F96F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935102"/>
            <a:ext cx="8622615" cy="31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4065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168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Diseño predeterminado</vt:lpstr>
      <vt:lpstr>Predicting Movie Success</vt:lpstr>
      <vt:lpstr> “People never forget two things, their first love and the money they wasted watching a bad movie.”   - Amit Kalantri</vt:lpstr>
      <vt:lpstr>Frame the Problem</vt:lpstr>
      <vt:lpstr>Defining “Success”</vt:lpstr>
      <vt:lpstr>PowerPoint Presentation</vt:lpstr>
      <vt:lpstr>Data Categories</vt:lpstr>
      <vt:lpstr>JSON Document - credits</vt:lpstr>
      <vt:lpstr>Feature Engineering</vt:lpstr>
      <vt:lpstr>Weighted Rating</vt:lpstr>
      <vt:lpstr>Feature Selection</vt:lpstr>
      <vt:lpstr>Classification Algorithms</vt:lpstr>
      <vt:lpstr>Random Forest Classification</vt:lpstr>
      <vt:lpstr>Decision Tree Classifier</vt:lpstr>
      <vt:lpstr>Regression Algorithms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Success</dc:title>
  <dc:creator>Craig Barbisan</dc:creator>
  <cp:lastModifiedBy>Craig Barbisan</cp:lastModifiedBy>
  <cp:revision>9</cp:revision>
  <dcterms:created xsi:type="dcterms:W3CDTF">2019-04-15T13:37:08Z</dcterms:created>
  <dcterms:modified xsi:type="dcterms:W3CDTF">2019-04-16T18:40:09Z</dcterms:modified>
</cp:coreProperties>
</file>