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1" r:id="rId3"/>
    <p:sldId id="268" r:id="rId4"/>
    <p:sldId id="282" r:id="rId5"/>
    <p:sldId id="283" r:id="rId6"/>
    <p:sldId id="284" r:id="rId7"/>
    <p:sldId id="285" r:id="rId8"/>
    <p:sldId id="280" r:id="rId9"/>
    <p:sldId id="286" r:id="rId10"/>
    <p:sldId id="279" r:id="rId11"/>
    <p:sldId id="264" r:id="rId12"/>
    <p:sldId id="270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pdate.eclemma.org/" TargetMode="External"/><Relationship Id="rId2" Type="http://schemas.openxmlformats.org/officeDocument/2006/relationships/hyperlink" Target="http://infinites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tbastian/CodingDojoDPA.git" TargetMode="External"/><Relationship Id="rId4" Type="http://schemas.openxmlformats.org/officeDocument/2006/relationships/hyperlink" Target="http://www.objectaid.net/updat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Vorbereitung zum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Dojo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Folgendes installieren/einrichten</a:t>
            </a:r>
          </a:p>
          <a:p>
            <a:pPr lvl="1"/>
            <a:r>
              <a:rPr lang="de-DE" sz="2000" dirty="0" smtClean="0"/>
              <a:t>Java JDK </a:t>
            </a:r>
            <a:r>
              <a:rPr lang="de-DE" sz="2000" dirty="0" smtClean="0"/>
              <a:t>1.7</a:t>
            </a:r>
            <a:endParaRPr lang="de-DE" sz="2000" dirty="0" smtClean="0"/>
          </a:p>
          <a:p>
            <a:pPr lvl="1"/>
            <a:r>
              <a:rPr lang="de-DE" sz="2000" dirty="0" err="1" smtClean="0"/>
              <a:t>Eclipse</a:t>
            </a:r>
            <a:r>
              <a:rPr lang="de-DE" sz="2000" dirty="0" smtClean="0"/>
              <a:t> (z.B. Juno, 4.2 Juno)</a:t>
            </a:r>
          </a:p>
          <a:p>
            <a:pPr lvl="1"/>
            <a:r>
              <a:rPr lang="de-DE" sz="2000" dirty="0" err="1" smtClean="0"/>
              <a:t>Eclipse-Plug-ins</a:t>
            </a:r>
            <a:r>
              <a:rPr lang="de-DE" sz="2000" dirty="0" smtClean="0"/>
              <a:t>:</a:t>
            </a:r>
          </a:p>
          <a:p>
            <a:pPr lvl="2"/>
            <a:r>
              <a:rPr lang="de-DE" sz="1800" dirty="0" err="1" smtClean="0"/>
              <a:t>InfiniTest</a:t>
            </a:r>
            <a:r>
              <a:rPr lang="de-DE" sz="1800" dirty="0" smtClean="0"/>
              <a:t> (</a:t>
            </a:r>
            <a:r>
              <a:rPr lang="de-DE" sz="1800" dirty="0" err="1" smtClean="0"/>
              <a:t>JUnit</a:t>
            </a:r>
            <a:r>
              <a:rPr lang="de-DE" sz="1800" dirty="0" smtClean="0"/>
              <a:t>-Tests </a:t>
            </a:r>
            <a:r>
              <a:rPr lang="de-DE" sz="1800" dirty="0" smtClean="0"/>
              <a:t>ausführen </a:t>
            </a:r>
            <a:r>
              <a:rPr lang="de-DE" sz="1800" dirty="0"/>
              <a:t>beim Speichern) </a:t>
            </a:r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infinitest.github.io</a:t>
            </a:r>
            <a:endParaRPr lang="de-DE" sz="1800" dirty="0" smtClean="0"/>
          </a:p>
          <a:p>
            <a:pPr lvl="2"/>
            <a:r>
              <a:rPr lang="de-DE" sz="1800" dirty="0" err="1" smtClean="0"/>
              <a:t>EclEMMA</a:t>
            </a:r>
            <a:r>
              <a:rPr lang="de-DE" sz="1800" dirty="0" smtClean="0"/>
              <a:t> (Code </a:t>
            </a:r>
            <a:r>
              <a:rPr lang="de-DE" sz="1800" dirty="0" err="1" smtClean="0"/>
              <a:t>Coverage</a:t>
            </a:r>
            <a:r>
              <a:rPr lang="de-DE" sz="1800" dirty="0" smtClean="0"/>
              <a:t>): </a:t>
            </a:r>
            <a:r>
              <a:rPr lang="de-DE" sz="1800" dirty="0">
                <a:hlinkClick r:id="rId3"/>
              </a:rPr>
              <a:t>http://update.eclemma.org</a:t>
            </a:r>
            <a:r>
              <a:rPr lang="de-DE" sz="1800" dirty="0" smtClean="0">
                <a:hlinkClick r:id="rId3"/>
              </a:rPr>
              <a:t>/</a:t>
            </a:r>
            <a:endParaRPr lang="de-DE" sz="1800" dirty="0" smtClean="0"/>
          </a:p>
          <a:p>
            <a:pPr lvl="2"/>
            <a:r>
              <a:rPr lang="de-DE" sz="1800" dirty="0" err="1" smtClean="0"/>
              <a:t>ObjectAid</a:t>
            </a:r>
            <a:r>
              <a:rPr lang="de-DE" sz="1800" dirty="0" smtClean="0"/>
              <a:t> (Klassendiagramme aus </a:t>
            </a:r>
            <a:r>
              <a:rPr lang="de-DE" sz="1800" dirty="0"/>
              <a:t>Code generieren) </a:t>
            </a:r>
            <a:r>
              <a:rPr lang="de-DE" sz="1800" dirty="0">
                <a:hlinkClick r:id="rId4"/>
              </a:rPr>
              <a:t>http://</a:t>
            </a:r>
            <a:r>
              <a:rPr lang="de-DE" sz="1800" dirty="0" smtClean="0">
                <a:hlinkClick r:id="rId4"/>
              </a:rPr>
              <a:t>www.objectaid.net/update</a:t>
            </a:r>
            <a:endParaRPr lang="de-DE" sz="1800" dirty="0" smtClean="0"/>
          </a:p>
          <a:p>
            <a:r>
              <a:rPr lang="de-DE" sz="2400" dirty="0" err="1" smtClean="0"/>
              <a:t>Eclipse</a:t>
            </a:r>
            <a:r>
              <a:rPr lang="de-DE" sz="2400" dirty="0" smtClean="0"/>
              <a:t>-Projekt(e) auschecken und im </a:t>
            </a:r>
            <a:r>
              <a:rPr lang="de-DE" sz="2400" dirty="0" err="1" smtClean="0"/>
              <a:t>Eclipse</a:t>
            </a:r>
            <a:r>
              <a:rPr lang="de-DE" sz="2400" dirty="0" smtClean="0"/>
              <a:t>-Workspace importieren:</a:t>
            </a:r>
          </a:p>
          <a:p>
            <a:pPr lvl="1"/>
            <a:r>
              <a:rPr lang="de-DE" sz="2000" dirty="0" err="1" smtClean="0"/>
              <a:t>ObserverExample</a:t>
            </a:r>
            <a:r>
              <a:rPr lang="de-DE" sz="2000" dirty="0" smtClean="0"/>
              <a:t> (</a:t>
            </a:r>
            <a:r>
              <a:rPr lang="de-DE" sz="2000" dirty="0" err="1" smtClean="0"/>
              <a:t>GitHub</a:t>
            </a:r>
            <a:r>
              <a:rPr lang="de-DE" sz="2000" dirty="0"/>
              <a:t>) </a:t>
            </a:r>
            <a:r>
              <a:rPr lang="de-DE" sz="2000" dirty="0">
                <a:hlinkClick r:id="rId5"/>
              </a:rPr>
              <a:t>https://</a:t>
            </a:r>
            <a:r>
              <a:rPr lang="de-DE" sz="2000" dirty="0" smtClean="0">
                <a:hlinkClick r:id="rId5"/>
              </a:rPr>
              <a:t>github.com/itbastian/CodingDojoDPA.git</a:t>
            </a:r>
            <a:endParaRPr lang="de-DE" sz="2000" dirty="0" smtClean="0"/>
          </a:p>
          <a:p>
            <a:r>
              <a:rPr lang="de-DE" sz="2400" dirty="0"/>
              <a:t>eigenen Rechner (einzeln oder pro Paar mitbringen)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Regeln für 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in </a:t>
            </a:r>
            <a:r>
              <a:rPr lang="de-DE" sz="2800" dirty="0" err="1" smtClean="0">
                <a:solidFill>
                  <a:srgbClr val="FF0000"/>
                </a:solidFill>
              </a:rPr>
              <a:t>ObjectAid</a:t>
            </a:r>
            <a:endParaRPr lang="de-DE" sz="2800" dirty="0" smtClean="0">
              <a:solidFill>
                <a:srgbClr val="FF0000"/>
              </a:solidFill>
            </a:endParaRPr>
          </a:p>
          <a:p>
            <a:r>
              <a:rPr lang="de-DE" sz="2800" dirty="0" smtClean="0"/>
              <a:t>Aktualisierung des Diagramms spätestens bei Wechsel des Piloten / Co-Piloten</a:t>
            </a:r>
          </a:p>
          <a:p>
            <a:r>
              <a:rPr lang="de-DE" sz="2800" dirty="0" smtClean="0"/>
              <a:t>Nur Java 6 &amp; </a:t>
            </a:r>
            <a:r>
              <a:rPr lang="de-DE" sz="2800" dirty="0" err="1" smtClean="0"/>
              <a:t>JUnit</a:t>
            </a:r>
            <a:r>
              <a:rPr lang="de-DE" sz="2800" dirty="0" smtClean="0"/>
              <a:t> als Bibliotheken einsetzen</a:t>
            </a:r>
          </a:p>
          <a:p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Heutiger Fokus</a:t>
            </a:r>
            <a:r>
              <a:rPr lang="de-DE" sz="2800" dirty="0" smtClean="0"/>
              <a:t>:</a:t>
            </a:r>
            <a:br>
              <a:rPr lang="de-DE" sz="2800" dirty="0" smtClean="0"/>
            </a:br>
            <a:r>
              <a:rPr lang="de-DE" sz="2800" dirty="0" smtClean="0"/>
              <a:t>Programmierstil, insb. </a:t>
            </a:r>
            <a:r>
              <a:rPr lang="de-DE" sz="2800" dirty="0" smtClean="0">
                <a:solidFill>
                  <a:srgbClr val="FF0000"/>
                </a:solidFill>
              </a:rPr>
              <a:t>Bad </a:t>
            </a:r>
            <a:r>
              <a:rPr lang="de-DE" sz="2800" dirty="0" err="1" smtClean="0">
                <a:solidFill>
                  <a:srgbClr val="FF0000"/>
                </a:solidFill>
              </a:rPr>
              <a:t>Smells</a:t>
            </a:r>
            <a:r>
              <a:rPr lang="de-DE" sz="2800" dirty="0" smtClean="0">
                <a:solidFill>
                  <a:srgbClr val="FF0000"/>
                </a:solidFill>
              </a:rPr>
              <a:t> &amp; </a:t>
            </a:r>
            <a:r>
              <a:rPr lang="de-DE" sz="2800" dirty="0" err="1" smtClean="0">
                <a:solidFill>
                  <a:srgbClr val="FF0000"/>
                </a:solidFill>
              </a:rPr>
              <a:t>Refactoring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Alle anderen Themen werden (heute)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042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Retrospektive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Kanntet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Bad Smells </a:t>
            </a:r>
            <a:r>
              <a:rPr lang="en-US" dirty="0" err="1" smtClean="0"/>
              <a:t>vorher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Ist</a:t>
            </a:r>
            <a:r>
              <a:rPr lang="en-US" dirty="0" smtClean="0"/>
              <a:t> der </a:t>
            </a:r>
            <a:r>
              <a:rPr lang="en-US" dirty="0" err="1" smtClean="0"/>
              <a:t>Begriff</a:t>
            </a:r>
            <a:r>
              <a:rPr lang="en-US" dirty="0" smtClean="0"/>
              <a:t> Bad Smell (nun) </a:t>
            </a:r>
            <a:r>
              <a:rPr lang="en-US" dirty="0" err="1" smtClean="0"/>
              <a:t>klar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die </a:t>
            </a:r>
            <a:r>
              <a:rPr lang="en-US" dirty="0" err="1" smtClean="0"/>
              <a:t>Refactorings</a:t>
            </a:r>
            <a:r>
              <a:rPr lang="en-US" dirty="0" smtClean="0"/>
              <a:t> die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verbessert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Sind die </a:t>
            </a:r>
            <a:r>
              <a:rPr lang="en-US" dirty="0" err="1" smtClean="0"/>
              <a:t>Alternativen</a:t>
            </a:r>
            <a:r>
              <a:rPr lang="en-US" dirty="0" smtClean="0"/>
              <a:t> </a:t>
            </a:r>
            <a:r>
              <a:rPr lang="en-US" dirty="0" err="1" smtClean="0"/>
              <a:t>Lösungsansätze</a:t>
            </a:r>
            <a:r>
              <a:rPr lang="en-US" dirty="0" smtClean="0"/>
              <a:t> </a:t>
            </a:r>
            <a:r>
              <a:rPr lang="en-US" dirty="0" err="1" smtClean="0"/>
              <a:t>hilfreich</a:t>
            </a:r>
            <a:r>
              <a:rPr lang="en-US" dirty="0" smtClean="0"/>
              <a:t> </a:t>
            </a:r>
            <a:r>
              <a:rPr lang="en-US" dirty="0" err="1" smtClean="0"/>
              <a:t>gewesen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welchen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würdet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gerne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erfahren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Coverage</a:t>
            </a:r>
          </a:p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Code Coverage?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39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haben wir heute vor?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Design Pattern „Observer“ kennenlernen / besser verstehen</a:t>
            </a:r>
            <a:endParaRPr lang="de-DE" sz="2800" dirty="0" smtClean="0"/>
          </a:p>
          <a:p>
            <a:pPr lvl="1"/>
            <a:r>
              <a:rPr lang="de-DE" sz="2400" dirty="0" smtClean="0"/>
              <a:t>Lösungsidee</a:t>
            </a:r>
          </a:p>
          <a:p>
            <a:pPr lvl="1"/>
            <a:r>
              <a:rPr lang="de-DE" sz="2400" dirty="0" smtClean="0"/>
              <a:t>Design-Ziele</a:t>
            </a:r>
          </a:p>
          <a:p>
            <a:pPr lvl="1"/>
            <a:endParaRPr lang="de-DE" sz="2000" dirty="0" smtClean="0"/>
          </a:p>
          <a:p>
            <a:r>
              <a:rPr lang="de-DE" sz="2800" dirty="0" smtClean="0"/>
              <a:t>Muster am Beispiel implementieren</a:t>
            </a:r>
            <a:endParaRPr lang="de-DE" sz="2400" dirty="0" smtClean="0"/>
          </a:p>
          <a:p>
            <a:endParaRPr lang="de-DE" sz="2800" dirty="0" smtClean="0"/>
          </a:p>
          <a:p>
            <a:r>
              <a:rPr lang="de-DE" sz="2800" dirty="0" smtClean="0"/>
              <a:t>evtl. etwas von EMF kennenlernen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87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Vorstellung des Observer-Musters </a:t>
            </a:r>
            <a:r>
              <a:rPr lang="de-DE" sz="2800" dirty="0" smtClean="0"/>
              <a:t>(ca</a:t>
            </a:r>
            <a:r>
              <a:rPr lang="de-DE" sz="2800" dirty="0" smtClean="0"/>
              <a:t>. </a:t>
            </a:r>
            <a:r>
              <a:rPr lang="de-DE" sz="2800" dirty="0" smtClean="0"/>
              <a:t>15</a:t>
            </a:r>
            <a:r>
              <a:rPr lang="de-DE" sz="2800" dirty="0" smtClean="0"/>
              <a:t> </a:t>
            </a:r>
            <a:r>
              <a:rPr lang="de-DE" sz="2800" dirty="0" smtClean="0"/>
              <a:t>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  <a:endParaRPr lang="de-DE" sz="28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Anwendungsproblem kennenlernen (ca</a:t>
            </a:r>
            <a:r>
              <a:rPr lang="de-DE" sz="2400" dirty="0" smtClean="0"/>
              <a:t>. </a:t>
            </a:r>
            <a:r>
              <a:rPr lang="de-DE" sz="2400" dirty="0" smtClean="0"/>
              <a:t>5 </a:t>
            </a:r>
            <a:r>
              <a:rPr lang="de-DE" sz="2400" dirty="0" smtClean="0"/>
              <a:t>Min</a:t>
            </a:r>
            <a:r>
              <a:rPr lang="de-DE" sz="2400" dirty="0" smtClean="0"/>
              <a:t>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</a:t>
            </a:r>
            <a:r>
              <a:rPr lang="de-DE" sz="2800" dirty="0" smtClean="0"/>
              <a:t>ca. </a:t>
            </a:r>
            <a:r>
              <a:rPr lang="de-DE" sz="2800" dirty="0" smtClean="0"/>
              <a:t>10 </a:t>
            </a:r>
            <a:r>
              <a:rPr lang="de-DE" sz="2800" dirty="0" smtClean="0"/>
              <a:t>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  <a:endParaRPr lang="de-DE" sz="2800" dirty="0"/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</a:t>
            </a:r>
            <a:r>
              <a:rPr lang="de-DE" sz="2800" dirty="0" smtClean="0"/>
              <a:t>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563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lnSpcReduction="10000"/>
          </a:bodyPr>
          <a:lstStyle/>
          <a:p>
            <a:endParaRPr lang="de-DE" dirty="0" smtClean="0"/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b="1" dirty="0" smtClean="0"/>
              <a:t>Anwendungsbeispiel: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Teile einer Software sollen auf</a:t>
            </a:r>
            <a:br>
              <a:rPr lang="de-DE" sz="2000" dirty="0" smtClean="0"/>
            </a:br>
            <a:r>
              <a:rPr lang="de-DE" sz="2000" dirty="0" smtClean="0"/>
              <a:t>Änderungen anderer Objekte reagieren.</a:t>
            </a:r>
          </a:p>
          <a:p>
            <a:r>
              <a:rPr lang="de-DE" sz="2000" dirty="0" smtClean="0"/>
              <a:t>Beobachtete Objekte sollen von Beobachtern unabhängig bleiben.</a:t>
            </a:r>
            <a:endParaRPr lang="de-DE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92" y="2566453"/>
            <a:ext cx="2239044" cy="287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 rot="373535">
            <a:off x="624145" y="1117440"/>
            <a:ext cx="3873465" cy="442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Kennt ihr dieses Entwurfsmuster?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 rot="21253091">
            <a:off x="4411638" y="1328776"/>
            <a:ext cx="4073020" cy="443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Wann wird es benötigt / verwendet?</a:t>
            </a: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2202284" cy="188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16" y="3091932"/>
            <a:ext cx="2837712" cy="97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83790"/>
            <a:ext cx="2953020" cy="354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1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457200" y="494116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 smtClean="0"/>
              <a:t>Subject</a:t>
            </a:r>
            <a:r>
              <a:rPr lang="de-DE" sz="2800" dirty="0" smtClean="0"/>
              <a:t> bleibt von </a:t>
            </a:r>
            <a:r>
              <a:rPr lang="de-DE" sz="2800" dirty="0" err="1" smtClean="0"/>
              <a:t>Observern</a:t>
            </a:r>
            <a:r>
              <a:rPr lang="de-DE" sz="2800" dirty="0" smtClean="0"/>
              <a:t> unabhängig (Observer-Schnittstelle), Abhängigkeit von konkr. Observer zu konkr. </a:t>
            </a:r>
            <a:r>
              <a:rPr lang="de-DE" sz="2800" dirty="0" err="1" smtClean="0"/>
              <a:t>Subject</a:t>
            </a:r>
            <a:endParaRPr lang="de-DE" sz="2800" dirty="0" smtClean="0"/>
          </a:p>
          <a:p>
            <a:r>
              <a:rPr lang="de-DE" sz="2800" dirty="0" smtClean="0"/>
              <a:t>beliebig viele Observer können sich jederzeit registrieren/de-registrieren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3" y="1226235"/>
            <a:ext cx="5626153" cy="28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bgerundetes Rechteck 8"/>
          <p:cNvSpPr/>
          <p:nvPr/>
        </p:nvSpPr>
        <p:spPr>
          <a:xfrm rot="21320567">
            <a:off x="6025905" y="1396692"/>
            <a:ext cx="1393612" cy="39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Struktur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224247" y="2420888"/>
            <a:ext cx="2859225" cy="2328618"/>
          </a:xfrm>
          <a:prstGeom prst="roundRect">
            <a:avLst>
              <a:gd name="adj" fmla="val 8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chemeClr val="tx2"/>
                </a:solidFill>
              </a:rPr>
              <a:t>Design-Ziele:</a:t>
            </a:r>
          </a:p>
          <a:p>
            <a:pPr marL="457200" indent="-457200">
              <a:buAutoNum type="alphaLcParenR"/>
            </a:pPr>
            <a:r>
              <a:rPr lang="de-DE" sz="2000" dirty="0" err="1" smtClean="0">
                <a:solidFill>
                  <a:schemeClr val="tx2"/>
                </a:solidFill>
              </a:rPr>
              <a:t>Subject</a:t>
            </a:r>
            <a:r>
              <a:rPr lang="de-DE" sz="2000" dirty="0" smtClean="0">
                <a:solidFill>
                  <a:schemeClr val="tx2"/>
                </a:solidFill>
              </a:rPr>
              <a:t> von </a:t>
            </a:r>
            <a:r>
              <a:rPr lang="de-DE" sz="2000" dirty="0" err="1" smtClean="0">
                <a:solidFill>
                  <a:schemeClr val="tx2"/>
                </a:solidFill>
              </a:rPr>
              <a:t>Observern</a:t>
            </a:r>
            <a:r>
              <a:rPr lang="de-DE" sz="2000" dirty="0" smtClean="0">
                <a:solidFill>
                  <a:schemeClr val="tx2"/>
                </a:solidFill>
              </a:rPr>
              <a:t> entkoppeln,</a:t>
            </a:r>
          </a:p>
          <a:p>
            <a:pPr marL="457200" indent="-457200">
              <a:buAutoNum type="alphaLcParenR"/>
            </a:pPr>
            <a:r>
              <a:rPr lang="de-DE" sz="2000" dirty="0" smtClean="0">
                <a:solidFill>
                  <a:schemeClr val="tx2"/>
                </a:solidFill>
              </a:rPr>
              <a:t>Observer </a:t>
            </a:r>
            <a:r>
              <a:rPr lang="de-DE" sz="2000" dirty="0" err="1" smtClean="0">
                <a:solidFill>
                  <a:schemeClr val="tx2"/>
                </a:solidFill>
              </a:rPr>
              <a:t>ergänzbar</a:t>
            </a:r>
            <a:r>
              <a:rPr lang="de-DE" sz="2000" dirty="0" smtClean="0">
                <a:solidFill>
                  <a:schemeClr val="tx2"/>
                </a:solidFill>
              </a:rPr>
              <a:t> / austauschbar machen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264696" cy="36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4139952" y="4437112"/>
            <a:ext cx="4680520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09120"/>
            <a:ext cx="4536504" cy="227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bgerundetes Rechteck 10"/>
          <p:cNvSpPr/>
          <p:nvPr/>
        </p:nvSpPr>
        <p:spPr>
          <a:xfrm rot="21253091">
            <a:off x="6016362" y="1843999"/>
            <a:ext cx="1431752" cy="367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Verhalten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(ca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15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  <a:endParaRPr lang="de-DE" sz="28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Anwendungsproblem kennenlernen (ca</a:t>
            </a:r>
            <a:r>
              <a:rPr lang="de-DE" sz="2400" dirty="0" smtClean="0"/>
              <a:t>. </a:t>
            </a:r>
            <a:r>
              <a:rPr lang="de-DE" sz="2400" dirty="0" smtClean="0"/>
              <a:t>5 </a:t>
            </a:r>
            <a:r>
              <a:rPr lang="de-DE" sz="2400" dirty="0" smtClean="0"/>
              <a:t>Min</a:t>
            </a:r>
            <a:r>
              <a:rPr lang="de-DE" sz="2400" dirty="0" smtClean="0"/>
              <a:t>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</a:t>
            </a:r>
            <a:r>
              <a:rPr lang="de-DE" sz="2800" dirty="0" smtClean="0"/>
              <a:t>ca. </a:t>
            </a:r>
            <a:r>
              <a:rPr lang="de-DE" sz="2800" dirty="0" smtClean="0"/>
              <a:t>10 </a:t>
            </a:r>
            <a:r>
              <a:rPr lang="de-DE" sz="2800" dirty="0" smtClean="0"/>
              <a:t>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  <a:endParaRPr lang="de-DE" sz="2800" dirty="0"/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</a:t>
            </a:r>
            <a:r>
              <a:rPr lang="de-DE" sz="2800" dirty="0" smtClean="0"/>
              <a:t>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18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2" y="836712"/>
            <a:ext cx="71226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Anwendungsbeispiel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76" y="4077072"/>
            <a:ext cx="4636401" cy="246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 rot="21253091">
            <a:off x="2008933" y="5402628"/>
            <a:ext cx="2469134" cy="7048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Diverse </a:t>
            </a:r>
            <a:r>
              <a:rPr lang="de-DE" sz="2000" dirty="0" err="1" smtClean="0">
                <a:solidFill>
                  <a:schemeClr val="tx2"/>
                </a:solidFill>
              </a:rPr>
              <a:t>Junit</a:t>
            </a:r>
            <a:r>
              <a:rPr lang="de-DE" sz="2000" dirty="0" smtClean="0">
                <a:solidFill>
                  <a:schemeClr val="tx2"/>
                </a:solidFill>
              </a:rPr>
              <a:t>-Tests schon fertig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 rot="21253091">
            <a:off x="5413214" y="2796522"/>
            <a:ext cx="3054872" cy="11295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Muster-Implementierung unvollständig, siehe TODOs im Code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Aufgaben /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Observer-Motivation am Bsp.</a:t>
            </a:r>
          </a:p>
          <a:p>
            <a:r>
              <a:rPr lang="de-DE" sz="2800" dirty="0" smtClean="0"/>
              <a:t>Observer-Muster erklären</a:t>
            </a:r>
          </a:p>
          <a:p>
            <a:pPr lvl="1"/>
            <a:r>
              <a:rPr lang="de-DE" sz="2400" dirty="0" smtClean="0"/>
              <a:t>Klassen</a:t>
            </a:r>
          </a:p>
          <a:p>
            <a:pPr lvl="1"/>
            <a:r>
              <a:rPr lang="de-DE" sz="2400" dirty="0" smtClean="0"/>
              <a:t>Verhalten</a:t>
            </a:r>
          </a:p>
          <a:p>
            <a:pPr lvl="1"/>
            <a:r>
              <a:rPr lang="de-DE" sz="2400" dirty="0" smtClean="0"/>
              <a:t>Ziele (was möchte man flexibel/entkoppelt haben?)</a:t>
            </a:r>
          </a:p>
          <a:p>
            <a:r>
              <a:rPr lang="de-DE" sz="2800" dirty="0" smtClean="0"/>
              <a:t>Programmierübung, Musteranwendung</a:t>
            </a:r>
          </a:p>
          <a:p>
            <a:pPr lvl="1"/>
            <a:r>
              <a:rPr lang="de-DE" sz="2400" dirty="0" smtClean="0"/>
              <a:t>Java-Bean</a:t>
            </a:r>
          </a:p>
          <a:p>
            <a:pPr lvl="1"/>
            <a:r>
              <a:rPr lang="de-DE" sz="2400" dirty="0" smtClean="0"/>
              <a:t>EMF</a:t>
            </a:r>
          </a:p>
          <a:p>
            <a:pPr lvl="1"/>
            <a:endParaRPr lang="de-DE" sz="2400" dirty="0" smtClean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039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Bildschirmpräsentation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Vorbereitung zum Coding Dojo</vt:lpstr>
      <vt:lpstr>Was haben wir heute vor?</vt:lpstr>
      <vt:lpstr>Zeitplan</vt:lpstr>
      <vt:lpstr>Design Pattern „Observer“</vt:lpstr>
      <vt:lpstr>Design Pattern „Observer“</vt:lpstr>
      <vt:lpstr>Design Pattern „Observer“</vt:lpstr>
      <vt:lpstr>Zeitplan</vt:lpstr>
      <vt:lpstr>Unser Anwendungsbeispiel</vt:lpstr>
      <vt:lpstr>Aufgaben / Ziele</vt:lpstr>
      <vt:lpstr>Regeln für heute</vt:lpstr>
      <vt:lpstr>Retrospektive</vt:lpstr>
      <vt:lpstr>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Dietrich Travkin</cp:lastModifiedBy>
  <cp:revision>33</cp:revision>
  <dcterms:created xsi:type="dcterms:W3CDTF">2015-01-20T19:31:54Z</dcterms:created>
  <dcterms:modified xsi:type="dcterms:W3CDTF">2015-05-04T22:46:50Z</dcterms:modified>
</cp:coreProperties>
</file>