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1509" r:id="rId5"/>
  </p:sldIdLst>
  <p:sldSz cx="12190413" cy="6858000"/>
  <p:notesSz cx="7010400" cy="9296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Charter" id="{38F2E8EC-BEE8-40F4-8C1A-BA34AB7878BD}">
          <p14:sldIdLst>
            <p14:sldId id="1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2" userDrawn="1">
          <p15:clr>
            <a:srgbClr val="A4A3A4"/>
          </p15:clr>
        </p15:guide>
        <p15:guide id="2" pos="2198" userDrawn="1">
          <p15:clr>
            <a:srgbClr val="A4A3A4"/>
          </p15:clr>
        </p15:guide>
        <p15:guide id="3" orient="horz" pos="2651" userDrawn="1">
          <p15:clr>
            <a:srgbClr val="A4A3A4"/>
          </p15:clr>
        </p15:guide>
        <p15:guide id="4" pos="20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DF"/>
    <a:srgbClr val="00617F"/>
    <a:srgbClr val="74C713"/>
    <a:srgbClr val="00A5E2"/>
    <a:srgbClr val="E61A5D"/>
    <a:srgbClr val="FF3162"/>
    <a:srgbClr val="624963"/>
    <a:srgbClr val="D30F4B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 autoAdjust="0"/>
    <p:restoredTop sz="94687"/>
  </p:normalViewPr>
  <p:slideViewPr>
    <p:cSldViewPr snapToGrid="0">
      <p:cViewPr varScale="1">
        <p:scale>
          <a:sx n="112" d="100"/>
          <a:sy n="112" d="100"/>
        </p:scale>
        <p:origin x="832" y="200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672"/>
        <p:guide pos="2198"/>
        <p:guide orient="horz" pos="2651"/>
        <p:guide pos="20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5450" y="163949"/>
            <a:ext cx="6089790" cy="1656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327188" y="9507522"/>
            <a:ext cx="500995" cy="1656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2/16/21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503710" y="9507522"/>
            <a:ext cx="5666733" cy="1656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8821" y="9507522"/>
            <a:ext cx="193909" cy="1656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57287" y="183974"/>
            <a:ext cx="370897" cy="36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wmf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04800" y="573088"/>
            <a:ext cx="3055938" cy="17192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6210" y="2726203"/>
            <a:ext cx="6621977" cy="59979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03481" y="170030"/>
            <a:ext cx="6005116" cy="171814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66779" y="8960762"/>
            <a:ext cx="549837" cy="1718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2/16/21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57504" y="8960762"/>
            <a:ext cx="5562654" cy="1718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6256" y="8960762"/>
            <a:ext cx="212603" cy="1718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09656" y="190798"/>
            <a:ext cx="406961" cy="38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0F1E-0212-474D-9753-6C466C4827D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16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69D7F56-AB9D-45DF-9F98-942E1E722FC5}" type="datetime1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IC date  /// Investment Project/Program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9C30D75E-8EE4-4FE8-BC40-DEE6124551E3}" type="datetime1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IC date  /// Investment Project/Program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ayLabel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527800"/>
            <a:ext cx="1504762" cy="304762"/>
          </a:xfrm>
          <a:prstGeom prst="rect">
            <a:avLst/>
          </a:prstGeom>
        </p:spPr>
      </p:pic>
      <p:sp>
        <p:nvSpPr>
          <p:cNvPr id="8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14A6A8EE-9F92-4900-BAF5-FBD48B8CD07B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dirty="0" err="1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7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20" y="1590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1590"/>
                        <a:ext cx="21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gray">
          <a:xfrm>
            <a:off x="136260" y="79490"/>
            <a:ext cx="6639372" cy="864000"/>
          </a:xfrm>
        </p:spPr>
        <p:txBody>
          <a:bodyPr anchor="t"/>
          <a:lstStyle/>
          <a:p>
            <a:r>
              <a:rPr lang="en-US" b="1" dirty="0">
                <a:solidFill>
                  <a:srgbClr val="66B512"/>
                </a:solidFill>
              </a:rPr>
              <a:t>PROJECT TITLE</a:t>
            </a:r>
            <a:br>
              <a:rPr lang="en-US" b="1" dirty="0">
                <a:solidFill>
                  <a:srgbClr val="66B512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DATE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 bwMode="gray">
          <a:xfrm>
            <a:off x="116393" y="5235325"/>
            <a:ext cx="392326" cy="108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/>
                <a:cs typeface="Arial"/>
              </a:rPr>
              <a:t>Page </a:t>
            </a:r>
            <a:fld id="{87F334AE-4EAC-4C2D-A638-92A76F09FCC4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B31DCE-FE26-4A50-8779-40C386056135}"/>
              </a:ext>
            </a:extLst>
          </p:cNvPr>
          <p:cNvSpPr/>
          <p:nvPr/>
        </p:nvSpPr>
        <p:spPr bwMode="gray">
          <a:xfrm>
            <a:off x="116393" y="1068114"/>
            <a:ext cx="11957626" cy="5710396"/>
          </a:xfrm>
          <a:prstGeom prst="roundRect">
            <a:avLst>
              <a:gd name="adj" fmla="val 16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31" name="Group 76">
            <a:extLst>
              <a:ext uri="{FF2B5EF4-FFF2-40B4-BE49-F238E27FC236}">
                <a16:creationId xmlns:a16="http://schemas.microsoft.com/office/drawing/2014/main" id="{CC0A1483-DF3D-45BE-B887-CB285D84E8E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8293629"/>
              </p:ext>
            </p:extLst>
          </p:nvPr>
        </p:nvGraphicFramePr>
        <p:xfrm>
          <a:off x="217730" y="1176525"/>
          <a:ext cx="11734483" cy="4141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73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Project Description / Deliverables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988" marR="119985" marT="36000" marB="36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77">
            <a:extLst>
              <a:ext uri="{FF2B5EF4-FFF2-40B4-BE49-F238E27FC236}">
                <a16:creationId xmlns:a16="http://schemas.microsoft.com/office/drawing/2014/main" id="{98257ECF-45B8-481F-B073-88E6B4B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83757"/>
              </p:ext>
            </p:extLst>
          </p:nvPr>
        </p:nvGraphicFramePr>
        <p:xfrm>
          <a:off x="217730" y="5235326"/>
          <a:ext cx="6377379" cy="124019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37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Expected Business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5988" marR="119985" marT="36000" marB="36000" anchor="ctr" horzOverflow="overflow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612">
                <a:tc>
                  <a:txBody>
                    <a:bodyPr/>
                    <a:lstStyle/>
                    <a:p>
                      <a:pPr marL="112395" marR="0" lvl="0" indent="-1123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1" dirty="0">
                          <a:latin typeface="+mn-lt"/>
                          <a:cs typeface="+mn-cs"/>
                        </a:rPr>
                        <a:t>[what is the business value of your project]</a:t>
                      </a:r>
                      <a:endParaRPr lang="en-GB" sz="10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endParaRPr kumimoji="0" lang="en-GB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988" marR="119985" marT="36000" marB="360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77">
            <a:extLst>
              <a:ext uri="{FF2B5EF4-FFF2-40B4-BE49-F238E27FC236}">
                <a16:creationId xmlns:a16="http://schemas.microsoft.com/office/drawing/2014/main" id="{D1FFF23A-C9C0-4990-B613-435FE74B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42085"/>
              </p:ext>
            </p:extLst>
          </p:nvPr>
        </p:nvGraphicFramePr>
        <p:xfrm>
          <a:off x="6656011" y="1664066"/>
          <a:ext cx="5357104" cy="481145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35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Weekly Progress</a:t>
                      </a:r>
                    </a:p>
                  </a:txBody>
                  <a:tcPr marL="95988" marR="119985" marT="36000" marB="3600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217">
                <a:tc>
                  <a:txBody>
                    <a:bodyPr/>
                    <a:lstStyle/>
                    <a:p>
                      <a:pPr marL="112395" marR="0" lvl="0" indent="-112395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Font typeface="Wingdings" pitchFamily="2" charset="2"/>
                        <a:buChar char="§"/>
                      </a:pPr>
                      <a:r>
                        <a:rPr lang="en-GB" sz="1000" b="1" dirty="0">
                          <a:latin typeface="+mn-lt"/>
                          <a:cs typeface="+mn-cs"/>
                        </a:rPr>
                        <a:t>Describe activities performed during week towards your milestones</a:t>
                      </a:r>
                      <a:endParaRPr kumimoji="0" lang="en-GB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988" marR="119985" marT="36000" marB="360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735C57-A501-4D95-BE54-CE03563D7929}"/>
              </a:ext>
            </a:extLst>
          </p:cNvPr>
          <p:cNvSpPr/>
          <p:nvPr/>
        </p:nvSpPr>
        <p:spPr bwMode="gray">
          <a:xfrm>
            <a:off x="5863590" y="124037"/>
            <a:ext cx="6234461" cy="860423"/>
          </a:xfrm>
          <a:prstGeom prst="roundRect">
            <a:avLst>
              <a:gd name="adj" fmla="val 123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37" name="Group 79">
            <a:extLst>
              <a:ext uri="{FF2B5EF4-FFF2-40B4-BE49-F238E27FC236}">
                <a16:creationId xmlns:a16="http://schemas.microsoft.com/office/drawing/2014/main" id="{0B10B350-64ED-4B92-9E40-03FF6E86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12436"/>
              </p:ext>
            </p:extLst>
          </p:nvPr>
        </p:nvGraphicFramePr>
        <p:xfrm>
          <a:off x="5863590" y="214191"/>
          <a:ext cx="4166903" cy="68011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57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Authors</a:t>
                      </a:r>
                    </a:p>
                  </a:txBody>
                  <a:tcPr marL="95988" marR="119985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0" b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988" marR="119985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Area of Application</a:t>
                      </a:r>
                    </a:p>
                  </a:txBody>
                  <a:tcPr marL="72001" marR="90001" marT="46799" marB="46799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1" marR="90001" marT="46799" marB="46799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elle 20">
            <a:extLst>
              <a:ext uri="{FF2B5EF4-FFF2-40B4-BE49-F238E27FC236}">
                <a16:creationId xmlns:a16="http://schemas.microsoft.com/office/drawing/2014/main" id="{EC9F2797-F988-44CB-8382-693DBC8A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49177"/>
              </p:ext>
            </p:extLst>
          </p:nvPr>
        </p:nvGraphicFramePr>
        <p:xfrm>
          <a:off x="10138033" y="207691"/>
          <a:ext cx="1830368" cy="68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cs typeface="Arial" charset="0"/>
                        </a:rPr>
                        <a:t>Status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cs typeface="Arial" charset="0"/>
                      </a:endParaRP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On target/ at risk</a:t>
                      </a:r>
                    </a:p>
                  </a:txBody>
                  <a:tcPr marL="121904" marR="12190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3C0C7-7427-4CB3-B854-12CD21E5D4DD}"/>
              </a:ext>
            </a:extLst>
          </p:cNvPr>
          <p:cNvSpPr txBox="1"/>
          <p:nvPr/>
        </p:nvSpPr>
        <p:spPr bwMode="gray">
          <a:xfrm>
            <a:off x="217731" y="1664065"/>
            <a:ext cx="6377379" cy="34924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70485" fontAlgn="base">
              <a:spcBef>
                <a:spcPct val="0"/>
              </a:spcBef>
              <a:spcAft>
                <a:spcPts val="315"/>
              </a:spcAft>
              <a:buClr>
                <a:srgbClr val="00BCFF"/>
              </a:buClr>
              <a:defRPr/>
            </a:pPr>
            <a:r>
              <a:rPr lang="en-GB" sz="1000" b="1" dirty="0">
                <a:latin typeface="Arial"/>
                <a:cs typeface="Arial"/>
              </a:rPr>
              <a:t>[summary of your project and deliverables]</a:t>
            </a:r>
            <a:endParaRPr lang="en-GB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 bwMode="gray">
          <a:xfrm>
            <a:off x="4946487" y="1683556"/>
            <a:ext cx="1612348" cy="3836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Decisions Impacted</a:t>
            </a:r>
          </a:p>
        </p:txBody>
      </p:sp>
      <p:sp>
        <p:nvSpPr>
          <p:cNvPr id="67" name="Rectangle 66"/>
          <p:cNvSpPr/>
          <p:nvPr/>
        </p:nvSpPr>
        <p:spPr bwMode="gray">
          <a:xfrm>
            <a:off x="4946487" y="2212238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 bwMode="gray">
          <a:xfrm>
            <a:off x="4946487" y="3269601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 bwMode="gray">
          <a:xfrm>
            <a:off x="4946487" y="2740920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EF880A-B802-6143-8609-ABA8D0A18AE7}"/>
              </a:ext>
            </a:extLst>
          </p:cNvPr>
          <p:cNvSpPr/>
          <p:nvPr/>
        </p:nvSpPr>
        <p:spPr bwMode="gray">
          <a:xfrm>
            <a:off x="4946487" y="3725610"/>
            <a:ext cx="1612348" cy="383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C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2jRK_CtRPKjNvxmzW7QiQ"/>
</p:tagLst>
</file>

<file path=ppt/theme/theme1.xml><?xml version="1.0" encoding="utf-8"?>
<a:theme xmlns:a="http://schemas.openxmlformats.org/drawingml/2006/main" name="PR_BAG_PPT-master_16-9_2017-11-20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IRB Deck based on IC Deck" id="{0C415F6D-2965-460C-A5FD-C1EB88E93381}" vid="{F262764C-EA5D-449D-8081-20CBC0635537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4EC6E5D20CA4DBF79A34C0D2C4460" ma:contentTypeVersion="12" ma:contentTypeDescription="Create a new document." ma:contentTypeScope="" ma:versionID="b0537743ee3f8a7aa4d1b40fa4d26f85">
  <xsd:schema xmlns:xsd="http://www.w3.org/2001/XMLSchema" xmlns:xs="http://www.w3.org/2001/XMLSchema" xmlns:p="http://schemas.microsoft.com/office/2006/metadata/properties" xmlns:ns3="2e428321-0d87-4c1a-99cd-20483b5cdda4" xmlns:ns4="fa1142ea-44b1-4ffc-be28-0d8aed7904ba" targetNamespace="http://schemas.microsoft.com/office/2006/metadata/properties" ma:root="true" ma:fieldsID="3179c9d84715d7826801589c356a2678" ns3:_="" ns4:_="">
    <xsd:import namespace="2e428321-0d87-4c1a-99cd-20483b5cdda4"/>
    <xsd:import namespace="fa1142ea-44b1-4ffc-be28-0d8aed7904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28321-0d87-4c1a-99cd-20483b5cdd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142ea-44b1-4ffc-be28-0d8aed7904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E8AA79-B780-4CDD-AC68-22DA3FF91B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28321-0d87-4c1a-99cd-20483b5cdda4"/>
    <ds:schemaRef ds:uri="fa1142ea-44b1-4ffc-be28-0d8aed790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EE82A-F99D-43F9-B825-2BC8A5EBF6F5}">
  <ds:schemaRefs>
    <ds:schemaRef ds:uri="http://purl.org/dc/elements/1.1/"/>
    <ds:schemaRef ds:uri="http://schemas.openxmlformats.org/package/2006/metadata/core-properties"/>
    <ds:schemaRef ds:uri="2e428321-0d87-4c1a-99cd-20483b5cdda4"/>
    <ds:schemaRef ds:uri="http://purl.org/dc/terms/"/>
    <ds:schemaRef ds:uri="fa1142ea-44b1-4ffc-be28-0d8aed7904ba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E5D103-2F84-4968-8723-2C70E1A62A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57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PR_BAG_PPT-master_16-9_2017-11-20</vt:lpstr>
      <vt:lpstr>think-cell Slide</vt:lpstr>
      <vt:lpstr>PROJECT TITLE DATE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Presentation 2019-07</dc:title>
  <dc:creator>Sylvia Witczak;friedrich.grote@bayer.com</dc:creator>
  <cp:keywords>Classification: Restricted</cp:keywords>
  <cp:lastModifiedBy>Patricio La Rosa</cp:lastModifiedBy>
  <cp:revision>274</cp:revision>
  <cp:lastPrinted>2019-09-27T14:27:47Z</cp:lastPrinted>
  <dcterms:created xsi:type="dcterms:W3CDTF">2019-07-08T09:13:45Z</dcterms:created>
  <dcterms:modified xsi:type="dcterms:W3CDTF">2021-02-18T01:10:32Z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0x010100F304EC6E5D20CA4DBF79A34C0D2C4460</vt:lpwstr>
  </property>
  <property fmtid="{D5CDD505-2E9C-101B-9397-08002B2CF9AE}" pid="4" name="_dlc_policyId">
    <vt:lpwstr>0x0101|-2126682137</vt:lpwstr>
  </property>
  <property fmtid="{D5CDD505-2E9C-101B-9397-08002B2CF9AE}" pid="5" name="ItemRetentionFormula">
    <vt:lpwstr>&lt;formula id="Bayer SharePoint Retention Policy 2.1" /&gt;</vt:lpwstr>
  </property>
  <property fmtid="{D5CDD505-2E9C-101B-9397-08002B2CF9AE}" pid="6" name="DataClassBayerRetention">
    <vt:lpwstr>2;#Long-Term|450f2ec9-198b-4bf0-b08c-74a80f1899d3</vt:lpwstr>
  </property>
  <property fmtid="{D5CDD505-2E9C-101B-9397-08002B2CF9AE}" pid="7" name="Classification">
    <vt:lpwstr>Restricted</vt:lpwstr>
  </property>
  <property fmtid="{D5CDD505-2E9C-101B-9397-08002B2CF9AE}" pid="8" name="MSIP_Label_2c76c141-ac86-40e5-abf2-c6f60e474cee_Enabled">
    <vt:lpwstr>True</vt:lpwstr>
  </property>
  <property fmtid="{D5CDD505-2E9C-101B-9397-08002B2CF9AE}" pid="9" name="MSIP_Label_2c76c141-ac86-40e5-abf2-c6f60e474cee_SiteId">
    <vt:lpwstr>fcb2b37b-5da0-466b-9b83-0014b67a7c78</vt:lpwstr>
  </property>
  <property fmtid="{D5CDD505-2E9C-101B-9397-08002B2CF9AE}" pid="10" name="MSIP_Label_2c76c141-ac86-40e5-abf2-c6f60e474cee_Owner">
    <vt:lpwstr>rishi.unnikrishnan@bayer.com</vt:lpwstr>
  </property>
  <property fmtid="{D5CDD505-2E9C-101B-9397-08002B2CF9AE}" pid="11" name="MSIP_Label_2c76c141-ac86-40e5-abf2-c6f60e474cee_SetDate">
    <vt:lpwstr>2020-03-03T10:20:56.1485995Z</vt:lpwstr>
  </property>
  <property fmtid="{D5CDD505-2E9C-101B-9397-08002B2CF9AE}" pid="12" name="MSIP_Label_2c76c141-ac86-40e5-abf2-c6f60e474cee_Name">
    <vt:lpwstr>RESTRICTED</vt:lpwstr>
  </property>
  <property fmtid="{D5CDD505-2E9C-101B-9397-08002B2CF9AE}" pid="13" name="MSIP_Label_2c76c141-ac86-40e5-abf2-c6f60e474cee_Application">
    <vt:lpwstr>Microsoft Azure Information Protection</vt:lpwstr>
  </property>
  <property fmtid="{D5CDD505-2E9C-101B-9397-08002B2CF9AE}" pid="14" name="MSIP_Label_2c76c141-ac86-40e5-abf2-c6f60e474cee_Extended_MSFT_Method">
    <vt:lpwstr>Automatic</vt:lpwstr>
  </property>
  <property fmtid="{D5CDD505-2E9C-101B-9397-08002B2CF9AE}" pid="15" name="Sensitivity">
    <vt:lpwstr>RESTRICTED</vt:lpwstr>
  </property>
  <property fmtid="{D5CDD505-2E9C-101B-9397-08002B2CF9AE}" pid="16" name="_dlc_DocIdItemGuid">
    <vt:lpwstr>3990cb75-2493-4afa-bbc6-d46f7ef55650</vt:lpwstr>
  </property>
  <property fmtid="{D5CDD505-2E9C-101B-9397-08002B2CF9AE}" pid="17" name="c2b5fb8256bd435bb7806ac3891e195b">
    <vt:lpwstr>Long-Term|450f2ec9-198b-4bf0-b08c-74a80f1899d3</vt:lpwstr>
  </property>
</Properties>
</file>