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61" r:id="rId8"/>
    <p:sldId id="262" r:id="rId9"/>
    <p:sldId id="270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smtClean="0"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202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smtClean="0"/>
              <a:t>7/17/2020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807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smtClean="0"/>
              <a:t>7/17/2020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413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smtClean="0"/>
              <a:t>7/17/2020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1610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smtClean="0"/>
              <a:t>7/17/2020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8297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smtClean="0"/>
              <a:t>7/17/2020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1280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smtClean="0"/>
              <a:t>7/17/2020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5074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smtClean="0"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4599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smtClean="0"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79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smtClean="0"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412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smtClean="0"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818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smtClean="0"/>
              <a:t>7/17/2020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38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smtClean="0"/>
              <a:t>7/17/2020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36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smtClean="0"/>
              <a:t>7/17/2020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303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smtClean="0"/>
              <a:t>7/17/2020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780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smtClean="0"/>
              <a:t>7/17/2020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515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smtClean="0"/>
              <a:t>7/17/2020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274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smtClean="0"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7910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C91E8-13A9-46EB-933B-3D50B1FF50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/>
              <a:t>HTML i </a:t>
            </a:r>
            <a:r>
              <a:rPr lang="en-US" dirty="0"/>
              <a:t>CSS </a:t>
            </a:r>
            <a:r>
              <a:rPr lang="sr-Latn-RS" dirty="0"/>
              <a:t>Pozicioniranja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504EBE-FAD3-43B3-BE79-758FB2720C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427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1ECAD-C4D6-495A-833D-5F4010372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Zadatak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76495-38DD-444D-A0CC-880288F32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Kreirati nav element sa klasom „topbar“ i neuređenu listu sa 4 elementa</a:t>
            </a:r>
            <a:r>
              <a:rPr lang="en-US" dirty="0"/>
              <a:t>.</a:t>
            </a:r>
          </a:p>
          <a:p>
            <a:r>
              <a:rPr lang="en-US" dirty="0" err="1"/>
              <a:t>Postaviti</a:t>
            </a:r>
            <a:r>
              <a:rPr lang="en-US" dirty="0"/>
              <a:t> float </a:t>
            </a:r>
            <a:r>
              <a:rPr lang="en-US" dirty="0" err="1"/>
              <a:t>na</a:t>
            </a:r>
            <a:r>
              <a:rPr lang="en-US" dirty="0"/>
              <a:t> left (</a:t>
            </a:r>
            <a:r>
              <a:rPr lang="en-US" dirty="0" err="1"/>
              <a:t>probati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right </a:t>
            </a:r>
            <a:r>
              <a:rPr lang="en-US" dirty="0" err="1"/>
              <a:t>i</a:t>
            </a:r>
            <a:r>
              <a:rPr lang="en-US" dirty="0"/>
              <a:t> auto </a:t>
            </a:r>
            <a:r>
              <a:rPr lang="en-US" dirty="0" err="1"/>
              <a:t>vrednosti</a:t>
            </a:r>
            <a:r>
              <a:rPr lang="en-US" dirty="0"/>
              <a:t>).</a:t>
            </a:r>
          </a:p>
          <a:p>
            <a:r>
              <a:rPr lang="sr-Latn-RS" dirty="0"/>
              <a:t>Postaviti ostale stilove za meni.</a:t>
            </a:r>
          </a:p>
          <a:p>
            <a:r>
              <a:rPr lang="sr-Latn-RS" dirty="0"/>
              <a:t>Fiksirati meni za gornju ivicu ekrana, i spustiti ostatak stranice.</a:t>
            </a:r>
            <a:endParaRPr lang="en-US" dirty="0"/>
          </a:p>
          <a:p>
            <a:r>
              <a:rPr lang="en-US" dirty="0" err="1"/>
              <a:t>Dodatni</a:t>
            </a:r>
            <a:r>
              <a:rPr lang="en-US" dirty="0"/>
              <a:t> </a:t>
            </a:r>
            <a:r>
              <a:rPr lang="en-US" dirty="0" err="1"/>
              <a:t>zadatak</a:t>
            </a:r>
            <a:r>
              <a:rPr lang="en-US" dirty="0"/>
              <a:t>: </a:t>
            </a:r>
            <a:r>
              <a:rPr lang="en-US" dirty="0" err="1"/>
              <a:t>Kako</a:t>
            </a:r>
            <a:r>
              <a:rPr lang="en-US" dirty="0"/>
              <a:t> </a:t>
            </a:r>
            <a:r>
              <a:rPr lang="en-US" dirty="0" err="1"/>
              <a:t>napraviti</a:t>
            </a:r>
            <a:r>
              <a:rPr lang="en-US" dirty="0"/>
              <a:t> </a:t>
            </a:r>
            <a:r>
              <a:rPr lang="en-US" dirty="0" err="1"/>
              <a:t>vertikalni</a:t>
            </a:r>
            <a:r>
              <a:rPr lang="en-US" dirty="0"/>
              <a:t> </a:t>
            </a:r>
            <a:r>
              <a:rPr lang="en-US" dirty="0" err="1"/>
              <a:t>meni</a:t>
            </a:r>
            <a:r>
              <a:rPr lang="en-US" dirty="0"/>
              <a:t>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C12439-3175-4095-9ECF-194AE888B5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909" b="82784"/>
          <a:stretch/>
        </p:blipFill>
        <p:spPr>
          <a:xfrm>
            <a:off x="0" y="5436647"/>
            <a:ext cx="12192000" cy="36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963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40F0-900C-465A-AEB3-75108FD82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CSS Clear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AC5E4-9D61-4D42-AFFC-DC2489203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Svojstvo </a:t>
            </a:r>
            <a:r>
              <a:rPr lang="sr-Latn-RS" i="1" dirty="0">
                <a:solidFill>
                  <a:schemeClr val="tx2">
                    <a:lumMod val="25000"/>
                  </a:schemeClr>
                </a:solidFill>
              </a:rPr>
              <a:t>clear</a:t>
            </a:r>
            <a:r>
              <a:rPr lang="sr-Latn-RS" dirty="0"/>
              <a:t> određuje koji elementi mogu da plutaju pored elementa sa podešenim svojstvom, i sa koje strane.</a:t>
            </a:r>
          </a:p>
          <a:p>
            <a:r>
              <a:rPr lang="sr-Latn-RS" dirty="0"/>
              <a:t>Moguće vrednosti:</a:t>
            </a:r>
          </a:p>
          <a:p>
            <a:pPr lvl="1"/>
            <a:r>
              <a:rPr lang="sr-Latn-RS" i="1" dirty="0"/>
              <a:t>none</a:t>
            </a:r>
            <a:r>
              <a:rPr lang="sr-Latn-RS" dirty="0"/>
              <a:t>: Podrazumevana vrednost. Elementi mogu da se ređaju sa obe strane.</a:t>
            </a:r>
          </a:p>
          <a:p>
            <a:pPr lvl="1"/>
            <a:r>
              <a:rPr lang="sr-Latn-RS" i="1" dirty="0"/>
              <a:t>left</a:t>
            </a:r>
            <a:r>
              <a:rPr lang="sr-Latn-RS" dirty="0"/>
              <a:t>: Ne dozoljava ređanje elemenata sa leve strane.</a:t>
            </a:r>
          </a:p>
          <a:p>
            <a:pPr lvl="1"/>
            <a:r>
              <a:rPr lang="sr-Latn-RS" i="1" dirty="0"/>
              <a:t>right</a:t>
            </a:r>
            <a:r>
              <a:rPr lang="sr-Latn-RS" dirty="0"/>
              <a:t>: Ne dozvoljava ređanje elemenata sa desne strane.</a:t>
            </a:r>
          </a:p>
          <a:p>
            <a:pPr lvl="1"/>
            <a:r>
              <a:rPr lang="sr-Latn-RS" i="1" dirty="0"/>
              <a:t>both</a:t>
            </a:r>
            <a:r>
              <a:rPr lang="sr-Latn-RS" dirty="0"/>
              <a:t>: Ne dozvoljava ređanje elemenata ni sa leve ni sa desne strane.</a:t>
            </a:r>
          </a:p>
          <a:p>
            <a:r>
              <a:rPr lang="sr-Latn-RS" dirty="0"/>
              <a:t>Zadatak: Staviti clear: both kod ul liste.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317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A8156-C274-486F-A1DE-600B2A890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CSS Display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0095B-BAE3-40CD-8B6E-973DE4514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904129"/>
          </a:xfrm>
        </p:spPr>
        <p:txBody>
          <a:bodyPr>
            <a:normAutofit lnSpcReduction="10000"/>
          </a:bodyPr>
          <a:lstStyle/>
          <a:p>
            <a:r>
              <a:rPr lang="sr-Latn-RS" dirty="0"/>
              <a:t>Svojstvo </a:t>
            </a:r>
            <a:r>
              <a:rPr lang="sr-Latn-RS" i="1" dirty="0">
                <a:solidFill>
                  <a:schemeClr val="tx2">
                    <a:lumMod val="25000"/>
                  </a:schemeClr>
                </a:solidFill>
              </a:rPr>
              <a:t>display</a:t>
            </a:r>
            <a:r>
              <a:rPr lang="sr-Latn-RS" dirty="0"/>
              <a:t> je najvažnije svojstvo za kontrolisanje izgleda stranice.</a:t>
            </a:r>
          </a:p>
          <a:p>
            <a:r>
              <a:rPr lang="sr-Latn-RS" dirty="0"/>
              <a:t>Određuje da li se element prikazuje na stranici i na koji način.</a:t>
            </a:r>
          </a:p>
          <a:p>
            <a:r>
              <a:rPr lang="sr-Latn-RS" dirty="0"/>
              <a:t>Moguće vrednosti:</a:t>
            </a:r>
          </a:p>
          <a:p>
            <a:pPr lvl="1"/>
            <a:r>
              <a:rPr lang="sr-Latn-RS" i="1" dirty="0"/>
              <a:t>block</a:t>
            </a:r>
            <a:r>
              <a:rPr lang="sr-Latn-RS" dirty="0"/>
              <a:t>: Blokovski prikaz elementa (zauzima čitavu širinu ekrana, a moguće je podesiti širinu i visinu elementa),</a:t>
            </a:r>
          </a:p>
          <a:p>
            <a:pPr lvl="1"/>
            <a:r>
              <a:rPr lang="sr-Latn-RS" i="1" dirty="0"/>
              <a:t>inline</a:t>
            </a:r>
            <a:r>
              <a:rPr lang="sr-Latn-RS" dirty="0"/>
              <a:t>: Redovski prikaz elementa (zauzima samo onoliko prostora koliko da prikaže sadržaj, ne može se podesiti širina i visina elementa),</a:t>
            </a:r>
          </a:p>
          <a:p>
            <a:pPr lvl="1"/>
            <a:r>
              <a:rPr lang="sr-Latn-RS" i="1" dirty="0"/>
              <a:t>none</a:t>
            </a:r>
            <a:r>
              <a:rPr lang="sr-Latn-RS" dirty="0"/>
              <a:t>: Element se ne prikazuje,</a:t>
            </a:r>
          </a:p>
          <a:p>
            <a:pPr lvl="1"/>
            <a:r>
              <a:rPr lang="sr-Latn-RS" i="1" dirty="0"/>
              <a:t>inline-block</a:t>
            </a:r>
            <a:r>
              <a:rPr lang="sr-Latn-RS" dirty="0"/>
              <a:t>: Kao inline (zauzima samo onoliko prostora koliko da prikaže sadržaj), ali se može podesiti širina i visina.</a:t>
            </a:r>
          </a:p>
          <a:p>
            <a:pPr lvl="1"/>
            <a:r>
              <a:rPr lang="sr-Latn-RS" dirty="0"/>
              <a:t>...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342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EC174-64AB-4197-9996-7BAB5CF19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Zadatak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C60C1-C3B0-42D6-8263-72B97CB99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Napraviti padajući meni ispod četvrte stavke liste.</a:t>
            </a:r>
          </a:p>
          <a:p>
            <a:r>
              <a:rPr lang="sr-Latn-RS" dirty="0"/>
              <a:t>Ovaj podmeni treba da se prikaže jedino kada se mišem dođe iznad četvrte stavke liste.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5D2A16-C818-4811-A898-DE28BD14D9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908" b="68156"/>
          <a:stretch/>
        </p:blipFill>
        <p:spPr>
          <a:xfrm>
            <a:off x="0" y="3941686"/>
            <a:ext cx="12192000" cy="13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117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F0312-3A40-4424-A60B-DF69CC857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HTML Raspored</a:t>
            </a:r>
            <a:endParaRPr lang="en-US" dirty="0"/>
          </a:p>
        </p:txBody>
      </p:sp>
      <p:pic>
        <p:nvPicPr>
          <p:cNvPr id="1026" name="Picture 2" descr="HTML5 Semantic Elements">
            <a:extLst>
              <a:ext uri="{FF2B5EF4-FFF2-40B4-BE49-F238E27FC236}">
                <a16:creationId xmlns:a16="http://schemas.microsoft.com/office/drawing/2014/main" id="{CC8DFD54-7A78-4CB7-B7BD-611D931E63CB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21" y="2336872"/>
            <a:ext cx="3055233" cy="3599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CBBD76-8A8D-4BA3-A619-2DE70F077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41685" y="2336873"/>
            <a:ext cx="6352496" cy="35993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&lt;header&gt; - </a:t>
            </a:r>
            <a:r>
              <a:rPr lang="sr-Latn-RS" dirty="0"/>
              <a:t>Heder za dokument ili sekciju</a:t>
            </a:r>
            <a:endParaRPr lang="en-US" dirty="0"/>
          </a:p>
          <a:p>
            <a:r>
              <a:rPr lang="en-US" dirty="0"/>
              <a:t>&lt;nav&gt; - </a:t>
            </a:r>
            <a:r>
              <a:rPr lang="sr-Latn-RS" dirty="0"/>
              <a:t>Sadrži navigacione linkove</a:t>
            </a:r>
            <a:endParaRPr lang="en-US" dirty="0"/>
          </a:p>
          <a:p>
            <a:r>
              <a:rPr lang="en-US" dirty="0"/>
              <a:t>&lt;section&gt; - </a:t>
            </a:r>
            <a:r>
              <a:rPr lang="sr-Latn-RS" dirty="0"/>
              <a:t>Sekcija dokumenta</a:t>
            </a:r>
            <a:endParaRPr lang="en-US" dirty="0"/>
          </a:p>
          <a:p>
            <a:r>
              <a:rPr lang="en-US" dirty="0"/>
              <a:t>&lt;article&gt; - </a:t>
            </a:r>
            <a:r>
              <a:rPr lang="sr-Latn-RS" dirty="0"/>
              <a:t>Nezavistan, zaseban članak</a:t>
            </a:r>
            <a:endParaRPr lang="en-US" dirty="0"/>
          </a:p>
          <a:p>
            <a:r>
              <a:rPr lang="en-US" dirty="0"/>
              <a:t>&lt;aside&gt; - </a:t>
            </a:r>
            <a:r>
              <a:rPr lang="sr-Latn-RS" dirty="0"/>
              <a:t>Sadržaj sa strane</a:t>
            </a:r>
            <a:endParaRPr lang="en-US" dirty="0"/>
          </a:p>
          <a:p>
            <a:r>
              <a:rPr lang="en-US" dirty="0"/>
              <a:t>&lt;footer&gt; - </a:t>
            </a:r>
            <a:r>
              <a:rPr lang="sr-Latn-RS" dirty="0"/>
              <a:t>Futer dokumenta</a:t>
            </a:r>
            <a:endParaRPr lang="en-US" dirty="0"/>
          </a:p>
          <a:p>
            <a:r>
              <a:rPr lang="en-US" dirty="0"/>
              <a:t>&lt;details&gt; - </a:t>
            </a:r>
            <a:r>
              <a:rPr lang="sr-Latn-RS" dirty="0"/>
              <a:t>Dodatni detalji</a:t>
            </a:r>
            <a:endParaRPr lang="en-US" dirty="0"/>
          </a:p>
          <a:p>
            <a:r>
              <a:rPr lang="en-US" dirty="0"/>
              <a:t>&lt;summary&gt; </a:t>
            </a:r>
            <a:r>
              <a:rPr lang="sr-Latn-RS" dirty="0"/>
              <a:t>- Heding za </a:t>
            </a:r>
            <a:r>
              <a:rPr lang="en-US" dirty="0"/>
              <a:t>&lt;details&gt; </a:t>
            </a:r>
            <a:r>
              <a:rPr lang="en-US" dirty="0" err="1"/>
              <a:t>eleme</a:t>
            </a:r>
            <a:r>
              <a:rPr lang="sr-Latn-RS" dirty="0"/>
              <a:t>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183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1F271-36DF-411A-AF0E-572B6D4C4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Position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E1EC06-F74A-447A-93AD-84DF70860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709729" cy="4152704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chemeClr val="tx2">
                    <a:lumMod val="25000"/>
                  </a:schemeClr>
                </a:solidFill>
              </a:rPr>
              <a:t>Position</a:t>
            </a:r>
            <a:r>
              <a:rPr lang="en-US" dirty="0"/>
              <a:t> – </a:t>
            </a:r>
            <a:r>
              <a:rPr lang="en-US" dirty="0" err="1"/>
              <a:t>specificira</a:t>
            </a:r>
            <a:r>
              <a:rPr lang="en-US" dirty="0"/>
              <a:t> </a:t>
            </a:r>
            <a:r>
              <a:rPr lang="en-US" dirty="0" err="1"/>
              <a:t>poziciju</a:t>
            </a:r>
            <a:r>
              <a:rPr lang="en-US" dirty="0"/>
              <a:t> </a:t>
            </a:r>
            <a:r>
              <a:rPr lang="en-US" dirty="0" err="1"/>
              <a:t>elementa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stranici</a:t>
            </a:r>
            <a:r>
              <a:rPr lang="sr-Latn-RS" dirty="0"/>
              <a:t>.</a:t>
            </a:r>
          </a:p>
          <a:p>
            <a:r>
              <a:rPr lang="sr-Latn-RS" dirty="0"/>
              <a:t>Pozicija može biti static, relative, absolute, fixed ili sticky, a potom da se pozicionira koristeći </a:t>
            </a:r>
            <a:r>
              <a:rPr lang="sr-Latn-RS" i="1" dirty="0">
                <a:solidFill>
                  <a:schemeClr val="tx2">
                    <a:lumMod val="25000"/>
                  </a:schemeClr>
                </a:solidFill>
              </a:rPr>
              <a:t>top</a:t>
            </a:r>
            <a:r>
              <a:rPr lang="sr-Latn-RS" dirty="0"/>
              <a:t>, </a:t>
            </a:r>
            <a:r>
              <a:rPr lang="sr-Latn-RS" i="1" dirty="0">
                <a:solidFill>
                  <a:schemeClr val="tx2">
                    <a:lumMod val="25000"/>
                  </a:schemeClr>
                </a:solidFill>
              </a:rPr>
              <a:t>bottom</a:t>
            </a:r>
            <a:r>
              <a:rPr lang="sr-Latn-RS" dirty="0"/>
              <a:t>, </a:t>
            </a:r>
            <a:r>
              <a:rPr lang="sr-Latn-RS" i="1" dirty="0">
                <a:solidFill>
                  <a:schemeClr val="tx2">
                    <a:lumMod val="25000"/>
                  </a:schemeClr>
                </a:solidFill>
              </a:rPr>
              <a:t>left</a:t>
            </a:r>
            <a:r>
              <a:rPr lang="sr-Latn-RS" dirty="0"/>
              <a:t> i </a:t>
            </a:r>
            <a:r>
              <a:rPr lang="sr-Latn-RS" i="1" dirty="0">
                <a:solidFill>
                  <a:schemeClr val="tx2">
                    <a:lumMod val="25000"/>
                  </a:schemeClr>
                </a:solidFill>
              </a:rPr>
              <a:t>right</a:t>
            </a:r>
            <a:r>
              <a:rPr lang="sr-Latn-RS" dirty="0"/>
              <a:t> svojstva.</a:t>
            </a:r>
          </a:p>
          <a:p>
            <a:r>
              <a:rPr lang="sr-Latn-RS" dirty="0"/>
              <a:t>Ova četiri svojstva neće raditi ukoliko se ne postavi position svojstvo!</a:t>
            </a:r>
            <a:endParaRPr lang="en-US" dirty="0"/>
          </a:p>
          <a:p>
            <a:r>
              <a:rPr lang="en-US" dirty="0" err="1"/>
              <a:t>Mogu</a:t>
            </a:r>
            <a:r>
              <a:rPr lang="sr-Latn-RS" dirty="0"/>
              <a:t>će vrednosti:</a:t>
            </a:r>
          </a:p>
          <a:p>
            <a:pPr lvl="1"/>
            <a:r>
              <a:rPr lang="sr-Latn-RS" i="1" dirty="0"/>
              <a:t>static</a:t>
            </a:r>
            <a:r>
              <a:rPr lang="sr-Latn-RS" dirty="0"/>
              <a:t>: Podrazumevana vrednost.</a:t>
            </a:r>
          </a:p>
          <a:p>
            <a:pPr lvl="1"/>
            <a:r>
              <a:rPr lang="sr-Latn-RS" i="1" dirty="0"/>
              <a:t>relative</a:t>
            </a:r>
            <a:r>
              <a:rPr lang="sr-Latn-RS" dirty="0"/>
              <a:t>: Relativno u odnosu na svoju normalnu poziciju.</a:t>
            </a:r>
          </a:p>
          <a:p>
            <a:pPr lvl="1"/>
            <a:r>
              <a:rPr lang="sr-Latn-RS" i="1" dirty="0"/>
              <a:t>fixed</a:t>
            </a:r>
            <a:r>
              <a:rPr lang="sr-Latn-RS" dirty="0"/>
              <a:t>: Fiksno u odnosu na čitav prikaz stranice.</a:t>
            </a:r>
          </a:p>
          <a:p>
            <a:pPr lvl="1"/>
            <a:r>
              <a:rPr lang="sr-Latn-RS" i="1" dirty="0"/>
              <a:t>absolute</a:t>
            </a:r>
            <a:r>
              <a:rPr lang="sr-Latn-RS" dirty="0"/>
              <a:t>: Apsolutno u odnosu na najbližeg pretka koji ima podešenu poziciju.</a:t>
            </a:r>
          </a:p>
          <a:p>
            <a:pPr lvl="1"/>
            <a:r>
              <a:rPr lang="sr-Latn-RS" i="1" dirty="0"/>
              <a:t>sticky</a:t>
            </a:r>
            <a:r>
              <a:rPr lang="sr-Latn-RS" dirty="0"/>
              <a:t>: Pozicioniranje u odnosu na scroll poziciju.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776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391D9-4F03-4A6A-B4E8-071684725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Zadatak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4F42A-7E81-4C89-BE8F-71CCF25BE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12886"/>
            <a:ext cx="9613861" cy="3630966"/>
          </a:xfrm>
        </p:spPr>
        <p:txBody>
          <a:bodyPr>
            <a:normAutofit lnSpcReduction="10000"/>
          </a:bodyPr>
          <a:lstStyle/>
          <a:p>
            <a:r>
              <a:rPr lang="sr-Latn-RS" dirty="0"/>
              <a:t>Napraviti odgovarajuću strukturu foldera za projekat.</a:t>
            </a:r>
          </a:p>
          <a:p>
            <a:r>
              <a:rPr lang="sr-Latn-RS" dirty="0"/>
              <a:t>U html dokumentu, napraviti header i u njemu div koji sadrži tekst „</a:t>
            </a:r>
            <a:r>
              <a:rPr lang="en-US" dirty="0"/>
              <a:t>Welcome to </a:t>
            </a:r>
            <a:r>
              <a:rPr lang="en-US" dirty="0" err="1"/>
              <a:t>ITBootcamp</a:t>
            </a:r>
            <a:r>
              <a:rPr lang="en-US" dirty="0"/>
              <a:t> pizza site!</a:t>
            </a:r>
            <a:r>
              <a:rPr lang="sr-Latn-RS" dirty="0"/>
              <a:t>“.</a:t>
            </a:r>
          </a:p>
          <a:p>
            <a:r>
              <a:rPr lang="sr-Latn-RS" dirty="0"/>
              <a:t>Podesiti pozadinsku sliku za header (lego_pizza.jpg), pozicionirati header i div tako da se tekst nađe:</a:t>
            </a:r>
          </a:p>
          <a:p>
            <a:pPr lvl="1"/>
            <a:r>
              <a:rPr lang="sr-Latn-RS" dirty="0"/>
              <a:t>U gornjem levom uglu headera,</a:t>
            </a:r>
          </a:p>
          <a:p>
            <a:pPr lvl="1"/>
            <a:r>
              <a:rPr lang="sr-Latn-RS" dirty="0"/>
              <a:t>U gornjem desnom uglu headera, </a:t>
            </a:r>
          </a:p>
          <a:p>
            <a:pPr lvl="1"/>
            <a:r>
              <a:rPr lang="sr-Latn-RS" dirty="0"/>
              <a:t>U donjem levom uglu headera,</a:t>
            </a:r>
          </a:p>
          <a:p>
            <a:pPr lvl="1"/>
            <a:r>
              <a:rPr lang="sr-Latn-RS" dirty="0"/>
              <a:t>U donjem desnom uglu headera,</a:t>
            </a:r>
          </a:p>
          <a:p>
            <a:pPr lvl="1"/>
            <a:r>
              <a:rPr lang="sr-Latn-RS" dirty="0"/>
              <a:t>Centriran u odnosu na header.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E699D2-8753-47C1-B6C7-F3AE7A09A0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217" b="69061"/>
          <a:stretch/>
        </p:blipFill>
        <p:spPr>
          <a:xfrm>
            <a:off x="0" y="5634255"/>
            <a:ext cx="12192000" cy="94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919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C451D-F026-4E6F-9DD8-A5AC6F21A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CSS Z-index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203FC-F18E-4AEE-A5BB-688842963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Kada se elementi pozicioniraju na stranici, mogu da se preklapaju.</a:t>
            </a:r>
          </a:p>
          <a:p>
            <a:r>
              <a:rPr lang="sr-Latn-RS" i="1" dirty="0">
                <a:solidFill>
                  <a:schemeClr val="tx2">
                    <a:lumMod val="25000"/>
                  </a:schemeClr>
                </a:solidFill>
              </a:rPr>
              <a:t>Z-index</a:t>
            </a:r>
            <a:r>
              <a:rPr lang="sr-Latn-RS" dirty="0"/>
              <a:t> svojstvo određuje redosled prikazivanja elemenata na stranici.</a:t>
            </a:r>
          </a:p>
          <a:p>
            <a:r>
              <a:rPr lang="sr-Latn-RS" dirty="0"/>
              <a:t>Z-index može uzeti i pozitivnu i negativnu vrednost.</a:t>
            </a:r>
          </a:p>
          <a:p>
            <a:r>
              <a:rPr lang="sr-Latn-RS" dirty="0"/>
              <a:t>Zadatak: Dodati još jedan element (recimo, div sa tekstom) na stranici, i pozicionirati ga tako da preklapa header. Promeniti z-index elementima tako da budu slučajeva kada jedan preklopi drugi, i obrnuto.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579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BE518-EEA0-4E7D-B06F-7CB3515BF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Zadatak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8C682-032E-469A-9C8A-E80359708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Napraviti</a:t>
            </a:r>
            <a:r>
              <a:rPr lang="en-US" dirty="0"/>
              <a:t> </a:t>
            </a:r>
            <a:r>
              <a:rPr lang="en-US" dirty="0" err="1"/>
              <a:t>dva</a:t>
            </a:r>
            <a:r>
              <a:rPr lang="en-US" dirty="0"/>
              <a:t> </a:t>
            </a:r>
            <a:r>
              <a:rPr lang="en-US" dirty="0" err="1"/>
              <a:t>paragrafa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postaviti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pozicije</a:t>
            </a:r>
            <a:r>
              <a:rPr lang="en-US" dirty="0"/>
              <a:t> (</a:t>
            </a:r>
            <a:r>
              <a:rPr lang="en-US" dirty="0" err="1"/>
              <a:t>apsolutne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relativne</a:t>
            </a:r>
            <a:r>
              <a:rPr lang="en-US" dirty="0"/>
              <a:t>), </a:t>
            </a:r>
            <a:r>
              <a:rPr lang="en-US" dirty="0" err="1"/>
              <a:t>tako</a:t>
            </a:r>
            <a:r>
              <a:rPr lang="en-US" dirty="0"/>
              <a:t> da se </a:t>
            </a:r>
            <a:r>
              <a:rPr lang="en-US" dirty="0" err="1"/>
              <a:t>preklapaju</a:t>
            </a:r>
            <a:r>
              <a:rPr lang="en-US" dirty="0"/>
              <a:t>.</a:t>
            </a:r>
          </a:p>
          <a:p>
            <a:r>
              <a:rPr lang="en-US" dirty="0" err="1"/>
              <a:t>Menjati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z-</a:t>
            </a:r>
            <a:r>
              <a:rPr lang="en-US" dirty="0" err="1"/>
              <a:t>indexe</a:t>
            </a:r>
            <a:r>
              <a:rPr lang="en-US" dirty="0"/>
              <a:t>, </a:t>
            </a:r>
            <a:r>
              <a:rPr lang="en-US" dirty="0" err="1"/>
              <a:t>tako</a:t>
            </a:r>
            <a:r>
              <a:rPr lang="en-US" dirty="0"/>
              <a:t> da se dese </a:t>
            </a:r>
            <a:r>
              <a:rPr lang="en-US" dirty="0" err="1"/>
              <a:t>obe</a:t>
            </a:r>
            <a:r>
              <a:rPr lang="en-US" dirty="0"/>
              <a:t> </a:t>
            </a:r>
            <a:r>
              <a:rPr lang="en-US" dirty="0" err="1"/>
              <a:t>situacije</a:t>
            </a:r>
            <a:r>
              <a:rPr lang="en-US" dirty="0"/>
              <a:t>, da </a:t>
            </a:r>
            <a:r>
              <a:rPr lang="en-US" dirty="0" err="1"/>
              <a:t>jedan</a:t>
            </a:r>
            <a:r>
              <a:rPr lang="en-US" dirty="0"/>
              <a:t> </a:t>
            </a:r>
            <a:r>
              <a:rPr lang="en-US" dirty="0" err="1"/>
              <a:t>preklopi</a:t>
            </a:r>
            <a:r>
              <a:rPr lang="en-US" dirty="0"/>
              <a:t> </a:t>
            </a:r>
            <a:r>
              <a:rPr lang="en-US" dirty="0" err="1"/>
              <a:t>drugi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30A063-9795-46B4-A8CD-430F0ACF9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142" y="4286075"/>
            <a:ext cx="2637476" cy="165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066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CA904-0446-49B4-B276-0F721EAED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CSS Overflow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E2008-E839-45BA-ADD4-63389B610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97092"/>
          </a:xfrm>
        </p:spPr>
        <p:txBody>
          <a:bodyPr>
            <a:normAutofit lnSpcReduction="10000"/>
          </a:bodyPr>
          <a:lstStyle/>
          <a:p>
            <a:r>
              <a:rPr lang="sr-Latn-RS" dirty="0"/>
              <a:t>Svojstvo </a:t>
            </a:r>
            <a:r>
              <a:rPr lang="sr-Latn-RS" i="1" dirty="0">
                <a:solidFill>
                  <a:schemeClr val="tx2">
                    <a:lumMod val="25000"/>
                  </a:schemeClr>
                </a:solidFill>
              </a:rPr>
              <a:t>overflow</a:t>
            </a:r>
            <a:r>
              <a:rPr lang="sr-Latn-RS" dirty="0"/>
              <a:t> određuje šta se dešava sa sadržajem elementa ukoliko su dimenzije elementa manje od njegovog sadržaja.</a:t>
            </a:r>
          </a:p>
          <a:p>
            <a:r>
              <a:rPr lang="sr-Latn-RS" dirty="0"/>
              <a:t>Moguće vrednosti:</a:t>
            </a:r>
          </a:p>
          <a:p>
            <a:pPr lvl="1"/>
            <a:r>
              <a:rPr lang="sr-Latn-RS" i="1" dirty="0"/>
              <a:t>visible</a:t>
            </a:r>
            <a:r>
              <a:rPr lang="sr-Latn-RS" dirty="0"/>
              <a:t>: Podrazumevana vrednost. Sadržaj se prikazuje van predviđenih granica.</a:t>
            </a:r>
          </a:p>
          <a:p>
            <a:pPr lvl="1"/>
            <a:r>
              <a:rPr lang="sr-Latn-RS" i="1" dirty="0"/>
              <a:t>hidden</a:t>
            </a:r>
            <a:r>
              <a:rPr lang="sr-Latn-RS" dirty="0"/>
              <a:t>: Višak sadržaja se odseca i ne prikazuje se.</a:t>
            </a:r>
          </a:p>
          <a:p>
            <a:pPr lvl="1"/>
            <a:r>
              <a:rPr lang="sr-Latn-RS" i="1" dirty="0"/>
              <a:t>scroll</a:t>
            </a:r>
            <a:r>
              <a:rPr lang="sr-Latn-RS" dirty="0"/>
              <a:t>: Višak sadržaja se odseca, ali se prikazuje klizač za ostatak sadržaja.</a:t>
            </a:r>
          </a:p>
          <a:p>
            <a:pPr lvl="1"/>
            <a:r>
              <a:rPr lang="sr-Latn-RS" i="1" dirty="0"/>
              <a:t>auto</a:t>
            </a:r>
            <a:r>
              <a:rPr lang="sr-Latn-RS" dirty="0"/>
              <a:t>: Kao scroll, samo se klizač prikazuje jedino u slučajevima kada je neophodan.</a:t>
            </a:r>
          </a:p>
          <a:p>
            <a:r>
              <a:rPr lang="sr-Latn-RS" dirty="0"/>
              <a:t>Zadatak: Postaviti visinu div-u unutar headera i tekst u njemu tako da tekst bude veći od visine. Primeniti overflow svojstvo i videti rezultat za različite vrednosti overflow svojstva.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02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4971F-FBA3-4EAB-AF0F-F58778B32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CSS Float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DD07E-3859-42A5-8CE3-255A78520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Svojstvo </a:t>
            </a:r>
            <a:r>
              <a:rPr lang="sr-Latn-RS" i="1" dirty="0">
                <a:solidFill>
                  <a:schemeClr val="tx2">
                    <a:lumMod val="25000"/>
                  </a:schemeClr>
                </a:solidFill>
              </a:rPr>
              <a:t>float</a:t>
            </a:r>
            <a:r>
              <a:rPr lang="sr-Latn-RS" dirty="0"/>
              <a:t> određuje redosled po kojem se ređa (pluta) element na stranici.</a:t>
            </a:r>
          </a:p>
          <a:p>
            <a:r>
              <a:rPr lang="sr-Latn-RS" dirty="0"/>
              <a:t>Moguće vrednosti:</a:t>
            </a:r>
          </a:p>
          <a:p>
            <a:pPr lvl="1"/>
            <a:r>
              <a:rPr lang="sr-Latn-RS" dirty="0"/>
              <a:t>left: Element se ređa levo u odnosu na element koji ga sadrži,</a:t>
            </a:r>
          </a:p>
          <a:p>
            <a:pPr lvl="1"/>
            <a:r>
              <a:rPr lang="sr-Latn-RS" dirty="0"/>
              <a:t>right: Element se ređa desno u odnosu na element koji ga sadrži,</a:t>
            </a:r>
          </a:p>
          <a:p>
            <a:pPr lvl="1"/>
            <a:r>
              <a:rPr lang="sr-Latn-RS" dirty="0"/>
              <a:t>none: Podrazumevana vredost. Element se ne ređa (prikazuje je gde je specificiran u kodu).</a:t>
            </a:r>
          </a:p>
          <a:p>
            <a:pPr lvl="1"/>
            <a:r>
              <a:rPr lang="sr-Latn-RS" dirty="0"/>
              <a:t>inherit: Nasleđuje float vrednost od sledećeg elementa roditelja.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96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3231A-5919-4DF2-AE5E-5EAF378E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Zadatak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5A9D4-B4D8-4AB1-AD6D-2832CC408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Napraviti</a:t>
            </a:r>
            <a:r>
              <a:rPr lang="en-US" dirty="0"/>
              <a:t> div </a:t>
            </a:r>
            <a:r>
              <a:rPr lang="en-US" dirty="0" err="1"/>
              <a:t>koji</a:t>
            </a:r>
            <a:r>
              <a:rPr lang="en-US" dirty="0"/>
              <a:t> u </a:t>
            </a:r>
            <a:r>
              <a:rPr lang="en-US" dirty="0" err="1"/>
              <a:t>sebi</a:t>
            </a:r>
            <a:r>
              <a:rPr lang="en-US" dirty="0"/>
              <a:t> </a:t>
            </a:r>
            <a:r>
              <a:rPr lang="en-US" dirty="0" err="1"/>
              <a:t>ima</a:t>
            </a:r>
            <a:r>
              <a:rPr lang="en-US" dirty="0"/>
              <a:t> tri </a:t>
            </a:r>
            <a:r>
              <a:rPr lang="en-US" dirty="0" err="1"/>
              <a:t>paragrafa</a:t>
            </a:r>
            <a:r>
              <a:rPr lang="en-US" dirty="0"/>
              <a:t>.</a:t>
            </a:r>
          </a:p>
          <a:p>
            <a:r>
              <a:rPr lang="en-US" dirty="0" err="1"/>
              <a:t>Podesiti</a:t>
            </a:r>
            <a:r>
              <a:rPr lang="en-US" dirty="0"/>
              <a:t> da </a:t>
            </a:r>
            <a:r>
              <a:rPr lang="en-US" dirty="0" err="1"/>
              <a:t>paragrafi</a:t>
            </a:r>
            <a:r>
              <a:rPr lang="en-US" dirty="0"/>
              <a:t> </a:t>
            </a:r>
            <a:r>
              <a:rPr lang="en-US" dirty="0" err="1"/>
              <a:t>idu</a:t>
            </a:r>
            <a:r>
              <a:rPr lang="en-US" dirty="0"/>
              <a:t> </a:t>
            </a:r>
            <a:r>
              <a:rPr lang="en-US" dirty="0" err="1"/>
              <a:t>jedan</a:t>
            </a:r>
            <a:r>
              <a:rPr lang="en-US" dirty="0"/>
              <a:t> za </a:t>
            </a:r>
            <a:r>
              <a:rPr lang="en-US" dirty="0" err="1"/>
              <a:t>drugim</a:t>
            </a:r>
            <a:r>
              <a:rPr lang="en-US" dirty="0"/>
              <a:t>, u </a:t>
            </a:r>
            <a:r>
              <a:rPr lang="en-US" dirty="0" err="1"/>
              <a:t>istom</a:t>
            </a:r>
            <a:r>
              <a:rPr lang="en-US" dirty="0"/>
              <a:t> </a:t>
            </a:r>
            <a:r>
              <a:rPr lang="en-US" dirty="0" err="1"/>
              <a:t>redu</a:t>
            </a:r>
            <a:r>
              <a:rPr lang="en-US" dirty="0"/>
              <a:t>.</a:t>
            </a:r>
          </a:p>
          <a:p>
            <a:r>
              <a:rPr lang="en-US" dirty="0" err="1"/>
              <a:t>Podesiti</a:t>
            </a:r>
            <a:r>
              <a:rPr lang="en-US" dirty="0"/>
              <a:t> </a:t>
            </a:r>
            <a:r>
              <a:rPr lang="en-US" dirty="0" err="1"/>
              <a:t>dimenzije</a:t>
            </a:r>
            <a:r>
              <a:rPr lang="en-US" dirty="0"/>
              <a:t> </a:t>
            </a:r>
            <a:r>
              <a:rPr lang="en-US" dirty="0" err="1"/>
              <a:t>paragrafa</a:t>
            </a:r>
            <a:r>
              <a:rPr lang="en-US" dirty="0"/>
              <a:t>.</a:t>
            </a:r>
          </a:p>
          <a:p>
            <a:r>
              <a:rPr lang="en-US" dirty="0" err="1"/>
              <a:t>Stilizovati</a:t>
            </a:r>
            <a:r>
              <a:rPr lang="en-US" dirty="0"/>
              <a:t> </a:t>
            </a:r>
            <a:r>
              <a:rPr lang="en-US" dirty="0" err="1"/>
              <a:t>paragrafe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div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proizvoljan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sr-Latn-RS" dirty="0"/>
              <a:t>čin.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83431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294</TotalTime>
  <Words>835</Words>
  <Application>Microsoft Office PowerPoint</Application>
  <PresentationFormat>Widescreen</PresentationFormat>
  <Paragraphs>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Trebuchet MS</vt:lpstr>
      <vt:lpstr>Berlin</vt:lpstr>
      <vt:lpstr>HTML i CSS Pozicioniranja</vt:lpstr>
      <vt:lpstr>HTML Raspored</vt:lpstr>
      <vt:lpstr>CSS Position</vt:lpstr>
      <vt:lpstr>Zadatak</vt:lpstr>
      <vt:lpstr>CSS Z-index</vt:lpstr>
      <vt:lpstr>Zadatak</vt:lpstr>
      <vt:lpstr>CSS Overflow</vt:lpstr>
      <vt:lpstr>CSS Float</vt:lpstr>
      <vt:lpstr>Zadatak</vt:lpstr>
      <vt:lpstr>Zadatak</vt:lpstr>
      <vt:lpstr>CSS Clear</vt:lpstr>
      <vt:lpstr>CSS Display</vt:lpstr>
      <vt:lpstr>Zadatak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i CSS Pozicioniranja</dc:title>
  <dc:creator>Stefan Stanimirović</dc:creator>
  <cp:lastModifiedBy>Stefan Stanimirović</cp:lastModifiedBy>
  <cp:revision>23</cp:revision>
  <dcterms:created xsi:type="dcterms:W3CDTF">2019-10-05T17:28:05Z</dcterms:created>
  <dcterms:modified xsi:type="dcterms:W3CDTF">2020-07-17T10:42:30Z</dcterms:modified>
</cp:coreProperties>
</file>