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0" r:id="rId12"/>
    <p:sldId id="268" r:id="rId13"/>
    <p:sldId id="266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82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4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9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7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2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309A275-CB45-44B5-8B80-A343C3998D23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434C-3472-443C-9E56-68FC9D1A6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JavaScript vs Typescript">
            <a:extLst>
              <a:ext uri="{FF2B5EF4-FFF2-40B4-BE49-F238E27FC236}">
                <a16:creationId xmlns:a16="http://schemas.microsoft.com/office/drawing/2014/main" id="{D7A73380-DD67-4AB2-B87A-CE3DC79C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5" y="247581"/>
            <a:ext cx="11742890" cy="63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3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C49B-20E3-4ADC-9C5E-948A7531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Promenljive primeri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01A-322B-44B5-A7CA-A2813364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carName1 = "Volvo XC60";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double quotes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carName2 = 'Volvo XC60';  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single quotes</a:t>
            </a:r>
            <a:endParaRPr lang="sr-Latn-R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answer1 = "It's alright";       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Single quote inside double quotes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answer2 = "He is called 'Johnny'";    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Single quotes inside double quotes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answer3 = 'He is called "Johnny"';    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Double quotes inside single quotes</a:t>
            </a:r>
            <a:endParaRPr lang="sr-Latn-R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let test1 = true;</a:t>
            </a:r>
            <a:r>
              <a:rPr lang="sr-Latn-R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logical value true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sr-Latn-R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let test2 = false;  </a:t>
            </a:r>
            <a:r>
              <a:rPr lang="sr-Latn-R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logical value false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6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4AE7-4093-44F0-9885-3E2A823C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null </a:t>
            </a:r>
            <a:r>
              <a:rPr lang="en-US" dirty="0" err="1"/>
              <a:t>i</a:t>
            </a:r>
            <a:r>
              <a:rPr lang="en-US" dirty="0"/>
              <a:t> undefined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C940-4966-457A-9318-09A0DB4F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age;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console.log(age, age + 3);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age = null;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console.log(age, age + 3);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null, 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6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877F-5F76-4256-8F84-1B1E1328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Stringovi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78C2-9D4B-4AC8-BBB8-11953D7B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let email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‘peraperic@xyz.com’;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stringovna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promenljiva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konkatenacija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duzina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5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A0CA-7C12-4212-8926-687FF192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</a:t>
            </a:r>
            <a:r>
              <a:rPr lang="en-US" dirty="0" err="1"/>
              <a:t>Brojevna</a:t>
            </a:r>
            <a:r>
              <a:rPr lang="en-US" dirty="0"/>
              <a:t> a</a:t>
            </a:r>
            <a:r>
              <a:rPr lang="sr-Latn-RS" dirty="0"/>
              <a:t>rtimetika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6E6-D530-4E9D-99EC-E7EF70F9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3200" dirty="0"/>
              <a:t>Standardne aritmetičke operacije +, -, *, /:</a:t>
            </a:r>
          </a:p>
          <a:p>
            <a:pPr marL="27432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pPr marL="27432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pPr marL="274320" lvl="1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3200" dirty="0"/>
              <a:t>Menjanje vrednosti promenljive +=, -=, *=, </a:t>
            </a:r>
            <a:r>
              <a:rPr lang="en-US" sz="3200"/>
              <a:t>/</a:t>
            </a:r>
            <a:r>
              <a:rPr lang="sr-Latn-RS" sz="3200"/>
              <a:t>=, </a:t>
            </a:r>
            <a:r>
              <a:rPr lang="sr-Latn-RS" sz="3200" dirty="0"/>
              <a:t>++, --:</a:t>
            </a:r>
          </a:p>
          <a:p>
            <a:pPr marL="274320" lvl="1" indent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5; </a:t>
            </a:r>
          </a:p>
          <a:p>
            <a:pPr marL="274320" lvl="1" indent="0">
              <a:buNone/>
            </a:pP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x++;</a:t>
            </a:r>
          </a:p>
          <a:p>
            <a:r>
              <a:rPr lang="sr-Latn-RS" sz="3200" dirty="0"/>
              <a:t>Ostatak pri deljenju %:</a:t>
            </a:r>
          </a:p>
          <a:p>
            <a:pPr marL="274320" lvl="1" indent="0">
              <a:buNone/>
            </a:pPr>
            <a:r>
              <a:rPr lang="sr-Latn-R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% y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3200" dirty="0"/>
              <a:t>Stepenovanje **:</a:t>
            </a:r>
          </a:p>
          <a:p>
            <a:pPr marL="274320" lvl="1" indent="0">
              <a:buNone/>
            </a:pP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let  z = x ** 2;</a:t>
            </a:r>
            <a:endParaRPr lang="da-DK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295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0F1C-D92D-41B0-8512-72FCE528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Redosled</a:t>
            </a:r>
            <a:r>
              <a:rPr lang="en-US" dirty="0"/>
              <a:t> </a:t>
            </a:r>
            <a:r>
              <a:rPr lang="en-US" dirty="0" err="1"/>
              <a:t>operacija</a:t>
            </a:r>
            <a:endParaRPr lang="en-US" dirty="0"/>
          </a:p>
        </p:txBody>
      </p:sp>
      <p:pic>
        <p:nvPicPr>
          <p:cNvPr id="1026" name="Picture 2" descr="BIDMAS - Order of Operations Poster">
            <a:extLst>
              <a:ext uri="{FF2B5EF4-FFF2-40B4-BE49-F238E27FC236}">
                <a16:creationId xmlns:a16="http://schemas.microsoft.com/office/drawing/2014/main" id="{7C208627-7DEC-4B6E-858D-9EB7170A3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97" y="1891666"/>
            <a:ext cx="8480857" cy="42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7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795B-6806-4EF9-BA03-25304F6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Artimetika – različiti tipovi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B071-B641-4F86-A016-690C0F33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 x = 16 + "Volvo";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y = "16" + "Volvo";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z = 16 + 4 + "Volvo";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t = "Volvo" + 16 + 4;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 = 5 / “hello”;</a:t>
            </a:r>
          </a:p>
        </p:txBody>
      </p:sp>
    </p:spTree>
    <p:extLst>
      <p:ext uri="{BB962C8B-B14F-4D97-AF65-F5344CB8AC3E}">
        <p14:creationId xmlns:p14="http://schemas.microsoft.com/office/powerpoint/2010/main" val="256829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80DB-9E34-442E-A945-EBC0B806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Gde staviti JS kod?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6178-6473-464E-8A7D-5571A598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3200" dirty="0"/>
              <a:t>Unutar html dokumenta, između </a:t>
            </a:r>
            <a:r>
              <a:rPr lang="en-US" sz="3200" dirty="0"/>
              <a:t>&lt;script&gt;&lt;/script&gt; </a:t>
            </a:r>
            <a:r>
              <a:rPr lang="en-US" sz="3200" dirty="0" err="1"/>
              <a:t>tagova</a:t>
            </a:r>
            <a:r>
              <a:rPr lang="en-US" sz="3200" dirty="0"/>
              <a:t>.</a:t>
            </a:r>
          </a:p>
          <a:p>
            <a:pPr lvl="1"/>
            <a:r>
              <a:rPr lang="sr-Latn-RS" sz="3000" dirty="0"/>
              <a:t>Proizvoljan broj tagova bilo gde u dokumentu, mada se preporučuje </a:t>
            </a:r>
            <a:r>
              <a:rPr lang="sr-Latn-RS" sz="3000" i="1" dirty="0"/>
              <a:t>pre zatvorenog body taga.</a:t>
            </a:r>
          </a:p>
          <a:p>
            <a:r>
              <a:rPr lang="sr-Latn-RS" sz="3200" dirty="0"/>
              <a:t>Može u posebnom fajlu sa ekstenzijom .js, a onda se u html kodu uključuje sa:</a:t>
            </a:r>
          </a:p>
          <a:p>
            <a:pPr lvl="1"/>
            <a:r>
              <a:rPr lang="en-US" sz="3000" dirty="0"/>
              <a:t>&lt;script </a:t>
            </a:r>
            <a:r>
              <a:rPr lang="en-US" sz="3000" dirty="0" err="1"/>
              <a:t>src</a:t>
            </a:r>
            <a:r>
              <a:rPr lang="en-US" sz="3000" dirty="0"/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414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340-B32E-4D6B-AA86-706BAAA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Ispis u 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7B82-6686-4102-9732-FDBF0421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window.alert</a:t>
            </a:r>
            <a:r>
              <a:rPr lang="en-US" sz="3200" b="1" dirty="0">
                <a:solidFill>
                  <a:srgbClr val="FF0000"/>
                </a:solidFill>
              </a:rPr>
              <a:t>()</a:t>
            </a:r>
            <a:r>
              <a:rPr lang="sr-Latn-RS" sz="3200" b="1" dirty="0">
                <a:solidFill>
                  <a:srgbClr val="FF0000"/>
                </a:solidFill>
              </a:rPr>
              <a:t> </a:t>
            </a:r>
            <a:r>
              <a:rPr lang="sr-Latn-RS" sz="3200" dirty="0"/>
              <a:t>– ispis poruke u alert boxu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 err="1">
                <a:solidFill>
                  <a:srgbClr val="FF0000"/>
                </a:solidFill>
              </a:rPr>
              <a:t>document.write</a:t>
            </a:r>
            <a:r>
              <a:rPr lang="en-US" sz="3200" b="1" dirty="0">
                <a:solidFill>
                  <a:srgbClr val="FF0000"/>
                </a:solidFill>
              </a:rPr>
              <a:t>()</a:t>
            </a:r>
            <a:r>
              <a:rPr lang="sr-Latn-RS" sz="3200" b="1" dirty="0">
                <a:solidFill>
                  <a:srgbClr val="FF0000"/>
                </a:solidFill>
              </a:rPr>
              <a:t> </a:t>
            </a:r>
            <a:r>
              <a:rPr lang="sr-Latn-RS" sz="3200" dirty="0"/>
              <a:t>– ispis celog dokumenta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console.log()</a:t>
            </a:r>
            <a:r>
              <a:rPr lang="sr-Latn-RS" sz="3200" b="1" dirty="0">
                <a:solidFill>
                  <a:srgbClr val="FF0000"/>
                </a:solidFill>
              </a:rPr>
              <a:t> </a:t>
            </a:r>
            <a:r>
              <a:rPr lang="sr-Latn-RS" sz="3200" dirty="0"/>
              <a:t>– ispis poruke u konzoli browsera</a:t>
            </a:r>
            <a:endParaRPr lang="en-US" sz="3200" dirty="0"/>
          </a:p>
          <a:p>
            <a:r>
              <a:rPr lang="en-US" sz="3200" b="1" dirty="0" err="1">
                <a:solidFill>
                  <a:srgbClr val="FF0000"/>
                </a:solidFill>
              </a:rPr>
              <a:t>innerHTML</a:t>
            </a:r>
            <a:r>
              <a:rPr lang="sr-Latn-RS" sz="3200" dirty="0"/>
              <a:t> – menjanje sadržaja nekog HTML taga</a:t>
            </a:r>
          </a:p>
        </p:txBody>
      </p:sp>
    </p:spTree>
    <p:extLst>
      <p:ext uri="{BB962C8B-B14F-4D97-AF65-F5344CB8AC3E}">
        <p14:creationId xmlns:p14="http://schemas.microsoft.com/office/powerpoint/2010/main" val="98361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23A3-E2FF-443E-8920-19348E1B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Komande u 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4ED7-0836-4C4B-AECF-BA07817B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3200" dirty="0"/>
              <a:t>Jedna JS komanda je jedna instrukcija programa koju izvršava browser.</a:t>
            </a:r>
          </a:p>
          <a:p>
            <a:r>
              <a:rPr lang="sr-Latn-RS" sz="3200" dirty="0"/>
              <a:t>Komande se izvršavaju red po red, u redosledu u kojem su napisane.</a:t>
            </a:r>
          </a:p>
          <a:p>
            <a:r>
              <a:rPr lang="sr-Latn-RS" sz="3200" dirty="0"/>
              <a:t>Posle svake komande nije potrebno stavljati </a:t>
            </a:r>
            <a:r>
              <a:rPr lang="en-US" sz="3200" b="1" dirty="0">
                <a:solidFill>
                  <a:srgbClr val="FF0000"/>
                </a:solidFill>
              </a:rPr>
              <a:t>;</a:t>
            </a:r>
            <a:r>
              <a:rPr lang="sr-Latn-RS" sz="3200" dirty="0"/>
              <a:t> ali se </a:t>
            </a:r>
            <a:r>
              <a:rPr lang="sr-Latn-RS" sz="3200" b="1" u="sng" dirty="0">
                <a:solidFill>
                  <a:srgbClr val="FF0000"/>
                </a:solidFill>
              </a:rPr>
              <a:t>izuzetno preporučuje!!!</a:t>
            </a:r>
          </a:p>
          <a:p>
            <a:r>
              <a:rPr lang="sr-Latn-RS" sz="3200" dirty="0"/>
              <a:t>Ako je više komandi u jednom redu, </a:t>
            </a:r>
            <a:r>
              <a:rPr lang="sr-Latn-RS" sz="3200" b="1" dirty="0">
                <a:solidFill>
                  <a:srgbClr val="FF0000"/>
                </a:solidFill>
              </a:rPr>
              <a:t>;</a:t>
            </a:r>
            <a:r>
              <a:rPr lang="sr-Latn-RS" sz="3200" dirty="0"/>
              <a:t> je </a:t>
            </a:r>
            <a:r>
              <a:rPr lang="sr-Latn-RS" sz="3200" b="1" u="sng" dirty="0">
                <a:solidFill>
                  <a:srgbClr val="FF0000"/>
                </a:solidFill>
              </a:rPr>
              <a:t>obavezna</a:t>
            </a:r>
            <a:r>
              <a:rPr lang="sr-Latn-RS" sz="3200" dirty="0"/>
              <a:t> da razdvoji komande!</a:t>
            </a:r>
          </a:p>
        </p:txBody>
      </p:sp>
    </p:spTree>
    <p:extLst>
      <p:ext uri="{BB962C8B-B14F-4D97-AF65-F5344CB8AC3E}">
        <p14:creationId xmlns:p14="http://schemas.microsoft.com/office/powerpoint/2010/main" val="30617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9809-F86C-42B7-A2B3-BDDAA50C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Vrednosti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6327-A652-4084-982D-09CE49C7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z="3200" dirty="0"/>
              <a:t>Postoje </a:t>
            </a:r>
            <a:r>
              <a:rPr lang="sr-Latn-RS" sz="3200" b="1" dirty="0">
                <a:solidFill>
                  <a:srgbClr val="FF0000"/>
                </a:solidFill>
              </a:rPr>
              <a:t>fiksne vrednosti (literali)</a:t>
            </a:r>
            <a:r>
              <a:rPr lang="sr-Latn-RS" sz="3200" dirty="0"/>
              <a:t> i </a:t>
            </a:r>
            <a:r>
              <a:rPr lang="sr-Latn-RS" sz="3200" b="1" dirty="0">
                <a:solidFill>
                  <a:srgbClr val="FF0000"/>
                </a:solidFill>
              </a:rPr>
              <a:t>promenljive (varijabilne) vrednosti</a:t>
            </a:r>
            <a:r>
              <a:rPr lang="sr-Latn-RS" sz="3200" dirty="0"/>
              <a:t>.</a:t>
            </a:r>
          </a:p>
          <a:p>
            <a:r>
              <a:rPr lang="sr-Latn-RS" sz="3200" dirty="0"/>
              <a:t>Literali mogu biti:</a:t>
            </a:r>
          </a:p>
          <a:p>
            <a:pPr lvl="1"/>
            <a:r>
              <a:rPr lang="sr-Latn-RS" sz="3000" i="1" dirty="0"/>
              <a:t>Brojevi</a:t>
            </a:r>
            <a:r>
              <a:rPr lang="sr-Latn-RS" sz="3000" dirty="0"/>
              <a:t>, i to:</a:t>
            </a:r>
          </a:p>
          <a:p>
            <a:pPr lvl="2"/>
            <a:r>
              <a:rPr lang="sr-Latn-RS" sz="2800" dirty="0"/>
              <a:t>Celi,</a:t>
            </a:r>
          </a:p>
          <a:p>
            <a:pPr lvl="2"/>
            <a:r>
              <a:rPr lang="sr-Latn-RS" sz="2800" dirty="0"/>
              <a:t>Decimalni;</a:t>
            </a:r>
          </a:p>
          <a:p>
            <a:pPr lvl="1"/>
            <a:r>
              <a:rPr lang="sr-Latn-RS" sz="3000" i="1" dirty="0"/>
              <a:t>Stringovi</a:t>
            </a:r>
            <a:r>
              <a:rPr lang="sr-Latn-RS" sz="3000" dirty="0"/>
              <a:t>, koji mogu biti između jednostrukih ili dvostrukih navodnika,</a:t>
            </a:r>
          </a:p>
          <a:p>
            <a:pPr lvl="1"/>
            <a:r>
              <a:rPr lang="sr-Latn-RS" sz="3000" i="1" dirty="0"/>
              <a:t>Logičke vrednosti: true </a:t>
            </a:r>
            <a:r>
              <a:rPr lang="sr-Latn-RS" sz="3000" dirty="0"/>
              <a:t>ili</a:t>
            </a:r>
            <a:r>
              <a:rPr lang="sr-Latn-RS" sz="3000" i="1" dirty="0"/>
              <a:t> false.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75230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BA74-1BDE-4F96-A65D-A20AA48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Promenljive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8DD2-41E2-4639-ADA2-ABA66D9B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042212" cy="4038600"/>
          </a:xfrm>
        </p:spPr>
        <p:txBody>
          <a:bodyPr>
            <a:normAutofit/>
          </a:bodyPr>
          <a:lstStyle/>
          <a:p>
            <a:r>
              <a:rPr lang="sr-Latn-RS" sz="3200" dirty="0"/>
              <a:t>Promenljive služe za pamćenje vrednosti podataka.</a:t>
            </a:r>
          </a:p>
          <a:p>
            <a:r>
              <a:rPr lang="sr-Latn-RS" sz="3200" dirty="0"/>
              <a:t>U promenljive se mogu upisivati vrednosti i iz njih se mogu čitati vrednosti.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94A9D-678E-4960-9560-3076C8A6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12" y="2057400"/>
            <a:ext cx="2442470" cy="351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5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2E84-58F0-42B9-AF2C-9C6C6E3B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Promenljive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5721-8DFF-42A8-A774-0926A885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sz="3200" dirty="0"/>
              <a:t>Promenljiva mora da se </a:t>
            </a:r>
            <a:r>
              <a:rPr lang="sr-Latn-RS" sz="3200" b="1" i="1" dirty="0"/>
              <a:t>deklariše</a:t>
            </a:r>
            <a:r>
              <a:rPr lang="sr-Latn-RS" sz="3200" dirty="0"/>
              <a:t> pre upotrebe.</a:t>
            </a:r>
          </a:p>
          <a:p>
            <a:r>
              <a:rPr lang="sr-Latn-RS" sz="3200" dirty="0"/>
              <a:t>Za deklaraciju promenljive koristi se ključna reč </a:t>
            </a:r>
            <a:r>
              <a:rPr lang="sr-Latn-RS" sz="3200" b="1" dirty="0">
                <a:solidFill>
                  <a:srgbClr val="FF0000"/>
                </a:solidFill>
              </a:rPr>
              <a:t>var</a:t>
            </a:r>
            <a:r>
              <a:rPr lang="sr-Latn-RS" sz="3200" dirty="0"/>
              <a:t> ili </a:t>
            </a:r>
            <a:r>
              <a:rPr lang="sr-Latn-RS" sz="3200" b="1" dirty="0">
                <a:solidFill>
                  <a:srgbClr val="FF0000"/>
                </a:solidFill>
              </a:rPr>
              <a:t>let</a:t>
            </a:r>
            <a:r>
              <a:rPr lang="sr-Latn-RS" sz="3200" dirty="0"/>
              <a:t>.</a:t>
            </a:r>
          </a:p>
          <a:p>
            <a:r>
              <a:rPr lang="sr-Latn-RS" sz="3200" dirty="0"/>
              <a:t>Za dodeljivanje vrednosti promenljive koristi se znak jednakosti </a:t>
            </a:r>
            <a:r>
              <a:rPr lang="sr-Latn-RS" sz="3200" b="1" dirty="0">
                <a:solidFill>
                  <a:srgbClr val="FF0000"/>
                </a:solidFill>
              </a:rPr>
              <a:t>=</a:t>
            </a:r>
            <a:r>
              <a:rPr lang="sr-Latn-RS" sz="3200" dirty="0"/>
              <a:t>.</a:t>
            </a:r>
          </a:p>
          <a:p>
            <a:r>
              <a:rPr lang="sr-Latn-RS" sz="3200" dirty="0"/>
              <a:t>Primer:</a:t>
            </a:r>
          </a:p>
          <a:p>
            <a:pPr lvl="1"/>
            <a:r>
              <a:rPr lang="sr-Latn-R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3;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3200" dirty="0"/>
              <a:t>U daljem programu, za pristupanje vrednosti promenljive </a:t>
            </a:r>
            <a:r>
              <a:rPr lang="sr-Latn-RS" sz="3200" b="1" dirty="0"/>
              <a:t>ne koristi</a:t>
            </a:r>
            <a:r>
              <a:rPr lang="sr-Latn-RS" sz="3200" dirty="0"/>
              <a:t> se ključna reč </a:t>
            </a:r>
            <a:r>
              <a:rPr lang="sr-Latn-RS" sz="3200" b="1" dirty="0">
                <a:solidFill>
                  <a:srgbClr val="FF0000"/>
                </a:solidFill>
              </a:rPr>
              <a:t>var</a:t>
            </a:r>
            <a:r>
              <a:rPr lang="sr-Latn-RS" sz="3200" dirty="0"/>
              <a:t> ili </a:t>
            </a:r>
            <a:r>
              <a:rPr lang="sr-Latn-RS" sz="3200" b="1" dirty="0">
                <a:solidFill>
                  <a:srgbClr val="FF0000"/>
                </a:solidFill>
              </a:rPr>
              <a:t>let</a:t>
            </a:r>
            <a:r>
              <a:rPr lang="sr-Latn-RS" sz="3200" dirty="0"/>
              <a:t>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CAE-5B24-45C3-9926-200DEB43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Konstante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4322-9CA3-465A-AFD7-4AAAD79F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Promenljive kojima se ne može promeniti vrednost jednom kada im se zada.</a:t>
            </a:r>
          </a:p>
          <a:p>
            <a:r>
              <a:rPr lang="sr-Latn-RS" sz="3200" dirty="0"/>
              <a:t>Za deklaraciju promenljive koristi se ključna reč </a:t>
            </a:r>
            <a:r>
              <a:rPr lang="sr-Latn-RS" sz="3200" b="1" dirty="0">
                <a:solidFill>
                  <a:srgbClr val="FF0000"/>
                </a:solidFill>
              </a:rPr>
              <a:t>const</a:t>
            </a:r>
            <a:r>
              <a:rPr lang="sr-Latn-RS" sz="3200" dirty="0"/>
              <a:t>.</a:t>
            </a:r>
          </a:p>
          <a:p>
            <a:r>
              <a:rPr lang="sr-Latn-RS" sz="3200" dirty="0"/>
              <a:t>Primer:</a:t>
            </a:r>
          </a:p>
          <a:p>
            <a:pPr lvl="1"/>
            <a:r>
              <a:rPr lang="sr-Latn-R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-9;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2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FB38-19EB-4395-AB32-E87E8AB0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JS Primitivni tipovi podataka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A4068-9763-4BB9-8A7E-AB4280A69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365293"/>
              </p:ext>
            </p:extLst>
          </p:nvPr>
        </p:nvGraphicFramePr>
        <p:xfrm>
          <a:off x="1143000" y="2057400"/>
          <a:ext cx="9872662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25318">
                  <a:extLst>
                    <a:ext uri="{9D8B030D-6E8A-4147-A177-3AD203B41FA5}">
                      <a16:colId xmlns:a16="http://schemas.microsoft.com/office/drawing/2014/main" val="1635551277"/>
                    </a:ext>
                  </a:extLst>
                </a:gridCol>
                <a:gridCol w="7047344">
                  <a:extLst>
                    <a:ext uri="{9D8B030D-6E8A-4147-A177-3AD203B41FA5}">
                      <a16:colId xmlns:a16="http://schemas.microsoft.com/office/drawing/2014/main" val="11097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3200" dirty="0"/>
                        <a:t>Number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200" dirty="0"/>
                        <a:t>6, 100, -9, 3.1415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0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3200" dirty="0"/>
                        <a:t>String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‘hello world!’, “</a:t>
                      </a:r>
                      <a:r>
                        <a:rPr lang="en-US" sz="3200" dirty="0" err="1"/>
                        <a:t>Pera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Peric</a:t>
                      </a:r>
                      <a:r>
                        <a:rPr lang="en-US" sz="32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4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3200" dirty="0"/>
                        <a:t>Boolean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true /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6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3200" dirty="0"/>
                        <a:t>Null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Promenljiva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nema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vrednost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1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3200" dirty="0"/>
                        <a:t>Undefined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Promenljivoj</a:t>
                      </a:r>
                      <a:r>
                        <a:rPr lang="en-US" sz="3200" dirty="0"/>
                        <a:t> jo</a:t>
                      </a:r>
                      <a:r>
                        <a:rPr lang="sr-Latn-RS" sz="3200" dirty="0"/>
                        <a:t>š nije definisana vrednost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5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62500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302</TotalTime>
  <Words>661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Courier New</vt:lpstr>
      <vt:lpstr>Basis</vt:lpstr>
      <vt:lpstr>PowerPoint Presentation</vt:lpstr>
      <vt:lpstr>Gde staviti JS kod?</vt:lpstr>
      <vt:lpstr>Ispis u JS</vt:lpstr>
      <vt:lpstr>Komande u JS</vt:lpstr>
      <vt:lpstr>JS Vrednosti</vt:lpstr>
      <vt:lpstr>JS Promenljive</vt:lpstr>
      <vt:lpstr>JS Promenljive</vt:lpstr>
      <vt:lpstr>JS Konstante</vt:lpstr>
      <vt:lpstr>JS Primitivni tipovi podataka</vt:lpstr>
      <vt:lpstr>JS Promenljive primeri</vt:lpstr>
      <vt:lpstr>JS null i undefined</vt:lpstr>
      <vt:lpstr>JS Stringovi</vt:lpstr>
      <vt:lpstr>JS Brojevna artimetika</vt:lpstr>
      <vt:lpstr>JS Redosled operacija</vt:lpstr>
      <vt:lpstr>JS Artimetika – različiti tipovi podataka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Stefan Stanimirović</dc:creator>
  <cp:lastModifiedBy>Stefan Stanimirović</cp:lastModifiedBy>
  <cp:revision>21</cp:revision>
  <dcterms:created xsi:type="dcterms:W3CDTF">2020-01-31T15:06:03Z</dcterms:created>
  <dcterms:modified xsi:type="dcterms:W3CDTF">2020-02-06T08:55:29Z</dcterms:modified>
</cp:coreProperties>
</file>