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9" r:id="rId4"/>
    <p:sldId id="260" r:id="rId5"/>
    <p:sldId id="262" r:id="rId6"/>
    <p:sldId id="268" r:id="rId7"/>
    <p:sldId id="263" r:id="rId8"/>
    <p:sldId id="264" r:id="rId9"/>
    <p:sldId id="288" r:id="rId10"/>
    <p:sldId id="289" r:id="rId11"/>
    <p:sldId id="258" r:id="rId12"/>
    <p:sldId id="265" r:id="rId13"/>
    <p:sldId id="266" r:id="rId14"/>
    <p:sldId id="267" r:id="rId15"/>
    <p:sldId id="281" r:id="rId16"/>
    <p:sldId id="275" r:id="rId17"/>
    <p:sldId id="276" r:id="rId18"/>
    <p:sldId id="277" r:id="rId19"/>
    <p:sldId id="278" r:id="rId20"/>
    <p:sldId id="279" r:id="rId21"/>
    <p:sldId id="282" r:id="rId22"/>
    <p:sldId id="283" r:id="rId23"/>
    <p:sldId id="285" r:id="rId24"/>
    <p:sldId id="287" r:id="rId25"/>
    <p:sldId id="269" r:id="rId26"/>
    <p:sldId id="270" r:id="rId27"/>
    <p:sldId id="286" r:id="rId28"/>
    <p:sldId id="272" r:id="rId29"/>
    <p:sldId id="273" r:id="rId30"/>
    <p:sldId id="280" r:id="rId31"/>
    <p:sldId id="284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7" d="100"/>
          <a:sy n="87" d="100"/>
        </p:scale>
        <p:origin x="-1253" y="19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7/27/2020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6705600" cy="3810000"/>
          </a:xfrm>
        </p:spPr>
        <p:txBody>
          <a:bodyPr/>
          <a:lstStyle/>
          <a:p>
            <a:r>
              <a:rPr lang="en-US" sz="9000" b="1" dirty="0">
                <a:solidFill>
                  <a:schemeClr val="accent2"/>
                </a:solidFill>
              </a:rPr>
              <a:t>IF</a:t>
            </a:r>
            <a:r>
              <a:rPr lang="en-US" sz="9000" dirty="0"/>
              <a:t/>
            </a:r>
            <a:br>
              <a:rPr lang="en-US" sz="9000" dirty="0"/>
            </a:br>
            <a:r>
              <a:rPr lang="en-US" sz="9000" dirty="0"/>
              <a:t>NAREDBA </a:t>
            </a:r>
            <a:br>
              <a:rPr lang="en-US" sz="9000" dirty="0"/>
            </a:br>
            <a:r>
              <a:rPr lang="en-US" sz="9000" dirty="0"/>
              <a:t>GRANANJA</a:t>
            </a:r>
          </a:p>
        </p:txBody>
      </p:sp>
    </p:spTree>
    <p:extLst>
      <p:ext uri="{BB962C8B-B14F-4D97-AF65-F5344CB8AC3E}">
        <p14:creationId xmlns:p14="http://schemas.microsoft.com/office/powerpoint/2010/main" val="31895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252A88-D1D6-4D01-B132-6B0ACA1A7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solidFill>
                  <a:schemeClr val="accent2"/>
                </a:solidFill>
              </a:rPr>
              <a:t>Operatori poređenja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BDB4E5E-4BA8-4031-AC6E-5A5E1A561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3700" dirty="0" err="1"/>
              <a:t>Ispitati</a:t>
            </a:r>
            <a:r>
              <a:rPr lang="en-US" sz="3700" dirty="0"/>
              <a:t> </a:t>
            </a:r>
            <a:r>
              <a:rPr lang="en-US" sz="3700" dirty="0" err="1"/>
              <a:t>jednakost</a:t>
            </a:r>
            <a:r>
              <a:rPr lang="en-US" sz="3700" dirty="0"/>
              <a:t> </a:t>
            </a:r>
            <a:r>
              <a:rPr lang="en-US" sz="3700" dirty="0" err="1"/>
              <a:t>vrednosti</a:t>
            </a:r>
            <a:r>
              <a:rPr lang="en-US" sz="3700" dirty="0"/>
              <a:t> 3 i “3” po </a:t>
            </a:r>
            <a:r>
              <a:rPr lang="en-US" sz="3700" dirty="0" err="1"/>
              <a:t>vrednosti</a:t>
            </a:r>
            <a:r>
              <a:rPr lang="en-US" sz="3700" dirty="0" smtClean="0"/>
              <a:t>.</a:t>
            </a:r>
            <a:endParaRPr lang="sr-Latn-RS" sz="3700" dirty="0" smtClean="0"/>
          </a:p>
          <a:p>
            <a:pPr>
              <a:buFont typeface="Wingdings" pitchFamily="2" charset="2"/>
              <a:buChar char="§"/>
            </a:pPr>
            <a:r>
              <a:rPr lang="en-US" sz="3700" dirty="0" err="1">
                <a:solidFill>
                  <a:srgbClr val="2F2B20"/>
                </a:solidFill>
              </a:rPr>
              <a:t>Ispitati</a:t>
            </a:r>
            <a:r>
              <a:rPr lang="en-US" sz="3700" dirty="0">
                <a:solidFill>
                  <a:srgbClr val="2F2B20"/>
                </a:solidFill>
              </a:rPr>
              <a:t> </a:t>
            </a:r>
            <a:r>
              <a:rPr lang="en-US" sz="3700" dirty="0" err="1">
                <a:solidFill>
                  <a:srgbClr val="2F2B20"/>
                </a:solidFill>
              </a:rPr>
              <a:t>jednakost</a:t>
            </a:r>
            <a:r>
              <a:rPr lang="en-US" sz="3700" dirty="0">
                <a:solidFill>
                  <a:srgbClr val="2F2B20"/>
                </a:solidFill>
              </a:rPr>
              <a:t> </a:t>
            </a:r>
            <a:r>
              <a:rPr lang="en-US" sz="3700" dirty="0" err="1">
                <a:solidFill>
                  <a:srgbClr val="2F2B20"/>
                </a:solidFill>
              </a:rPr>
              <a:t>vrednosti</a:t>
            </a:r>
            <a:r>
              <a:rPr lang="en-US" sz="3700" dirty="0">
                <a:solidFill>
                  <a:srgbClr val="2F2B20"/>
                </a:solidFill>
              </a:rPr>
              <a:t> 3 i “3” </a:t>
            </a:r>
            <a:r>
              <a:rPr lang="en-US" sz="3700" dirty="0" err="1">
                <a:solidFill>
                  <a:srgbClr val="2F2B20"/>
                </a:solidFill>
              </a:rPr>
              <a:t>po</a:t>
            </a:r>
            <a:r>
              <a:rPr lang="en-US" sz="3700" dirty="0">
                <a:solidFill>
                  <a:srgbClr val="2F2B20"/>
                </a:solidFill>
              </a:rPr>
              <a:t> </a:t>
            </a:r>
            <a:r>
              <a:rPr lang="en-US" sz="3700" dirty="0" err="1">
                <a:solidFill>
                  <a:srgbClr val="2F2B20"/>
                </a:solidFill>
              </a:rPr>
              <a:t>vrednosti</a:t>
            </a:r>
            <a:r>
              <a:rPr lang="en-US" sz="3700" dirty="0">
                <a:solidFill>
                  <a:srgbClr val="2F2B20"/>
                </a:solidFill>
              </a:rPr>
              <a:t> i </a:t>
            </a:r>
            <a:r>
              <a:rPr lang="en-US" sz="3700" dirty="0" err="1">
                <a:solidFill>
                  <a:srgbClr val="2F2B20"/>
                </a:solidFill>
              </a:rPr>
              <a:t>tipu</a:t>
            </a:r>
            <a:r>
              <a:rPr lang="en-US" sz="3700" dirty="0" smtClean="0">
                <a:solidFill>
                  <a:srgbClr val="2F2B20"/>
                </a:solidFill>
              </a:rPr>
              <a:t>.</a:t>
            </a:r>
            <a:endParaRPr lang="en-US" sz="4000" dirty="0">
              <a:solidFill>
                <a:srgbClr val="2F2B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87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solidFill>
                  <a:schemeClr val="accent2"/>
                </a:solidFill>
              </a:rPr>
              <a:t>IF – naredba grananja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" y="1752600"/>
            <a:ext cx="7592664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7937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solidFill>
                  <a:schemeClr val="accent2"/>
                </a:solidFill>
              </a:rPr>
              <a:t>IF – naredba grananja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48600" cy="4800600"/>
          </a:xfrm>
        </p:spPr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sr-Latn-RS" sz="4000" dirty="0"/>
              <a:t>   </a:t>
            </a:r>
            <a:r>
              <a:rPr lang="sr-Latn-RS" sz="4000" b="1" dirty="0"/>
              <a:t>if (USLOV</a:t>
            </a:r>
            <a:r>
              <a:rPr lang="sr-Latn-RS" sz="4000" b="1" dirty="0" smtClean="0"/>
              <a:t>)</a:t>
            </a:r>
            <a:r>
              <a:rPr lang="sr-Latn-RS" sz="4000" dirty="0"/>
              <a:t> </a:t>
            </a:r>
            <a:r>
              <a:rPr lang="en-US" sz="4000" b="1" dirty="0" smtClean="0"/>
              <a:t>{</a:t>
            </a:r>
            <a:endParaRPr lang="en-US" sz="4000" b="1" dirty="0"/>
          </a:p>
          <a:p>
            <a:pPr marL="411480" lvl="1" indent="0">
              <a:buNone/>
            </a:pPr>
            <a:r>
              <a:rPr lang="en-US" sz="4000" dirty="0"/>
              <a:t>  	</a:t>
            </a:r>
            <a:r>
              <a:rPr lang="en-US" sz="4000" dirty="0" err="1"/>
              <a:t>Naredba</a:t>
            </a:r>
            <a:r>
              <a:rPr lang="en-US" sz="4000" dirty="0"/>
              <a:t> </a:t>
            </a:r>
            <a:r>
              <a:rPr lang="en-US" sz="4000" dirty="0" err="1"/>
              <a:t>koja</a:t>
            </a:r>
            <a:r>
              <a:rPr lang="en-US" sz="4000" dirty="0"/>
              <a:t> se </a:t>
            </a:r>
            <a:r>
              <a:rPr lang="en-US" sz="4000" dirty="0" err="1"/>
              <a:t>izvr</a:t>
            </a:r>
            <a:r>
              <a:rPr lang="sr-Latn-RS" sz="4000" dirty="0"/>
              <a:t>šava ili niz naredbi 	koje treba izvršiti ako je USLOV ispunjen</a:t>
            </a:r>
            <a:br>
              <a:rPr lang="sr-Latn-RS" sz="4000" dirty="0"/>
            </a:br>
            <a:r>
              <a:rPr lang="en-US" sz="4000" b="1" dirty="0"/>
              <a:t>}</a:t>
            </a:r>
            <a:r>
              <a:rPr lang="sr-Latn-RS" sz="4000" dirty="0"/>
              <a:t> </a:t>
            </a:r>
          </a:p>
          <a:p>
            <a:pPr marL="411480" lvl="1" indent="0">
              <a:buNone/>
            </a:pPr>
            <a:r>
              <a:rPr lang="sr-Latn-RS" sz="4000" b="1" dirty="0"/>
              <a:t>e</a:t>
            </a:r>
            <a:r>
              <a:rPr lang="sr-Latn-RS" sz="4000" b="1" dirty="0" smtClean="0"/>
              <a:t>lse </a:t>
            </a:r>
            <a:r>
              <a:rPr lang="en-US" sz="4000" b="1" dirty="0" smtClean="0"/>
              <a:t>{</a:t>
            </a:r>
            <a:endParaRPr lang="en-US" sz="4000" b="1" dirty="0"/>
          </a:p>
          <a:p>
            <a:pPr marL="411480" lvl="1" indent="0">
              <a:buNone/>
            </a:pPr>
            <a:r>
              <a:rPr lang="en-US" sz="4000" dirty="0"/>
              <a:t>	</a:t>
            </a:r>
            <a:r>
              <a:rPr lang="en-US" sz="4000" dirty="0" err="1"/>
              <a:t>Naredba</a:t>
            </a:r>
            <a:r>
              <a:rPr lang="en-US" sz="4000" dirty="0"/>
              <a:t> </a:t>
            </a:r>
            <a:r>
              <a:rPr lang="en-US" sz="4000" dirty="0" err="1"/>
              <a:t>koja</a:t>
            </a:r>
            <a:r>
              <a:rPr lang="en-US" sz="4000" dirty="0"/>
              <a:t> se </a:t>
            </a:r>
            <a:r>
              <a:rPr lang="en-US" sz="4000" dirty="0" err="1"/>
              <a:t>izvr</a:t>
            </a:r>
            <a:r>
              <a:rPr lang="sr-Latn-RS" sz="4000" dirty="0"/>
              <a:t>šava ili niz naredbi 	koje treba izvršiti ako USLOV NIJE ispunjen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5508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solidFill>
                  <a:schemeClr val="accent2"/>
                </a:solidFill>
              </a:rPr>
              <a:t>IF – naredba grananja - primer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7696200" cy="4953000"/>
          </a:xfrm>
        </p:spPr>
        <p:txBody>
          <a:bodyPr>
            <a:normAutofit fontScale="70000" lnSpcReduction="20000"/>
          </a:bodyPr>
          <a:lstStyle/>
          <a:p>
            <a:pPr marL="114300" indent="0">
              <a:buNone/>
            </a:pPr>
            <a:r>
              <a:rPr lang="sr-Latn-RS" sz="4000" dirty="0"/>
              <a:t>Ako je a veće od b ispisati:</a:t>
            </a:r>
            <a:br>
              <a:rPr lang="sr-Latn-RS" sz="4000" dirty="0"/>
            </a:br>
            <a:r>
              <a:rPr lang="sr-Latn-RS" sz="4000" dirty="0"/>
              <a:t> „a je već</a:t>
            </a:r>
            <a:r>
              <a:rPr lang="en-US" sz="4000" dirty="0"/>
              <a:t>e</a:t>
            </a:r>
            <a:r>
              <a:rPr lang="sr-Latn-RS" sz="4000" dirty="0"/>
              <a:t> od b“, u suprotnom ispisati</a:t>
            </a:r>
            <a:br>
              <a:rPr lang="sr-Latn-RS" sz="4000" dirty="0"/>
            </a:br>
            <a:r>
              <a:rPr lang="sr-Latn-RS" sz="4000" dirty="0"/>
              <a:t>„a je manje od b“.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sr-Latn-R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if (a &gt; b) </a:t>
            </a: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4300" indent="0">
              <a:buNone/>
            </a:pP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console.log(“a je 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</a:t>
            </a:r>
            <a:r>
              <a:rPr lang="sr-Latn-R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će od b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  <a:r>
              <a:rPr lang="sr-Latn-R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r-Latn-R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sr-Latn-R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lang="sr-Latn-RS" sz="4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4300" indent="0">
              <a:buNone/>
            </a:pP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console.log(“a je 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manje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od b”);</a:t>
            </a:r>
          </a:p>
          <a:p>
            <a:pPr marL="114300" indent="0">
              <a:buNone/>
            </a:pP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0216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solidFill>
                  <a:schemeClr val="accent2"/>
                </a:solidFill>
              </a:rPr>
              <a:t>IF – naredba grananja - primer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76200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sr-Latn-RS" sz="3000" dirty="0"/>
              <a:t>Ako je a jednako b ispisati:</a:t>
            </a:r>
            <a:br>
              <a:rPr lang="sr-Latn-RS" sz="3000" dirty="0"/>
            </a:br>
            <a:r>
              <a:rPr lang="sr-Latn-RS" sz="3000" dirty="0"/>
              <a:t> „a i b su jednaki“</a:t>
            </a:r>
            <a:r>
              <a:rPr lang="en-US" sz="3000" dirty="0"/>
              <a:t>, u </a:t>
            </a:r>
            <a:r>
              <a:rPr lang="en-US" sz="3000" dirty="0" err="1"/>
              <a:t>suprotno</a:t>
            </a:r>
            <a:r>
              <a:rPr lang="en-US" sz="3000" dirty="0"/>
              <a:t> </a:t>
            </a:r>
            <a:r>
              <a:rPr lang="en-US" sz="3000" dirty="0" err="1"/>
              <a:t>ispisati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sr-Latn-RS" sz="3000" dirty="0"/>
              <a:t>„a i b nisu jednaki“.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sr-Latn-RS" sz="4000" dirty="0"/>
              <a:t>	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475784"/>
              </p:ext>
            </p:extLst>
          </p:nvPr>
        </p:nvGraphicFramePr>
        <p:xfrm>
          <a:off x="152400" y="2971800"/>
          <a:ext cx="8229600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05200">
                <a:tc>
                  <a:txBody>
                    <a:bodyPr/>
                    <a:lstStyle/>
                    <a:p>
                      <a:r>
                        <a:rPr lang="sr-Latn-RS" sz="22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US" sz="2200" b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sr-Latn-RS" sz="2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 == b) </a:t>
                      </a:r>
                      <a:endParaRPr lang="en-US" sz="2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114300" indent="0">
                        <a:buNone/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pPr marL="114300" indent="0">
                        <a:buNone/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console.log(“a </a:t>
                      </a:r>
                      <a:r>
                        <a:rPr lang="sr-Latn-RS" sz="2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 b su 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</a:p>
                    <a:p>
                      <a:pPr marL="114300" indent="0">
                        <a:buNone/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sr-Latn-RS" sz="2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jednaki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”)</a:t>
                      </a:r>
                      <a:r>
                        <a:rPr lang="sr-Latn-RS" sz="2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US" sz="2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sr-Latn-RS" sz="2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114300" indent="0">
                        <a:buNone/>
                      </a:pPr>
                      <a:r>
                        <a:rPr lang="sr-Latn-RS" sz="2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br>
                        <a:rPr lang="sr-Latn-RS" sz="2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pPr marL="114300" indent="0">
                        <a:buNone/>
                      </a:pPr>
                      <a:r>
                        <a:rPr lang="en-US" sz="2200" b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console.log(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“a i b </a:t>
                      </a:r>
                    </a:p>
                    <a:p>
                      <a:pPr marL="114300" indent="0">
                        <a:buNone/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nisu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jednaki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”);</a:t>
                      </a:r>
                    </a:p>
                    <a:p>
                      <a:pPr marL="114300" indent="0">
                        <a:buNone/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if</a:t>
                      </a:r>
                      <a:r>
                        <a:rPr lang="en-US" sz="2200" b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sr-Latn-RS" sz="2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 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</a:t>
                      </a:r>
                      <a:r>
                        <a:rPr lang="sr-Latn-RS" sz="2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b) </a:t>
                      </a:r>
                      <a:endParaRPr lang="en-US" sz="2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114300" indent="0">
                        <a:buNone/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pPr marL="114300" indent="0">
                        <a:buNone/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console.log(“a </a:t>
                      </a:r>
                      <a:r>
                        <a:rPr lang="sr-Latn-RS" sz="2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 b 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</a:p>
                    <a:p>
                      <a:pPr marL="114300" indent="0">
                        <a:buNone/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ni</a:t>
                      </a:r>
                      <a:r>
                        <a:rPr lang="sr-Latn-RS" sz="2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 jednaki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”)</a:t>
                      </a:r>
                      <a:r>
                        <a:rPr lang="sr-Latn-RS" sz="2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US" sz="2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sr-Latn-RS" sz="2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114300" indent="0">
                        <a:buNone/>
                      </a:pPr>
                      <a:r>
                        <a:rPr lang="sr-Latn-RS" sz="2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br>
                        <a:rPr lang="sr-Latn-RS" sz="2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pPr marL="114300" indent="0">
                        <a:buNone/>
                      </a:pPr>
                      <a:r>
                        <a:rPr lang="en-US" sz="2200" b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console.log(“a i b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114300" indent="0">
                        <a:buNone/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jednaki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”);</a:t>
                      </a:r>
                    </a:p>
                    <a:p>
                      <a:pPr marL="114300" indent="0">
                        <a:buNone/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endParaRPr lang="en-US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2185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solidFill>
                  <a:schemeClr val="accent2"/>
                </a:solidFill>
              </a:rPr>
              <a:t>Zadaci za vežbu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800600"/>
          </a:xfrm>
        </p:spPr>
        <p:txBody>
          <a:bodyPr>
            <a:noAutofit/>
          </a:bodyPr>
          <a:lstStyle/>
          <a:p>
            <a:pPr marL="571500" indent="-457200">
              <a:buFont typeface="+mj-lt"/>
              <a:buAutoNum type="arabicPeriod"/>
            </a:pPr>
            <a:r>
              <a:rPr lang="sr-Latn-RS" sz="2500" dirty="0"/>
              <a:t>Za dva uneta broja ispisati koji je veći a koji je manji.</a:t>
            </a:r>
          </a:p>
          <a:p>
            <a:pPr marL="571500" indent="-457200">
              <a:buFont typeface="+mj-lt"/>
              <a:buAutoNum type="arabicPeriod"/>
            </a:pPr>
            <a:r>
              <a:rPr lang="sr-Latn-RS" sz="2500" dirty="0"/>
              <a:t>Ispitati da li je uneta temperatura u plusu ili je u minusu. Ukoliko je temperatura nula, računati da je u plusu.</a:t>
            </a:r>
          </a:p>
          <a:p>
            <a:pPr marL="571500" indent="-457200">
              <a:buFont typeface="+mj-lt"/>
              <a:buAutoNum type="arabicPeriod"/>
            </a:pPr>
            <a:r>
              <a:rPr lang="sr-Latn-RS" sz="2500" dirty="0"/>
              <a:t>U odnosu na pol (muški/ženski) koji je korisnik uneo prikazati odgovarajući avatar</a:t>
            </a:r>
            <a:r>
              <a:rPr lang="sr-Latn-RS" sz="2500" dirty="0" smtClean="0"/>
              <a:t>. </a:t>
            </a:r>
            <a:endParaRPr lang="sr-Latn-RS" sz="2500" dirty="0">
              <a:solidFill>
                <a:schemeClr val="accent2"/>
              </a:solidFill>
            </a:endParaRPr>
          </a:p>
          <a:p>
            <a:pPr marL="571500" indent="-457200">
              <a:buFont typeface="+mj-lt"/>
              <a:buAutoNum type="arabicPeriod"/>
            </a:pPr>
            <a:r>
              <a:rPr lang="sr-Latn-RS" sz="2500" dirty="0"/>
              <a:t>U odnosu na preuzet</a:t>
            </a:r>
            <a:r>
              <a:rPr lang="en-US" sz="2500" dirty="0"/>
              <a:t>o </a:t>
            </a:r>
            <a:r>
              <a:rPr lang="en-US" sz="2500" dirty="0" err="1"/>
              <a:t>trenutno</a:t>
            </a:r>
            <a:r>
              <a:rPr lang="en-US" sz="2500" dirty="0"/>
              <a:t> </a:t>
            </a:r>
            <a:r>
              <a:rPr lang="en-US" sz="2500" dirty="0" err="1"/>
              <a:t>vreme</a:t>
            </a:r>
            <a:r>
              <a:rPr lang="en-US" sz="2500" dirty="0"/>
              <a:t> </a:t>
            </a:r>
            <a:r>
              <a:rPr lang="sr-Latn-RS" sz="2500" dirty="0"/>
              <a:t>sa računara, ispisati da li je trenutno jutro ili popodne.</a:t>
            </a:r>
          </a:p>
          <a:p>
            <a:pPr marL="571500" indent="-457200">
              <a:buFont typeface="+mj-lt"/>
              <a:buAutoNum type="arabicPeriod"/>
            </a:pPr>
            <a:r>
              <a:rPr lang="sr-Latn-RS" sz="2500" dirty="0"/>
              <a:t>Za preuzetu godinu sa računara i unetu godinu rođenja izračunati da li je osoba punoletna ili maloletna.</a:t>
            </a:r>
          </a:p>
          <a:p>
            <a:pPr marL="571500" indent="-457200">
              <a:buFont typeface="+mj-lt"/>
              <a:buAutoNum type="arabicPeriod"/>
            </a:pPr>
            <a:r>
              <a:rPr lang="sr-Latn-RS" sz="2500" dirty="0"/>
              <a:t>Odrediti najveći od tri uneta broja</a:t>
            </a:r>
            <a:r>
              <a:rPr lang="en-US" sz="2500" dirty="0"/>
              <a:t>.</a:t>
            </a:r>
            <a:endParaRPr lang="sr-Latn-RS" sz="2500" dirty="0"/>
          </a:p>
        </p:txBody>
      </p:sp>
    </p:spTree>
    <p:extLst>
      <p:ext uri="{BB962C8B-B14F-4D97-AF65-F5344CB8AC3E}">
        <p14:creationId xmlns:p14="http://schemas.microsoft.com/office/powerpoint/2010/main" val="633659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IF – ELSE IF - 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4343400" cy="48006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sz="3000" dirty="0" err="1"/>
              <a:t>Mogu</a:t>
            </a:r>
            <a:r>
              <a:rPr lang="sr-Latn-RS" sz="3000" dirty="0"/>
              <a:t>će je i više puta ispitivati neku vrednost i u zavisnosti od toga se </a:t>
            </a:r>
            <a:r>
              <a:rPr lang="sr-Latn-RS" sz="3000" dirty="0" smtClean="0"/>
              <a:t>granati.</a:t>
            </a:r>
          </a:p>
          <a:p>
            <a:pPr>
              <a:buFont typeface="Wingdings" pitchFamily="2" charset="2"/>
              <a:buChar char="§"/>
            </a:pPr>
            <a:r>
              <a:rPr lang="sr-Latn-RS" sz="3000" dirty="0" smtClean="0"/>
              <a:t>Ukoliko </a:t>
            </a:r>
            <a:r>
              <a:rPr lang="sr-Latn-RS" sz="3000" dirty="0"/>
              <a:t>je jedan od uslova ispunjen ne granamo se </a:t>
            </a:r>
            <a:r>
              <a:rPr lang="sr-Latn-RS" sz="3000" dirty="0" smtClean="0"/>
              <a:t>dalje.</a:t>
            </a:r>
          </a:p>
          <a:p>
            <a:pPr>
              <a:buFont typeface="Wingdings" pitchFamily="2" charset="2"/>
              <a:buChar char="§"/>
            </a:pPr>
            <a:r>
              <a:rPr lang="sr-Latn-RS" sz="3000" dirty="0" smtClean="0"/>
              <a:t>Else </a:t>
            </a:r>
            <a:r>
              <a:rPr lang="sr-Latn-RS" sz="3000" dirty="0"/>
              <a:t>se izvršava ukoliko ni jedan od uslova nije ispunjen.</a:t>
            </a:r>
            <a:endParaRPr lang="en-US" sz="3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251404"/>
              </p:ext>
            </p:extLst>
          </p:nvPr>
        </p:nvGraphicFramePr>
        <p:xfrm>
          <a:off x="4800600" y="1219200"/>
          <a:ext cx="7239000" cy="618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76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7137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187440">
                <a:tc>
                  <a:txBody>
                    <a:bodyPr/>
                    <a:lstStyle/>
                    <a:p>
                      <a:pPr marL="114300" indent="0">
                        <a:buNone/>
                      </a:pPr>
                      <a:r>
                        <a:rPr lang="sr-Latn-RS" sz="3000" dirty="0"/>
                        <a:t>if </a:t>
                      </a:r>
                      <a:r>
                        <a:rPr lang="en-US" sz="3000" dirty="0"/>
                        <a:t>(USLOV1) </a:t>
                      </a:r>
                      <a:endParaRPr lang="sr-Latn-RS" sz="3000" dirty="0"/>
                    </a:p>
                    <a:p>
                      <a:pPr marL="114300" indent="0">
                        <a:buNone/>
                      </a:pPr>
                      <a:r>
                        <a:rPr lang="en-US" sz="3000" dirty="0"/>
                        <a:t>{</a:t>
                      </a:r>
                      <a:endParaRPr lang="sr-Latn-RS" sz="3000" dirty="0"/>
                    </a:p>
                    <a:p>
                      <a:pPr marL="114300" indent="0">
                        <a:buNone/>
                      </a:pPr>
                      <a:r>
                        <a:rPr lang="en-US" sz="3000" baseline="0" dirty="0"/>
                        <a:t>     </a:t>
                      </a:r>
                      <a:r>
                        <a:rPr lang="en-US" sz="3000" dirty="0"/>
                        <a:t>…</a:t>
                      </a:r>
                      <a:endParaRPr lang="sr-Latn-RS" sz="3000" dirty="0"/>
                    </a:p>
                    <a:p>
                      <a:pPr marL="114300" indent="0">
                        <a:buNone/>
                      </a:pPr>
                      <a:r>
                        <a:rPr lang="en-US" sz="3000" dirty="0"/>
                        <a:t>}</a:t>
                      </a:r>
                      <a:endParaRPr lang="sr-Latn-RS" sz="3000" dirty="0"/>
                    </a:p>
                    <a:p>
                      <a:pPr marL="114300" indent="0">
                        <a:buNone/>
                      </a:pPr>
                      <a:r>
                        <a:rPr lang="sr-Latn-RS" sz="3000" dirty="0"/>
                        <a:t>else</a:t>
                      </a:r>
                      <a:r>
                        <a:rPr lang="en-US" sz="3000" dirty="0"/>
                        <a:t> </a:t>
                      </a:r>
                      <a:r>
                        <a:rPr lang="sr-Latn-RS" sz="3000" dirty="0"/>
                        <a:t>if </a:t>
                      </a:r>
                      <a:r>
                        <a:rPr lang="en-US" sz="3000" dirty="0"/>
                        <a:t>(USLOV2) </a:t>
                      </a:r>
                      <a:endParaRPr lang="sr-Latn-RS" sz="3000" dirty="0"/>
                    </a:p>
                    <a:p>
                      <a:pPr marL="114300" indent="0">
                        <a:buNone/>
                      </a:pPr>
                      <a:r>
                        <a:rPr lang="en-US" sz="3000" dirty="0"/>
                        <a:t>{</a:t>
                      </a:r>
                      <a:endParaRPr lang="sr-Latn-RS" sz="3000" dirty="0"/>
                    </a:p>
                    <a:p>
                      <a:pPr marL="114300" indent="0">
                        <a:buNone/>
                      </a:pPr>
                      <a:r>
                        <a:rPr lang="en-US" sz="3000" baseline="0" dirty="0"/>
                        <a:t>     </a:t>
                      </a:r>
                      <a:r>
                        <a:rPr lang="en-US" sz="3000" dirty="0"/>
                        <a:t>…</a:t>
                      </a:r>
                      <a:endParaRPr lang="sr-Latn-RS" sz="3000" dirty="0"/>
                    </a:p>
                    <a:p>
                      <a:pPr marL="114300" indent="0">
                        <a:buNone/>
                      </a:pPr>
                      <a:r>
                        <a:rPr lang="en-US" sz="3000" dirty="0"/>
                        <a:t>}</a:t>
                      </a:r>
                    </a:p>
                    <a:p>
                      <a:pPr marL="114300" indent="0">
                        <a:buNone/>
                      </a:pPr>
                      <a:r>
                        <a:rPr lang="sr-Latn-RS" sz="3000" dirty="0"/>
                        <a:t>else</a:t>
                      </a:r>
                    </a:p>
                    <a:p>
                      <a:pPr marL="114300" indent="0">
                        <a:buNone/>
                      </a:pPr>
                      <a:r>
                        <a:rPr lang="en-US" sz="3000" dirty="0"/>
                        <a:t>{</a:t>
                      </a:r>
                      <a:endParaRPr lang="sr-Latn-RS" sz="3000" dirty="0"/>
                    </a:p>
                    <a:p>
                      <a:pPr marL="114300" indent="0">
                        <a:buNone/>
                      </a:pPr>
                      <a:r>
                        <a:rPr lang="en-US" sz="3000" baseline="0" dirty="0"/>
                        <a:t>     …</a:t>
                      </a:r>
                      <a:endParaRPr lang="sr-Latn-RS" sz="3000" dirty="0"/>
                    </a:p>
                    <a:p>
                      <a:pPr marL="114300" indent="0">
                        <a:buNone/>
                      </a:pPr>
                      <a:r>
                        <a:rPr lang="en-US" sz="3000" dirty="0"/>
                        <a:t>}</a:t>
                      </a:r>
                    </a:p>
                    <a:p>
                      <a:pPr marL="114300" indent="0">
                        <a:buNone/>
                      </a:pPr>
                      <a:endParaRPr lang="sr-Latn-RS" sz="2000" dirty="0"/>
                    </a:p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indent="0">
                        <a:buNone/>
                      </a:pPr>
                      <a:endParaRPr lang="sr-Latn-R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3262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solidFill>
                  <a:schemeClr val="accent2"/>
                </a:solidFill>
              </a:rPr>
              <a:t>Primena : </a:t>
            </a:r>
            <a:r>
              <a:rPr lang="en-US" dirty="0">
                <a:solidFill>
                  <a:schemeClr val="accent2"/>
                </a:solidFill>
              </a:rPr>
              <a:t>IF – ELSEIF - 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38100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sr-Latn-RS" sz="3000" dirty="0"/>
              <a:t>Unesite pozitivan ceo broj i ukoliko je manji od 10 ispisati </a:t>
            </a:r>
            <a:r>
              <a:rPr lang="sr-Latn-RS" sz="3000" i="1" dirty="0"/>
              <a:t>„prva desetica“</a:t>
            </a:r>
            <a:r>
              <a:rPr lang="sr-Latn-RS" sz="3000" dirty="0"/>
              <a:t>, ukoliko je manji od 20 ispisati </a:t>
            </a:r>
            <a:r>
              <a:rPr lang="sr-Latn-RS" sz="3000" i="1" dirty="0"/>
              <a:t>„druga desetica“</a:t>
            </a:r>
            <a:r>
              <a:rPr lang="sr-Latn-RS" sz="3000" dirty="0"/>
              <a:t>.</a:t>
            </a:r>
            <a:br>
              <a:rPr lang="sr-Latn-RS" sz="3000" dirty="0"/>
            </a:br>
            <a:r>
              <a:rPr lang="sr-Latn-RS" sz="3000" dirty="0"/>
              <a:t>U ostalim slučajevima napisati </a:t>
            </a:r>
            <a:r>
              <a:rPr lang="sr-Latn-RS" sz="3000" i="1" dirty="0"/>
              <a:t>„veći od 20“</a:t>
            </a:r>
            <a:r>
              <a:rPr lang="sr-Latn-RS" sz="3000" dirty="0"/>
              <a:t>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67776"/>
              </p:ext>
            </p:extLst>
          </p:nvPr>
        </p:nvGraphicFramePr>
        <p:xfrm>
          <a:off x="3962400" y="1219200"/>
          <a:ext cx="7772400" cy="618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673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0505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187440">
                <a:tc>
                  <a:txBody>
                    <a:bodyPr/>
                    <a:lstStyle/>
                    <a:p>
                      <a:pPr marL="114300" indent="0">
                        <a:buNone/>
                      </a:pPr>
                      <a:r>
                        <a:rPr lang="sr-Latn-RS" sz="2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</a:t>
                      </a:r>
                      <a:r>
                        <a:rPr lang="en-US" sz="2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sr-Latn-RS" sz="2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broj </a:t>
                      </a:r>
                      <a:r>
                        <a:rPr lang="en-US" sz="2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2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10</a:t>
                      </a:r>
                      <a:r>
                        <a:rPr lang="en-US" sz="2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</a:t>
                      </a:r>
                      <a:endParaRPr lang="sr-Latn-RS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114300" indent="0">
                        <a:buNone/>
                      </a:pPr>
                      <a:r>
                        <a:rPr lang="en-US" sz="2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endParaRPr lang="sr-Latn-RS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114300" indent="0">
                        <a:buNone/>
                      </a:pPr>
                      <a:r>
                        <a:rPr lang="en-US" sz="2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console.log(“Prva </a:t>
                      </a:r>
                    </a:p>
                    <a:p>
                      <a:pPr marL="114300" indent="0">
                        <a:buNone/>
                      </a:pPr>
                      <a:r>
                        <a:rPr lang="en-US" sz="22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desetica</a:t>
                      </a:r>
                      <a:r>
                        <a:rPr lang="en-US" sz="2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”);</a:t>
                      </a:r>
                      <a:endParaRPr lang="sr-Latn-RS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114300" indent="0">
                        <a:buNone/>
                      </a:pPr>
                      <a:r>
                        <a:rPr lang="en-US" sz="2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sr-Latn-RS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114300" indent="0">
                        <a:buNone/>
                      </a:pPr>
                      <a:r>
                        <a:rPr lang="sr-Latn-RS" sz="2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en-US" sz="2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sr-Latn-RS" sz="2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</a:t>
                      </a:r>
                      <a:r>
                        <a:rPr lang="en-US" sz="2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broj</a:t>
                      </a:r>
                      <a:r>
                        <a:rPr lang="en-US" sz="2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 20</a:t>
                      </a:r>
                      <a:r>
                        <a:rPr lang="en-US" sz="2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</a:t>
                      </a:r>
                      <a:endParaRPr lang="sr-Latn-RS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114300" indent="0">
                        <a:buNone/>
                      </a:pPr>
                      <a:r>
                        <a:rPr lang="en-US" sz="2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endParaRPr lang="sr-Latn-RS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114300" indent="0">
                        <a:buNone/>
                      </a:pPr>
                      <a:r>
                        <a:rPr lang="en-US" sz="2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console.log “Druga </a:t>
                      </a:r>
                      <a:r>
                        <a:rPr lang="en-US" sz="22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desetica</a:t>
                      </a:r>
                      <a:r>
                        <a:rPr lang="en-US" sz="2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”;</a:t>
                      </a:r>
                      <a:endParaRPr lang="sr-Latn-RS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114300" indent="0">
                        <a:buNone/>
                      </a:pPr>
                      <a:r>
                        <a:rPr lang="en-US" sz="2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pPr marL="114300" indent="0">
                        <a:buNone/>
                      </a:pPr>
                      <a:r>
                        <a:rPr lang="sr-Latn-RS" sz="2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</a:p>
                    <a:p>
                      <a:pPr marL="114300" indent="0">
                        <a:buNone/>
                      </a:pPr>
                      <a:r>
                        <a:rPr lang="en-US" sz="2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endParaRPr lang="sr-Latn-RS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114300" indent="0">
                        <a:buNone/>
                      </a:pPr>
                      <a:r>
                        <a:rPr lang="en-US" sz="2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console.log(“</a:t>
                      </a:r>
                      <a:r>
                        <a:rPr lang="en-US" sz="22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Veci</a:t>
                      </a:r>
                      <a:r>
                        <a:rPr lang="en-US" sz="2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od 20”);</a:t>
                      </a:r>
                      <a:endParaRPr lang="sr-Latn-RS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114300" indent="0">
                        <a:buNone/>
                      </a:pPr>
                      <a:r>
                        <a:rPr lang="en-US" sz="2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pPr marL="114300" indent="0">
                        <a:buNone/>
                      </a:pPr>
                      <a:endParaRPr lang="sr-Latn-RS" sz="2000" dirty="0"/>
                    </a:p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indent="0">
                        <a:buNone/>
                      </a:pPr>
                      <a:endParaRPr lang="sr-Latn-R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348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2"/>
                </a:solidFill>
              </a:rPr>
              <a:t>Razlika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izme</a:t>
            </a:r>
            <a:r>
              <a:rPr lang="sr-Latn-RS" dirty="0">
                <a:solidFill>
                  <a:schemeClr val="accent2"/>
                </a:solidFill>
              </a:rPr>
              <a:t>đu </a:t>
            </a:r>
            <a:br>
              <a:rPr lang="sr-Latn-RS" dirty="0">
                <a:solidFill>
                  <a:schemeClr val="accent2"/>
                </a:solidFill>
              </a:rPr>
            </a:br>
            <a:r>
              <a:rPr lang="sr-Latn-RS" dirty="0">
                <a:solidFill>
                  <a:schemeClr val="accent2"/>
                </a:solidFill>
              </a:rPr>
              <a:t>višestrukog if i else-if</a:t>
            </a:r>
            <a:endParaRPr lang="en-US" dirty="0">
              <a:solidFill>
                <a:schemeClr val="accent2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410602"/>
              </p:ext>
            </p:extLst>
          </p:nvPr>
        </p:nvGraphicFramePr>
        <p:xfrm>
          <a:off x="304800" y="1676400"/>
          <a:ext cx="7086600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33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48200">
                <a:tc>
                  <a:txBody>
                    <a:bodyPr/>
                    <a:lstStyle/>
                    <a:p>
                      <a:r>
                        <a:rPr lang="sr-Latn-RS" sz="2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broj</a:t>
                      </a:r>
                      <a:r>
                        <a:rPr lang="sr-Latn-RS" sz="2000" b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-5;</a:t>
                      </a:r>
                      <a:endParaRPr lang="sr-Latn-RS" sz="2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sr-Latn-RS" sz="2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sr-Latn-RS" sz="2000" b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(broj &lt; 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sr-Latn-RS" sz="2000" b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             </a:t>
                      </a:r>
                    </a:p>
                    <a:p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console.log(“</a:t>
                      </a:r>
                      <a:r>
                        <a:rPr lang="sr-Latn-RS" sz="2000" b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Manji od 0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”);</a:t>
                      </a:r>
                    </a:p>
                    <a:p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(</a:t>
                      </a:r>
                      <a:r>
                        <a:rPr lang="en-US" sz="2000" b="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broj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sr-Latn-RS" sz="2000" b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10)</a:t>
                      </a:r>
                    </a:p>
                    <a:p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 </a:t>
                      </a:r>
                    </a:p>
                    <a:p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console.log(“</a:t>
                      </a:r>
                      <a:r>
                        <a:rPr lang="sr-Latn-RS" sz="2000" b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Manji od 10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”);</a:t>
                      </a:r>
                      <a:b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sr-Latn-RS" sz="2000" b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endParaRPr lang="en-US" sz="2000" b="0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endParaRPr lang="sr-Latn-RS" sz="2000" b="0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sr-Latn-RS" sz="2000" b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console.log(</a:t>
                      </a:r>
                      <a:r>
                        <a:rPr lang="sr-Latn-RS" sz="2000" b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“10 i veći “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Latn-RS" sz="2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broj =</a:t>
                      </a:r>
                      <a:r>
                        <a:rPr lang="sr-Latn-RS" sz="2000" b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-5;</a:t>
                      </a:r>
                      <a:endParaRPr lang="sr-Latn-RS" sz="2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sr-Latn-RS" sz="2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sr-Latn-RS" sz="2000" b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(broj &lt; 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sr-Latn-RS" sz="2000" b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console.log(“</a:t>
                      </a:r>
                      <a:r>
                        <a:rPr lang="sr-Latn-RS" sz="2000" b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Manji od 0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”);</a:t>
                      </a:r>
                    </a:p>
                    <a:p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sr-Latn-RS" sz="2000" b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if (</a:t>
                      </a:r>
                      <a:r>
                        <a:rPr lang="en-US" sz="2000" b="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broj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sr-Latn-RS" sz="2000" b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10)</a:t>
                      </a:r>
                    </a:p>
                    <a:p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console.log(“</a:t>
                      </a:r>
                      <a:r>
                        <a:rPr lang="sr-Latn-RS" sz="2000" b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Manji od 10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”);</a:t>
                      </a:r>
                      <a:b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sr-Latn-RS" sz="2000" b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endParaRPr lang="en-US" sz="2000" b="0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endParaRPr lang="sr-Latn-RS" sz="2000" b="0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console.log(</a:t>
                      </a:r>
                      <a:r>
                        <a:rPr lang="sr-Latn-RS" sz="2000" b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“10 i veći “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213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2"/>
                </a:solidFill>
              </a:rPr>
              <a:t>Razlika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izme</a:t>
            </a:r>
            <a:r>
              <a:rPr lang="sr-Latn-RS" dirty="0">
                <a:solidFill>
                  <a:schemeClr val="accent2"/>
                </a:solidFill>
              </a:rPr>
              <a:t>đu </a:t>
            </a:r>
            <a:br>
              <a:rPr lang="sr-Latn-RS" dirty="0">
                <a:solidFill>
                  <a:schemeClr val="accent2"/>
                </a:solidFill>
              </a:rPr>
            </a:br>
            <a:r>
              <a:rPr lang="sr-Latn-RS" dirty="0">
                <a:solidFill>
                  <a:schemeClr val="accent2"/>
                </a:solidFill>
              </a:rPr>
              <a:t>višestrukog if i else-if</a:t>
            </a:r>
            <a:endParaRPr lang="en-US" dirty="0">
              <a:solidFill>
                <a:schemeClr val="accent2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389200"/>
              </p:ext>
            </p:extLst>
          </p:nvPr>
        </p:nvGraphicFramePr>
        <p:xfrm>
          <a:off x="304800" y="1676400"/>
          <a:ext cx="7086600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33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48200">
                <a:tc>
                  <a:txBody>
                    <a:bodyPr/>
                    <a:lstStyle/>
                    <a:p>
                      <a:r>
                        <a:rPr lang="sr-Latn-RS" sz="2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broj</a:t>
                      </a:r>
                      <a:r>
                        <a:rPr lang="sr-Latn-RS" sz="2000" b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-5;</a:t>
                      </a:r>
                      <a:endParaRPr lang="sr-Latn-RS" sz="2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sr-Latn-RS" sz="2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sr-Latn-RS" sz="2000" b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(broj &lt; 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sr-Latn-RS" sz="2000" b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             </a:t>
                      </a:r>
                    </a:p>
                    <a:p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console.log(“</a:t>
                      </a:r>
                      <a:r>
                        <a:rPr lang="sr-Latn-RS" sz="2000" b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Manji od 0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”);</a:t>
                      </a:r>
                    </a:p>
                    <a:p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(</a:t>
                      </a:r>
                      <a:r>
                        <a:rPr lang="en-US" sz="2000" b="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broj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sr-Latn-RS" sz="2000" b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10)</a:t>
                      </a:r>
                    </a:p>
                    <a:p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 </a:t>
                      </a:r>
                    </a:p>
                    <a:p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console.log(“</a:t>
                      </a:r>
                      <a:r>
                        <a:rPr lang="sr-Latn-RS" sz="2000" b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Manji od 10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”);</a:t>
                      </a:r>
                      <a:b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sr-Latn-RS" sz="2000" b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endParaRPr lang="en-US" sz="2000" b="0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endParaRPr lang="sr-Latn-RS" sz="2000" b="0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sr-Latn-RS" sz="2000" b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console.log(</a:t>
                      </a:r>
                      <a:r>
                        <a:rPr lang="sr-Latn-RS" sz="2000" b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“10 i veći “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Latn-RS" sz="3000" b="0" dirty="0">
                          <a:solidFill>
                            <a:schemeClr val="tx1"/>
                          </a:solidFill>
                        </a:rPr>
                        <a:t>Kod</a:t>
                      </a:r>
                      <a:r>
                        <a:rPr lang="sr-Latn-RS" sz="3000" b="0" baseline="0" dirty="0">
                          <a:solidFill>
                            <a:schemeClr val="tx1"/>
                          </a:solidFill>
                        </a:rPr>
                        <a:t> sa leve strane će ispisati i „Manji od 0“ i „Manji od 10“, jer će i prvi i drugi uslov biti ispunjeni.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519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solidFill>
                  <a:schemeClr val="accent2"/>
                </a:solidFill>
              </a:rPr>
              <a:t>IF – naredba grananja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sr-Latn-RS" sz="4000" dirty="0" smtClean="0">
                <a:solidFill>
                  <a:schemeClr val="tx2"/>
                </a:solidFill>
              </a:rPr>
              <a:t> Naredbe </a:t>
            </a:r>
            <a:r>
              <a:rPr lang="sr-Latn-RS" sz="4000" dirty="0">
                <a:solidFill>
                  <a:schemeClr val="tx2"/>
                </a:solidFill>
              </a:rPr>
              <a:t>grananja omogućuju da se odabere izvršavanje jednog dela programa u zavisnosti od ispunjenja uslova</a:t>
            </a:r>
            <a:endParaRPr lang="sr-Latn-RS" sz="4000" i="1" dirty="0">
              <a:solidFill>
                <a:schemeClr val="tx2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32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2"/>
                </a:solidFill>
              </a:rPr>
              <a:t>Razlika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izme</a:t>
            </a:r>
            <a:r>
              <a:rPr lang="sr-Latn-RS" dirty="0">
                <a:solidFill>
                  <a:schemeClr val="accent2"/>
                </a:solidFill>
              </a:rPr>
              <a:t>đu </a:t>
            </a:r>
            <a:br>
              <a:rPr lang="sr-Latn-RS" dirty="0">
                <a:solidFill>
                  <a:schemeClr val="accent2"/>
                </a:solidFill>
              </a:rPr>
            </a:br>
            <a:r>
              <a:rPr lang="sr-Latn-RS" dirty="0">
                <a:solidFill>
                  <a:schemeClr val="accent2"/>
                </a:solidFill>
              </a:rPr>
              <a:t>višestrukog if i else-if</a:t>
            </a:r>
            <a:endParaRPr lang="en-US" dirty="0">
              <a:solidFill>
                <a:schemeClr val="accent2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720531"/>
              </p:ext>
            </p:extLst>
          </p:nvPr>
        </p:nvGraphicFramePr>
        <p:xfrm>
          <a:off x="304800" y="1676400"/>
          <a:ext cx="7086600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33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48200">
                <a:tc>
                  <a:txBody>
                    <a:bodyPr/>
                    <a:lstStyle/>
                    <a:p>
                      <a:r>
                        <a:rPr lang="sr-Latn-RS" sz="3000" b="0" dirty="0">
                          <a:solidFill>
                            <a:schemeClr val="tx1"/>
                          </a:solidFill>
                        </a:rPr>
                        <a:t>Kod sa desne strane</a:t>
                      </a:r>
                      <a:r>
                        <a:rPr lang="sr-Latn-RS" sz="3000" b="0" baseline="0" dirty="0">
                          <a:solidFill>
                            <a:schemeClr val="tx1"/>
                          </a:solidFill>
                        </a:rPr>
                        <a:t> će ispisati samo „Manji od 0“ jer će se prvi uspov ispuniti i na dalje se neće nastaviti ispitivanje.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Latn-RS" sz="2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broj =</a:t>
                      </a:r>
                      <a:r>
                        <a:rPr lang="sr-Latn-RS" sz="2000" b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-5;</a:t>
                      </a:r>
                      <a:endParaRPr lang="sr-Latn-RS" sz="2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sr-Latn-RS" sz="2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sr-Latn-RS" sz="2000" b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(broj &lt; 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sr-Latn-RS" sz="2000" b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console.log(“</a:t>
                      </a:r>
                      <a:r>
                        <a:rPr lang="sr-Latn-RS" sz="2000" b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Manji od 0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”);</a:t>
                      </a:r>
                    </a:p>
                    <a:p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sr-Latn-RS" sz="2000" b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if (</a:t>
                      </a:r>
                      <a:r>
                        <a:rPr lang="en-US" sz="2000" b="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broj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sr-Latn-RS" sz="2000" b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10)</a:t>
                      </a:r>
                    </a:p>
                    <a:p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console.log(“</a:t>
                      </a:r>
                      <a:r>
                        <a:rPr lang="sr-Latn-RS" sz="2000" b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Manji od 10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”);</a:t>
                      </a:r>
                      <a:b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sr-Latn-RS" sz="2000" b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endParaRPr lang="en-US" sz="2000" b="0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endParaRPr lang="sr-Latn-RS" sz="2000" b="0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console.log(</a:t>
                      </a:r>
                      <a:r>
                        <a:rPr lang="sr-Latn-RS" sz="2000" b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“10 i veći “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708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solidFill>
                  <a:schemeClr val="accent2"/>
                </a:solidFill>
              </a:rPr>
              <a:t>Zadaci za vežbu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48600" cy="4800600"/>
          </a:xfrm>
        </p:spPr>
        <p:txBody>
          <a:bodyPr>
            <a:noAutofit/>
          </a:bodyPr>
          <a:lstStyle/>
          <a:p>
            <a:pPr marL="628650" indent="-514350">
              <a:buFont typeface="+mj-lt"/>
              <a:buAutoNum type="arabicPeriod" startAt="7"/>
            </a:pPr>
            <a:r>
              <a:rPr lang="sr-Latn-RS" sz="2800" dirty="0"/>
              <a:t>Na osnovu unetog broja poena ispitati koju ocenu profesor treba da upiše učeniku. Učenik je položio ispit ukoliko ima više od 50 poena, u suprotnom je pao ispit. </a:t>
            </a:r>
            <a:br>
              <a:rPr lang="sr-Latn-RS" sz="2800" dirty="0"/>
            </a:br>
            <a:r>
              <a:rPr lang="sr-Latn-RS" sz="2800" dirty="0"/>
              <a:t>Za više od 50 poena učenik dobija ocenu 6, </a:t>
            </a:r>
            <a:br>
              <a:rPr lang="sr-Latn-RS" sz="2800" dirty="0"/>
            </a:br>
            <a:r>
              <a:rPr lang="sr-Latn-RS" sz="2800" dirty="0"/>
              <a:t>za više od 60 poena učenik dobija ocenu 7,</a:t>
            </a:r>
            <a:br>
              <a:rPr lang="sr-Latn-RS" sz="2800" dirty="0"/>
            </a:br>
            <a:r>
              <a:rPr lang="sr-Latn-RS" sz="2800" dirty="0"/>
              <a:t>za više od 70 poena učenik dobija ocenu 8, </a:t>
            </a:r>
            <a:br>
              <a:rPr lang="sr-Latn-RS" sz="2800" dirty="0"/>
            </a:br>
            <a:r>
              <a:rPr lang="sr-Latn-RS" sz="2800" dirty="0"/>
              <a:t>za više od 80 poena učenik dobija ocenu 9 i </a:t>
            </a:r>
            <a:br>
              <a:rPr lang="sr-Latn-RS" sz="2800" dirty="0"/>
            </a:br>
            <a:r>
              <a:rPr lang="sr-Latn-RS" sz="2800" dirty="0"/>
              <a:t>za više od 90 poena učenik dobija ocenu 10.</a:t>
            </a:r>
          </a:p>
          <a:p>
            <a:pPr marL="571500" indent="-457200">
              <a:buFont typeface="+mj-lt"/>
              <a:buAutoNum type="arabicPeriod" startAt="7"/>
            </a:pPr>
            <a:r>
              <a:rPr lang="sr-Latn-RS" sz="2800" dirty="0"/>
              <a:t>Preuzeti koji je dan u nedelji sa računara i ispitati da li je to radni dan ili je u pitanju vikend</a:t>
            </a:r>
            <a:r>
              <a:rPr lang="sr-Latn-RS" sz="2800" dirty="0" smtClean="0"/>
              <a:t>. 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81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620000" cy="1143000"/>
          </a:xfrm>
        </p:spPr>
        <p:txBody>
          <a:bodyPr/>
          <a:lstStyle/>
          <a:p>
            <a:r>
              <a:rPr lang="sr-Latn-RS" dirty="0">
                <a:solidFill>
                  <a:schemeClr val="accent2"/>
                </a:solidFill>
              </a:rPr>
              <a:t>Zadaci za vežbu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001000" cy="4800600"/>
          </a:xfrm>
        </p:spPr>
        <p:txBody>
          <a:bodyPr>
            <a:noAutofit/>
          </a:bodyPr>
          <a:lstStyle/>
          <a:p>
            <a:pPr marL="628650" indent="-514350">
              <a:buFont typeface="+mj-lt"/>
              <a:buAutoNum type="arabicPeriod" startAt="9"/>
            </a:pPr>
            <a:r>
              <a:rPr lang="sr-Latn-RS" sz="3000" dirty="0"/>
              <a:t>Za vreme preuzeto sa računara ispisati </a:t>
            </a:r>
            <a:br>
              <a:rPr lang="sr-Latn-RS" sz="3000" dirty="0"/>
            </a:br>
            <a:r>
              <a:rPr lang="sr-Latn-RS" sz="3000" b="1" i="1" dirty="0"/>
              <a:t>dobro jutro </a:t>
            </a:r>
            <a:r>
              <a:rPr lang="sr-Latn-RS" sz="3000" dirty="0"/>
              <a:t>za vreme manje od 12 sati ujutru, </a:t>
            </a:r>
            <a:br>
              <a:rPr lang="sr-Latn-RS" sz="3000" dirty="0"/>
            </a:br>
            <a:r>
              <a:rPr lang="sr-Latn-RS" sz="3000" b="1" i="1" dirty="0"/>
              <a:t>dobar dan </a:t>
            </a:r>
            <a:r>
              <a:rPr lang="sr-Latn-RS" sz="3000" dirty="0"/>
              <a:t>za vreme manje od 18 sati popodne i u ostalim slučajevima ispisati </a:t>
            </a:r>
            <a:r>
              <a:rPr lang="sr-Latn-RS" sz="3000" b="1" i="1" dirty="0"/>
              <a:t>dobro veče</a:t>
            </a:r>
            <a:r>
              <a:rPr lang="sr-Latn-RS" sz="3000" dirty="0"/>
              <a:t>.</a:t>
            </a:r>
          </a:p>
          <a:p>
            <a:pPr marL="628650" indent="-514350">
              <a:buFont typeface="+mj-lt"/>
              <a:buAutoNum type="arabicPeriod" startAt="9"/>
            </a:pPr>
            <a:r>
              <a:rPr lang="sr-Latn-RS" sz="3000" dirty="0"/>
              <a:t>Uporediti dva uneta datuma i ispisati koji od njih je raniji</a:t>
            </a:r>
            <a:r>
              <a:rPr lang="sr-Latn-RS" sz="3000" dirty="0" smtClean="0"/>
              <a:t>. </a:t>
            </a:r>
            <a:endParaRPr lang="sr-Latn-RS" sz="3000" dirty="0">
              <a:solidFill>
                <a:schemeClr val="accent2"/>
              </a:solidFill>
            </a:endParaRPr>
          </a:p>
          <a:p>
            <a:pPr marL="628650" indent="-514350">
              <a:buFont typeface="+mj-lt"/>
              <a:buAutoNum type="arabicPeriod" startAt="9"/>
            </a:pPr>
            <a:r>
              <a:rPr lang="sr-Latn-RS" sz="3000" dirty="0"/>
              <a:t>Radno vreme jedne programerske firme je od 9h do 17h. Preuzeti vreme sa računara i ispitati da li u to vreme firma radi ili ne radi.</a:t>
            </a:r>
          </a:p>
        </p:txBody>
      </p:sp>
    </p:spTree>
    <p:extLst>
      <p:ext uri="{BB962C8B-B14F-4D97-AF65-F5344CB8AC3E}">
        <p14:creationId xmlns:p14="http://schemas.microsoft.com/office/powerpoint/2010/main" val="362573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620000" cy="1143000"/>
          </a:xfrm>
        </p:spPr>
        <p:txBody>
          <a:bodyPr/>
          <a:lstStyle/>
          <a:p>
            <a:r>
              <a:rPr lang="sr-Latn-RS" dirty="0">
                <a:solidFill>
                  <a:schemeClr val="accent2"/>
                </a:solidFill>
              </a:rPr>
              <a:t>Zadaci za vežbu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153400" cy="4800600"/>
          </a:xfrm>
        </p:spPr>
        <p:txBody>
          <a:bodyPr>
            <a:noAutofit/>
          </a:bodyPr>
          <a:lstStyle/>
          <a:p>
            <a:pPr marL="628650" indent="-514350">
              <a:buFont typeface="+mj-lt"/>
              <a:buAutoNum type="arabicPeriod" startAt="12"/>
            </a:pPr>
            <a:r>
              <a:rPr lang="sr-Latn-RS" sz="3200" dirty="0"/>
              <a:t>Za unet početak i kraj radnog vremena dva lekara ispisati DA ukoliko se njihove smene preklapaju, u suprotnom ispisati NE.</a:t>
            </a:r>
          </a:p>
          <a:p>
            <a:pPr marL="628650" indent="-514350">
              <a:buFont typeface="+mj-lt"/>
              <a:buAutoNum type="arabicPeriod" startAt="12"/>
            </a:pPr>
            <a:r>
              <a:rPr lang="en-US" sz="3200" dirty="0" err="1"/>
              <a:t>Za</a:t>
            </a:r>
            <a:r>
              <a:rPr lang="en-US" sz="3200" dirty="0"/>
              <a:t> </a:t>
            </a:r>
            <a:r>
              <a:rPr lang="en-US" sz="3200" dirty="0" err="1"/>
              <a:t>uneti</a:t>
            </a:r>
            <a:r>
              <a:rPr lang="en-US" sz="3200" dirty="0"/>
              <a:t> </a:t>
            </a:r>
            <a:r>
              <a:rPr lang="en-US" sz="3200" dirty="0" err="1"/>
              <a:t>broj</a:t>
            </a:r>
            <a:r>
              <a:rPr lang="en-US" sz="3200" dirty="0"/>
              <a:t> </a:t>
            </a:r>
            <a:r>
              <a:rPr lang="en-US" sz="3200" dirty="0" err="1"/>
              <a:t>ispitati</a:t>
            </a:r>
            <a:r>
              <a:rPr lang="en-US" sz="3200" dirty="0"/>
              <a:t> da li je </a:t>
            </a:r>
            <a:r>
              <a:rPr lang="en-US" sz="3200" dirty="0" err="1"/>
              <a:t>paran</a:t>
            </a:r>
            <a:r>
              <a:rPr lang="en-US" sz="3200" dirty="0"/>
              <a:t> </a:t>
            </a:r>
            <a:r>
              <a:rPr lang="en-US" sz="3200" dirty="0" err="1"/>
              <a:t>ili</a:t>
            </a:r>
            <a:r>
              <a:rPr lang="en-US" sz="3200" dirty="0"/>
              <a:t> </a:t>
            </a:r>
            <a:r>
              <a:rPr lang="sr-Latn-RS" sz="3200" dirty="0"/>
              <a:t>nije</a:t>
            </a:r>
            <a:r>
              <a:rPr lang="en-US" sz="3200" dirty="0" smtClean="0"/>
              <a:t>.</a:t>
            </a:r>
            <a:r>
              <a:rPr lang="sr-Latn-RS" sz="3200" dirty="0" smtClean="0"/>
              <a:t> </a:t>
            </a:r>
            <a:endParaRPr lang="sr-Latn-RS" sz="3200" dirty="0">
              <a:solidFill>
                <a:schemeClr val="accent2"/>
              </a:solidFill>
            </a:endParaRPr>
          </a:p>
          <a:p>
            <a:pPr marL="628650" indent="-514350">
              <a:buFont typeface="+mj-lt"/>
              <a:buAutoNum type="arabicPeriod" startAt="12"/>
            </a:pPr>
            <a:r>
              <a:rPr lang="sr-Latn-RS" sz="3200" dirty="0"/>
              <a:t>Za uneti broj ispisati da li je deljiv sa 3 ili ne.</a:t>
            </a:r>
          </a:p>
          <a:p>
            <a:pPr marL="628650" indent="-514350">
              <a:buFont typeface="+mj-lt"/>
              <a:buAutoNum type="arabicPeriod" startAt="12"/>
            </a:pPr>
            <a:r>
              <a:rPr lang="sr-Latn-RS" sz="3200" dirty="0"/>
              <a:t>Za dva uneta broja, od većeg učitanog broja oduzeti manji i rezultat ispisati na ekranu.</a:t>
            </a:r>
          </a:p>
        </p:txBody>
      </p:sp>
    </p:spTree>
    <p:extLst>
      <p:ext uri="{BB962C8B-B14F-4D97-AF65-F5344CB8AC3E}">
        <p14:creationId xmlns:p14="http://schemas.microsoft.com/office/powerpoint/2010/main" val="73208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620000" cy="1143000"/>
          </a:xfrm>
        </p:spPr>
        <p:txBody>
          <a:bodyPr/>
          <a:lstStyle/>
          <a:p>
            <a:r>
              <a:rPr lang="sr-Latn-RS" dirty="0">
                <a:solidFill>
                  <a:schemeClr val="accent2"/>
                </a:solidFill>
              </a:rPr>
              <a:t>Zadaci za vežbu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7848600" cy="4800600"/>
          </a:xfrm>
        </p:spPr>
        <p:txBody>
          <a:bodyPr>
            <a:noAutofit/>
          </a:bodyPr>
          <a:lstStyle/>
          <a:p>
            <a:pPr marL="628650" indent="-514350">
              <a:buFont typeface="+mj-lt"/>
              <a:buAutoNum type="arabicPeriod" startAt="16"/>
            </a:pPr>
            <a:r>
              <a:rPr lang="sr-Latn-RS" sz="3200" dirty="0"/>
              <a:t>Za uneti broj ispitati da li je on manji </a:t>
            </a:r>
            <a:r>
              <a:rPr lang="sr-Latn-RS" sz="3200" dirty="0" smtClean="0"/>
              <a:t>od nule, veći </a:t>
            </a:r>
            <a:r>
              <a:rPr lang="sr-Latn-RS" sz="3200" dirty="0"/>
              <a:t>od </a:t>
            </a:r>
            <a:r>
              <a:rPr lang="sr-Latn-RS" sz="3200" dirty="0" smtClean="0"/>
              <a:t>nule ili jednak nuli. </a:t>
            </a:r>
            <a:br>
              <a:rPr lang="sr-Latn-RS" sz="3200" dirty="0" smtClean="0"/>
            </a:br>
            <a:r>
              <a:rPr lang="sr-Latn-RS" sz="3200" dirty="0" smtClean="0"/>
              <a:t>Ukoliko </a:t>
            </a:r>
            <a:r>
              <a:rPr lang="sr-Latn-RS" sz="3200" dirty="0"/>
              <a:t>je manji ili jednak nuli ispisati njegov prethodnik, a ukoliko je veći od nule ispisati njegov sledbenik.</a:t>
            </a:r>
          </a:p>
          <a:p>
            <a:pPr marL="628650" indent="-514350">
              <a:buFont typeface="+mj-lt"/>
              <a:buAutoNum type="arabicPeriod" startAt="16"/>
            </a:pPr>
            <a:r>
              <a:rPr lang="en-US" sz="3200" dirty="0" err="1"/>
              <a:t>Za</a:t>
            </a:r>
            <a:r>
              <a:rPr lang="en-US" sz="3200" dirty="0"/>
              <a:t> tri </a:t>
            </a:r>
            <a:r>
              <a:rPr lang="en-US" sz="3200" dirty="0" err="1"/>
              <a:t>uneta</a:t>
            </a:r>
            <a:r>
              <a:rPr lang="en-US" sz="3200" dirty="0"/>
              <a:t> </a:t>
            </a:r>
            <a:r>
              <a:rPr lang="en-US" sz="3200" dirty="0" err="1"/>
              <a:t>broja</a:t>
            </a:r>
            <a:r>
              <a:rPr lang="en-US" sz="3200" dirty="0"/>
              <a:t> </a:t>
            </a:r>
            <a:r>
              <a:rPr lang="en-US" sz="3200" dirty="0" err="1"/>
              <a:t>ispisati</a:t>
            </a:r>
            <a:r>
              <a:rPr lang="en-US" sz="3200" dirty="0"/>
              <a:t> </a:t>
            </a:r>
            <a:r>
              <a:rPr lang="en-US" sz="3200" dirty="0" err="1"/>
              <a:t>koji</a:t>
            </a:r>
            <a:r>
              <a:rPr lang="en-US" sz="3200" dirty="0"/>
              <a:t> od </a:t>
            </a:r>
            <a:r>
              <a:rPr lang="en-US" sz="3200" dirty="0" err="1"/>
              <a:t>njih</a:t>
            </a:r>
            <a:r>
              <a:rPr lang="en-US" sz="3200" dirty="0"/>
              <a:t> </a:t>
            </a:r>
            <a:r>
              <a:rPr lang="sr-Latn-RS" sz="3200" dirty="0" smtClean="0"/>
              <a:t>j</a:t>
            </a:r>
            <a:r>
              <a:rPr lang="en-US" sz="3200" dirty="0" smtClean="0"/>
              <a:t>e </a:t>
            </a:r>
            <a:r>
              <a:rPr lang="en-US" sz="3200" dirty="0" err="1"/>
              <a:t>najve</a:t>
            </a:r>
            <a:r>
              <a:rPr lang="sr-Latn-RS" sz="3200" dirty="0"/>
              <a:t>ći, koji od njih je srednji, a koji od nih je najmanji. </a:t>
            </a:r>
            <a:endParaRPr lang="sr-Latn-RS" sz="3200" b="1" dirty="0"/>
          </a:p>
          <a:p>
            <a:pPr marL="628650" indent="-514350">
              <a:buFont typeface="+mj-lt"/>
              <a:buAutoNum type="arabicPeriod" startAt="16"/>
            </a:pPr>
            <a:r>
              <a:rPr lang="sr-Latn-RS" sz="3200" dirty="0"/>
              <a:t>Za učitani broj ispitati da li je ceo.</a:t>
            </a:r>
          </a:p>
        </p:txBody>
      </p:sp>
    </p:spTree>
    <p:extLst>
      <p:ext uri="{BB962C8B-B14F-4D97-AF65-F5344CB8AC3E}">
        <p14:creationId xmlns:p14="http://schemas.microsoft.com/office/powerpoint/2010/main" val="42213138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620000" cy="1143000"/>
          </a:xfrm>
        </p:spPr>
        <p:txBody>
          <a:bodyPr/>
          <a:lstStyle/>
          <a:p>
            <a:r>
              <a:rPr lang="sr-Latn-RS" dirty="0">
                <a:solidFill>
                  <a:schemeClr val="accent2"/>
                </a:solidFill>
              </a:rPr>
              <a:t>Ugnježdeno grananje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219200"/>
            <a:ext cx="2592056" cy="5447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 indent="0">
              <a:buNone/>
            </a:pPr>
            <a:r>
              <a:rPr lang="sr-Latn-RS" sz="3000" dirty="0"/>
              <a:t>if (USLOV)</a:t>
            </a:r>
          </a:p>
          <a:p>
            <a:pPr marL="114300" indent="0">
              <a:buNone/>
            </a:pPr>
            <a:r>
              <a:rPr lang="en-US" sz="3000" dirty="0"/>
              <a:t>{</a:t>
            </a:r>
          </a:p>
          <a:p>
            <a:pPr marL="114300" indent="0">
              <a:buNone/>
            </a:pPr>
            <a:r>
              <a:rPr lang="en-US" sz="3000" dirty="0"/>
              <a:t>	if(USLOV)</a:t>
            </a:r>
            <a:br>
              <a:rPr lang="en-US" sz="3000" dirty="0"/>
            </a:br>
            <a:r>
              <a:rPr lang="en-US" sz="3000" dirty="0"/>
              <a:t>	{</a:t>
            </a:r>
          </a:p>
          <a:p>
            <a:pPr marL="114300" indent="0">
              <a:buNone/>
            </a:pPr>
            <a:r>
              <a:rPr lang="en-US" sz="3000" dirty="0"/>
              <a:t>	          …</a:t>
            </a:r>
          </a:p>
          <a:p>
            <a:pPr marL="114300" indent="0">
              <a:buNone/>
            </a:pPr>
            <a:r>
              <a:rPr lang="en-US" sz="3000" dirty="0"/>
              <a:t>	}</a:t>
            </a:r>
          </a:p>
          <a:p>
            <a:pPr marL="114300" indent="0">
              <a:buNone/>
            </a:pPr>
            <a:r>
              <a:rPr lang="en-US" sz="3000" dirty="0"/>
              <a:t>	else</a:t>
            </a:r>
            <a:br>
              <a:rPr lang="en-US" sz="3000" dirty="0"/>
            </a:br>
            <a:r>
              <a:rPr lang="en-US" sz="3000" dirty="0"/>
              <a:t>	{</a:t>
            </a:r>
          </a:p>
          <a:p>
            <a:pPr marL="114300" indent="0">
              <a:buNone/>
            </a:pPr>
            <a:r>
              <a:rPr lang="en-US" sz="3000" dirty="0"/>
              <a:t>	          ….</a:t>
            </a:r>
          </a:p>
          <a:p>
            <a:pPr marL="114300" indent="0">
              <a:buNone/>
            </a:pPr>
            <a:r>
              <a:rPr lang="en-US" sz="3000" dirty="0"/>
              <a:t>	}</a:t>
            </a:r>
          </a:p>
          <a:p>
            <a:pPr marL="114300" indent="0">
              <a:buNone/>
            </a:pPr>
            <a:r>
              <a:rPr lang="en-US" sz="3000" dirty="0"/>
              <a:t>}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284911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2"/>
                </a:solidFill>
              </a:rPr>
              <a:t>Ugnje</a:t>
            </a:r>
            <a:r>
              <a:rPr lang="sr-Latn-RS" dirty="0">
                <a:solidFill>
                  <a:schemeClr val="accent2"/>
                </a:solidFill>
              </a:rPr>
              <a:t>ždeno grananje - primer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Napraviti program koji za uneti pol i broj godina korisnika ispisuje da li je korisnik muškarac ili žena i da li je punoletan</a:t>
            </a:r>
          </a:p>
          <a:p>
            <a:pPr marL="11430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990319"/>
              </p:ext>
            </p:extLst>
          </p:nvPr>
        </p:nvGraphicFramePr>
        <p:xfrm>
          <a:off x="228600" y="2590800"/>
          <a:ext cx="8001000" cy="435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05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005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114800">
                <a:tc>
                  <a:txBody>
                    <a:bodyPr/>
                    <a:lstStyle/>
                    <a:p>
                      <a:pPr marL="114300" indent="0">
                        <a:buNone/>
                      </a:pPr>
                      <a:r>
                        <a:rPr lang="sr-Latn-RS" sz="2000" dirty="0"/>
                        <a:t>if </a:t>
                      </a:r>
                      <a:r>
                        <a:rPr lang="en-US" sz="2000" dirty="0"/>
                        <a:t>(</a:t>
                      </a:r>
                      <a:r>
                        <a:rPr lang="sr-Latn-RS" sz="2000" dirty="0"/>
                        <a:t>pol == “m“</a:t>
                      </a:r>
                      <a:r>
                        <a:rPr lang="en-US" sz="2000" dirty="0"/>
                        <a:t>) </a:t>
                      </a:r>
                      <a:endParaRPr lang="sr-Latn-RS" sz="2000" dirty="0"/>
                    </a:p>
                    <a:p>
                      <a:pPr marL="114300" indent="0">
                        <a:buNone/>
                      </a:pPr>
                      <a:r>
                        <a:rPr lang="en-US" sz="2000" dirty="0"/>
                        <a:t>{</a:t>
                      </a:r>
                      <a:endParaRPr lang="sr-Latn-RS" sz="2000" dirty="0"/>
                    </a:p>
                    <a:p>
                      <a:pPr marL="114300" indent="0">
                        <a:buNone/>
                      </a:pPr>
                      <a:r>
                        <a:rPr lang="en-US" sz="2000" baseline="0" dirty="0"/>
                        <a:t>     </a:t>
                      </a:r>
                      <a:r>
                        <a:rPr lang="sr-Latn-RS" sz="2000" dirty="0"/>
                        <a:t>if </a:t>
                      </a:r>
                      <a:r>
                        <a:rPr lang="en-US" sz="2000" dirty="0"/>
                        <a:t>(</a:t>
                      </a:r>
                      <a:r>
                        <a:rPr lang="sr-Latn-RS" sz="2000" dirty="0"/>
                        <a:t>godine </a:t>
                      </a:r>
                      <a:r>
                        <a:rPr lang="en-US" sz="2000" dirty="0"/>
                        <a:t>&gt;= 18) </a:t>
                      </a:r>
                      <a:endParaRPr lang="sr-Latn-RS" sz="2000" dirty="0"/>
                    </a:p>
                    <a:p>
                      <a:pPr marL="114300" indent="0">
                        <a:buNone/>
                      </a:pPr>
                      <a:r>
                        <a:rPr lang="en-US" sz="2000" baseline="0" dirty="0"/>
                        <a:t>     </a:t>
                      </a:r>
                      <a:r>
                        <a:rPr lang="en-US" sz="2000" dirty="0"/>
                        <a:t>{</a:t>
                      </a:r>
                    </a:p>
                    <a:p>
                      <a:pPr marL="114300" indent="0">
                        <a:buNone/>
                      </a:pPr>
                      <a:r>
                        <a:rPr lang="en-US" sz="2000" dirty="0"/>
                        <a:t>	console.log(“Mu</a:t>
                      </a:r>
                      <a:r>
                        <a:rPr lang="sr-Latn-RS" sz="2000" dirty="0"/>
                        <a:t>š</a:t>
                      </a:r>
                      <a:r>
                        <a:rPr lang="en-US" sz="2000" dirty="0" err="1"/>
                        <a:t>ko</a:t>
                      </a:r>
                      <a:r>
                        <a:rPr lang="sr-Latn-RS" sz="2000" dirty="0"/>
                        <a:t> punoletan</a:t>
                      </a:r>
                      <a:r>
                        <a:rPr lang="en-US" sz="2000" dirty="0"/>
                        <a:t>”);</a:t>
                      </a:r>
                      <a:endParaRPr lang="sr-Latn-RS" sz="2000" dirty="0"/>
                    </a:p>
                    <a:p>
                      <a:pPr marL="114300" indent="0">
                        <a:buNone/>
                      </a:pPr>
                      <a:r>
                        <a:rPr lang="en-US" sz="2000" baseline="0" dirty="0"/>
                        <a:t>     </a:t>
                      </a:r>
                      <a:r>
                        <a:rPr lang="en-US" sz="2000" dirty="0"/>
                        <a:t>}</a:t>
                      </a:r>
                    </a:p>
                    <a:p>
                      <a:pPr marL="114300" indent="0">
                        <a:buNone/>
                      </a:pPr>
                      <a:r>
                        <a:rPr lang="en-US" sz="2000" baseline="0" dirty="0"/>
                        <a:t>     </a:t>
                      </a:r>
                      <a:r>
                        <a:rPr lang="en-US" sz="2000" dirty="0"/>
                        <a:t>else</a:t>
                      </a:r>
                    </a:p>
                    <a:p>
                      <a:pPr marL="114300" indent="0">
                        <a:buNone/>
                      </a:pPr>
                      <a:r>
                        <a:rPr lang="en-US" sz="2000" baseline="0" dirty="0"/>
                        <a:t>     </a:t>
                      </a:r>
                      <a:r>
                        <a:rPr lang="en-US" sz="2000" dirty="0"/>
                        <a:t>{</a:t>
                      </a:r>
                    </a:p>
                    <a:p>
                      <a:pPr marL="114300" indent="0">
                        <a:buNone/>
                      </a:pPr>
                      <a:r>
                        <a:rPr lang="en-US" sz="2000" dirty="0"/>
                        <a:t>	console.log(“Mu</a:t>
                      </a:r>
                      <a:r>
                        <a:rPr lang="sr-Latn-RS" sz="2000" dirty="0"/>
                        <a:t>š</a:t>
                      </a:r>
                      <a:r>
                        <a:rPr lang="en-US" sz="2000" dirty="0"/>
                        <a:t>ko, </a:t>
                      </a:r>
                      <a:r>
                        <a:rPr lang="en-US" sz="2000" dirty="0" err="1"/>
                        <a:t>maloletan</a:t>
                      </a:r>
                      <a:r>
                        <a:rPr lang="en-US" sz="2000" dirty="0"/>
                        <a:t>”);</a:t>
                      </a:r>
                      <a:br>
                        <a:rPr lang="en-US" sz="2000" dirty="0"/>
                      </a:br>
                      <a:r>
                        <a:rPr lang="en-US" sz="2000" baseline="0" dirty="0"/>
                        <a:t>     </a:t>
                      </a:r>
                      <a:r>
                        <a:rPr lang="en-US" sz="2000" dirty="0"/>
                        <a:t>}</a:t>
                      </a:r>
                    </a:p>
                    <a:p>
                      <a:pPr marL="114300" indent="0">
                        <a:buNone/>
                      </a:pPr>
                      <a:r>
                        <a:rPr lang="en-US" sz="2000" dirty="0"/>
                        <a:t>}</a:t>
                      </a:r>
                      <a:endParaRPr lang="sr-Latn-RS" sz="2000" dirty="0"/>
                    </a:p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indent="0">
                        <a:buNone/>
                      </a:pPr>
                      <a:r>
                        <a:rPr lang="en-US" sz="2000" dirty="0"/>
                        <a:t>else</a:t>
                      </a:r>
                      <a:endParaRPr lang="sr-Latn-RS" sz="2000" dirty="0"/>
                    </a:p>
                    <a:p>
                      <a:pPr marL="114300" indent="0">
                        <a:buNone/>
                      </a:pPr>
                      <a:r>
                        <a:rPr lang="en-US" sz="2000" dirty="0"/>
                        <a:t>{</a:t>
                      </a:r>
                      <a:endParaRPr lang="sr-Latn-RS" sz="2000" dirty="0"/>
                    </a:p>
                    <a:p>
                      <a:pPr marL="114300" indent="0">
                        <a:buNone/>
                      </a:pPr>
                      <a:r>
                        <a:rPr lang="en-US" sz="2000" baseline="0" dirty="0"/>
                        <a:t>     </a:t>
                      </a:r>
                      <a:r>
                        <a:rPr lang="sr-Latn-RS" sz="2000" dirty="0"/>
                        <a:t>if </a:t>
                      </a:r>
                      <a:r>
                        <a:rPr lang="en-US" sz="2000" dirty="0"/>
                        <a:t>(</a:t>
                      </a:r>
                      <a:r>
                        <a:rPr lang="sr-Latn-RS" sz="2000" dirty="0"/>
                        <a:t>godine </a:t>
                      </a:r>
                      <a:r>
                        <a:rPr lang="en-US" sz="2000" dirty="0"/>
                        <a:t>&gt;= 18) </a:t>
                      </a:r>
                      <a:endParaRPr lang="sr-Latn-RS" sz="2000" dirty="0"/>
                    </a:p>
                    <a:p>
                      <a:pPr marL="114300" indent="0">
                        <a:buNone/>
                      </a:pPr>
                      <a:r>
                        <a:rPr lang="en-US" sz="2000" baseline="0" dirty="0"/>
                        <a:t>     </a:t>
                      </a:r>
                      <a:r>
                        <a:rPr lang="en-US" sz="2000" dirty="0"/>
                        <a:t>{</a:t>
                      </a:r>
                    </a:p>
                    <a:p>
                      <a:pPr marL="114300" indent="0">
                        <a:buNone/>
                      </a:pPr>
                      <a:r>
                        <a:rPr lang="en-US" sz="2000" dirty="0"/>
                        <a:t>	console.log(“</a:t>
                      </a:r>
                      <a:r>
                        <a:rPr lang="sr-Latn-RS" sz="2000" dirty="0"/>
                        <a:t>Žena, punoletna</a:t>
                      </a:r>
                      <a:r>
                        <a:rPr lang="sr-Latn-RS" sz="2000" baseline="0" dirty="0"/>
                        <a:t>“</a:t>
                      </a:r>
                      <a:r>
                        <a:rPr lang="en-US" sz="2000" baseline="0" dirty="0"/>
                        <a:t>)</a:t>
                      </a:r>
                      <a:r>
                        <a:rPr lang="en-US" sz="2000" dirty="0"/>
                        <a:t>;</a:t>
                      </a:r>
                      <a:endParaRPr lang="sr-Latn-RS" sz="2000" dirty="0"/>
                    </a:p>
                    <a:p>
                      <a:pPr marL="114300" indent="0">
                        <a:buNone/>
                      </a:pPr>
                      <a:r>
                        <a:rPr lang="en-US" sz="2000" baseline="0" dirty="0"/>
                        <a:t>     </a:t>
                      </a:r>
                      <a:r>
                        <a:rPr lang="en-US" sz="2000" dirty="0"/>
                        <a:t>}</a:t>
                      </a:r>
                    </a:p>
                    <a:p>
                      <a:pPr marL="114300" indent="0">
                        <a:buNone/>
                      </a:pPr>
                      <a:r>
                        <a:rPr lang="en-US" sz="2000" baseline="0" dirty="0"/>
                        <a:t>     </a:t>
                      </a:r>
                      <a:r>
                        <a:rPr lang="en-US" sz="2000" dirty="0"/>
                        <a:t>else</a:t>
                      </a:r>
                    </a:p>
                    <a:p>
                      <a:pPr marL="114300" indent="0">
                        <a:buNone/>
                      </a:pPr>
                      <a:r>
                        <a:rPr lang="en-US" sz="2000" baseline="0" dirty="0"/>
                        <a:t>    </a:t>
                      </a:r>
                      <a:r>
                        <a:rPr lang="en-US" sz="2000" dirty="0"/>
                        <a:t>{</a:t>
                      </a:r>
                    </a:p>
                    <a:p>
                      <a:pPr marL="114300" indent="0">
                        <a:buNone/>
                      </a:pPr>
                      <a:r>
                        <a:rPr lang="en-US" sz="2000" dirty="0"/>
                        <a:t>	console.log(“</a:t>
                      </a:r>
                      <a:r>
                        <a:rPr lang="sr-Latn-RS" sz="2000" dirty="0"/>
                        <a:t>Žena,</a:t>
                      </a:r>
                      <a:r>
                        <a:rPr lang="sr-Latn-RS" sz="2000" baseline="0" dirty="0"/>
                        <a:t> maloletna</a:t>
                      </a:r>
                      <a:r>
                        <a:rPr lang="en-US" sz="2000" dirty="0"/>
                        <a:t>”);</a:t>
                      </a:r>
                      <a:br>
                        <a:rPr lang="en-US" sz="2000" dirty="0"/>
                      </a:br>
                      <a:r>
                        <a:rPr lang="en-US" sz="2000" baseline="0" dirty="0"/>
                        <a:t>    </a:t>
                      </a:r>
                      <a:r>
                        <a:rPr lang="en-US" sz="2000" dirty="0"/>
                        <a:t>}</a:t>
                      </a:r>
                    </a:p>
                    <a:p>
                      <a:pPr marL="114300" indent="0">
                        <a:buNone/>
                      </a:pPr>
                      <a:r>
                        <a:rPr lang="en-US" sz="2000" dirty="0"/>
                        <a:t>}</a:t>
                      </a:r>
                      <a:endParaRPr lang="sr-Latn-R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90892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solidFill>
                  <a:schemeClr val="accent2"/>
                </a:solidFill>
              </a:rPr>
              <a:t>Zadaci za vežbu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48600" cy="4800600"/>
          </a:xfrm>
        </p:spPr>
        <p:txBody>
          <a:bodyPr>
            <a:noAutofit/>
          </a:bodyPr>
          <a:lstStyle/>
          <a:p>
            <a:pPr marL="628650" indent="-514350">
              <a:buFont typeface="+mj-lt"/>
              <a:buAutoNum type="arabicPeriod" startAt="19"/>
            </a:pPr>
            <a:r>
              <a:rPr lang="en-US" sz="3000" dirty="0" err="1"/>
              <a:t>Za</a:t>
            </a:r>
            <a:r>
              <a:rPr lang="en-US" sz="3000" dirty="0"/>
              <a:t> tri </a:t>
            </a:r>
            <a:r>
              <a:rPr lang="en-US" sz="3000" dirty="0" err="1"/>
              <a:t>uneta</a:t>
            </a:r>
            <a:r>
              <a:rPr lang="en-US" sz="3000" dirty="0"/>
              <a:t> </a:t>
            </a:r>
            <a:r>
              <a:rPr lang="en-US" sz="3000" dirty="0" err="1"/>
              <a:t>broja</a:t>
            </a:r>
            <a:r>
              <a:rPr lang="en-US" sz="3000" dirty="0"/>
              <a:t> </a:t>
            </a:r>
            <a:r>
              <a:rPr lang="en-US" sz="3000" dirty="0" err="1"/>
              <a:t>ispisati</a:t>
            </a:r>
            <a:r>
              <a:rPr lang="en-US" sz="3000" dirty="0"/>
              <a:t> </a:t>
            </a:r>
            <a:r>
              <a:rPr lang="en-US" sz="3000" dirty="0" err="1"/>
              <a:t>koji</a:t>
            </a:r>
            <a:r>
              <a:rPr lang="en-US" sz="3000" dirty="0"/>
              <a:t> od </a:t>
            </a:r>
            <a:r>
              <a:rPr lang="en-US" sz="3000" dirty="0" err="1"/>
              <a:t>njih</a:t>
            </a:r>
            <a:r>
              <a:rPr lang="en-US" sz="3000" dirty="0"/>
              <a:t> </a:t>
            </a:r>
            <a:r>
              <a:rPr lang="sr-Latn-RS" sz="3000" dirty="0" smtClean="0"/>
              <a:t>j</a:t>
            </a:r>
            <a:r>
              <a:rPr lang="en-US" sz="3000" dirty="0" smtClean="0"/>
              <a:t>e </a:t>
            </a:r>
            <a:r>
              <a:rPr lang="en-US" sz="3000" dirty="0" err="1"/>
              <a:t>najve</a:t>
            </a:r>
            <a:r>
              <a:rPr lang="sr-Latn-RS" sz="3000" dirty="0"/>
              <a:t>ći, koji od njih je srednji, a koji od </a:t>
            </a:r>
            <a:r>
              <a:rPr lang="sr-Latn-RS" sz="3000" dirty="0" smtClean="0"/>
              <a:t>n</a:t>
            </a:r>
            <a:r>
              <a:rPr lang="en-US" sz="3000" dirty="0" smtClean="0"/>
              <a:t>j</a:t>
            </a:r>
            <a:r>
              <a:rPr lang="sr-Latn-RS" sz="3000" dirty="0" smtClean="0"/>
              <a:t>ih </a:t>
            </a:r>
            <a:r>
              <a:rPr lang="sr-Latn-RS" sz="3000" dirty="0"/>
              <a:t>je najmanji.</a:t>
            </a:r>
          </a:p>
          <a:p>
            <a:pPr marL="628650" indent="-514350">
              <a:buFont typeface="+mj-lt"/>
              <a:buAutoNum type="arabicPeriod" startAt="19"/>
            </a:pPr>
            <a:r>
              <a:rPr lang="sr-Latn-RS" sz="3000" dirty="0"/>
              <a:t>Učitati dva cela broja i ispitati da li je veći od njih paran. </a:t>
            </a:r>
          </a:p>
        </p:txBody>
      </p:sp>
    </p:spTree>
    <p:extLst>
      <p:ext uri="{BB962C8B-B14F-4D97-AF65-F5344CB8AC3E}">
        <p14:creationId xmlns:p14="http://schemas.microsoft.com/office/powerpoint/2010/main" val="13245462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solidFill>
                  <a:schemeClr val="accent2"/>
                </a:solidFill>
              </a:rPr>
              <a:t>Logički operatori</a:t>
            </a:r>
            <a:endParaRPr lang="en-US" dirty="0">
              <a:solidFill>
                <a:schemeClr val="accent2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2334473"/>
              </p:ext>
            </p:extLst>
          </p:nvPr>
        </p:nvGraphicFramePr>
        <p:xfrm>
          <a:off x="457200" y="2286000"/>
          <a:ext cx="7883502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1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6018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32312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67640">
                <a:tc>
                  <a:txBody>
                    <a:bodyPr/>
                    <a:lstStyle/>
                    <a:p>
                      <a:pPr algn="ctr"/>
                      <a:r>
                        <a:rPr lang="sr-Latn-RS" sz="2500" dirty="0"/>
                        <a:t>Primer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2500" dirty="0"/>
                        <a:t>Naziv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500" dirty="0"/>
                        <a:t>Rezultat</a:t>
                      </a:r>
                      <a:endParaRPr lang="en-US" sz="25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sz="2500" dirty="0"/>
                        <a:t>a</a:t>
                      </a:r>
                      <a:r>
                        <a:rPr lang="sr-Latn-RS" sz="2500" baseline="0" dirty="0"/>
                        <a:t> </a:t>
                      </a:r>
                      <a:r>
                        <a:rPr lang="sr-Latn-RS" sz="2500" b="1" baseline="0" dirty="0"/>
                        <a:t>&amp;&amp;</a:t>
                      </a:r>
                      <a:r>
                        <a:rPr lang="sr-Latn-RS" sz="2500" baseline="0" dirty="0"/>
                        <a:t> b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2500" dirty="0"/>
                        <a:t>and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500" baseline="0" dirty="0"/>
                        <a:t>Tačno ukoliko su i a i b </a:t>
                      </a:r>
                      <a:r>
                        <a:rPr lang="en-US" sz="2500" baseline="0" dirty="0"/>
                        <a:t>ta</a:t>
                      </a:r>
                      <a:r>
                        <a:rPr lang="sr-Latn-RS" sz="2500" baseline="0" dirty="0"/>
                        <a:t>čni</a:t>
                      </a:r>
                      <a:endParaRPr lang="en-US" sz="25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sz="2500" dirty="0"/>
                        <a:t>a </a:t>
                      </a:r>
                      <a:r>
                        <a:rPr lang="en-US" sz="2500" b="1" dirty="0"/>
                        <a:t>||</a:t>
                      </a:r>
                      <a:r>
                        <a:rPr lang="sr-Latn-RS" sz="2500" baseline="0" dirty="0"/>
                        <a:t> b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500" dirty="0"/>
                        <a:t>Tačno</a:t>
                      </a:r>
                      <a:r>
                        <a:rPr lang="sr-Latn-RS" sz="2500" baseline="0" dirty="0"/>
                        <a:t> ukoliko je bar jedan od a i b tačan</a:t>
                      </a:r>
                      <a:endParaRPr lang="en-US" sz="25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!</a:t>
                      </a:r>
                      <a:r>
                        <a:rPr lang="en-US" sz="2500" dirty="0"/>
                        <a:t> </a:t>
                      </a:r>
                      <a:r>
                        <a:rPr lang="sr-Latn-RS" sz="2500" dirty="0"/>
                        <a:t>a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500" dirty="0"/>
                        <a:t>Tačno</a:t>
                      </a:r>
                      <a:r>
                        <a:rPr lang="sr-Latn-RS" sz="2500" baseline="0" dirty="0"/>
                        <a:t> ukoliko a nije tačno</a:t>
                      </a:r>
                      <a:endParaRPr lang="en-US" sz="25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35204" y="4572000"/>
            <a:ext cx="29450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000" b="1" i="1" dirty="0"/>
              <a:t>Gde su a i b </a:t>
            </a:r>
            <a:r>
              <a:rPr lang="sr-Latn-RS" sz="3000" b="1" i="1" dirty="0" smtClean="0"/>
              <a:t>izrazi</a:t>
            </a:r>
            <a:endParaRPr lang="en-US" sz="3000" b="1" i="1" dirty="0"/>
          </a:p>
        </p:txBody>
      </p:sp>
    </p:spTree>
    <p:extLst>
      <p:ext uri="{BB962C8B-B14F-4D97-AF65-F5344CB8AC3E}">
        <p14:creationId xmlns:p14="http://schemas.microsoft.com/office/powerpoint/2010/main" val="42307910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solidFill>
                  <a:schemeClr val="accent2"/>
                </a:solidFill>
              </a:rPr>
              <a:t>Primena logičkih operatora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3581400" cy="4800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sr-Latn-RS" sz="3000" dirty="0"/>
              <a:t>Napraviti program koji za uneti pol i broj godina korisnika ispisuje da li je korisnik muškarac ili žena i da li je punoletan</a:t>
            </a:r>
          </a:p>
          <a:p>
            <a:pPr marL="11430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347219"/>
              </p:ext>
            </p:extLst>
          </p:nvPr>
        </p:nvGraphicFramePr>
        <p:xfrm>
          <a:off x="3886200" y="1219200"/>
          <a:ext cx="7239000" cy="618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76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7137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187440">
                <a:tc>
                  <a:txBody>
                    <a:bodyPr/>
                    <a:lstStyle/>
                    <a:p>
                      <a:pPr marL="114300" indent="0">
                        <a:buNone/>
                      </a:pPr>
                      <a:r>
                        <a:rPr lang="sr-Latn-RS" sz="2000" dirty="0"/>
                        <a:t>if </a:t>
                      </a:r>
                      <a:r>
                        <a:rPr lang="en-US" sz="2000" dirty="0"/>
                        <a:t>(</a:t>
                      </a:r>
                      <a:r>
                        <a:rPr lang="sr-Latn-RS" sz="2000" dirty="0"/>
                        <a:t>pol == “m“ </a:t>
                      </a:r>
                      <a:r>
                        <a:rPr lang="en-US" sz="2000" dirty="0"/>
                        <a:t>&amp;&amp;  g</a:t>
                      </a:r>
                      <a:r>
                        <a:rPr lang="sr-Latn-RS" sz="2000" dirty="0"/>
                        <a:t>odine</a:t>
                      </a:r>
                      <a:r>
                        <a:rPr lang="en-US" sz="2000" dirty="0"/>
                        <a:t>&gt;= 18) </a:t>
                      </a:r>
                      <a:endParaRPr lang="sr-Latn-RS" sz="2000" dirty="0"/>
                    </a:p>
                    <a:p>
                      <a:pPr marL="114300" indent="0">
                        <a:buNone/>
                      </a:pPr>
                      <a:r>
                        <a:rPr lang="en-US" sz="2000" dirty="0"/>
                        <a:t>{</a:t>
                      </a:r>
                      <a:endParaRPr lang="sr-Latn-RS" sz="2000" dirty="0"/>
                    </a:p>
                    <a:p>
                      <a:pPr marL="114300" indent="0">
                        <a:buNone/>
                      </a:pPr>
                      <a:r>
                        <a:rPr lang="en-US" sz="2000" baseline="0" dirty="0"/>
                        <a:t>     </a:t>
                      </a:r>
                      <a:r>
                        <a:rPr lang="en-US" sz="2000" dirty="0"/>
                        <a:t>console.log(“Mu</a:t>
                      </a:r>
                      <a:r>
                        <a:rPr lang="sr-Latn-RS" sz="2000" dirty="0"/>
                        <a:t>š</a:t>
                      </a:r>
                      <a:r>
                        <a:rPr lang="en-US" sz="2000" dirty="0" err="1"/>
                        <a:t>ko</a:t>
                      </a:r>
                      <a:r>
                        <a:rPr lang="sr-Latn-RS" sz="2000" dirty="0"/>
                        <a:t> punoletan</a:t>
                      </a:r>
                      <a:r>
                        <a:rPr lang="en-US" sz="2000" dirty="0"/>
                        <a:t>”);</a:t>
                      </a:r>
                      <a:endParaRPr lang="sr-Latn-RS" sz="2000" dirty="0"/>
                    </a:p>
                    <a:p>
                      <a:pPr marL="114300" indent="0">
                        <a:buNone/>
                      </a:pPr>
                      <a:r>
                        <a:rPr lang="en-US" sz="2000" dirty="0"/>
                        <a:t>}</a:t>
                      </a:r>
                      <a:endParaRPr lang="sr-Latn-RS" sz="2000" dirty="0"/>
                    </a:p>
                    <a:p>
                      <a:pPr marL="114300" indent="0">
                        <a:buNone/>
                      </a:pPr>
                      <a:r>
                        <a:rPr lang="sr-Latn-RS" sz="2000" dirty="0"/>
                        <a:t>elseif </a:t>
                      </a:r>
                      <a:r>
                        <a:rPr lang="en-US" sz="2000" dirty="0"/>
                        <a:t>(</a:t>
                      </a:r>
                      <a:r>
                        <a:rPr lang="sr-Latn-RS" sz="2000" dirty="0"/>
                        <a:t>pol == “</a:t>
                      </a:r>
                      <a:r>
                        <a:rPr lang="en-US" sz="2000" dirty="0"/>
                        <a:t>m</a:t>
                      </a:r>
                      <a:r>
                        <a:rPr lang="sr-Latn-RS" sz="2000" dirty="0"/>
                        <a:t>“ </a:t>
                      </a:r>
                      <a:r>
                        <a:rPr lang="en-US" sz="2000" dirty="0"/>
                        <a:t>&amp;&amp; </a:t>
                      </a:r>
                      <a:r>
                        <a:rPr lang="sr-Latn-RS" sz="2000" dirty="0"/>
                        <a:t>godine</a:t>
                      </a:r>
                      <a:r>
                        <a:rPr lang="en-US" sz="2000" dirty="0"/>
                        <a:t>&lt;18) </a:t>
                      </a:r>
                      <a:endParaRPr lang="sr-Latn-RS" sz="2000" dirty="0"/>
                    </a:p>
                    <a:p>
                      <a:pPr marL="114300" indent="0">
                        <a:buNone/>
                      </a:pPr>
                      <a:r>
                        <a:rPr lang="en-US" sz="2000" dirty="0"/>
                        <a:t>{</a:t>
                      </a:r>
                      <a:endParaRPr lang="sr-Latn-RS" sz="2000" dirty="0"/>
                    </a:p>
                    <a:p>
                      <a:pPr marL="114300" indent="0">
                        <a:buNone/>
                      </a:pPr>
                      <a:r>
                        <a:rPr lang="en-US" sz="2000" baseline="0" dirty="0"/>
                        <a:t>     </a:t>
                      </a:r>
                      <a:r>
                        <a:rPr lang="en-US" sz="2000" dirty="0"/>
                        <a:t>console.log(“Mu</a:t>
                      </a:r>
                      <a:r>
                        <a:rPr lang="sr-Latn-RS" sz="2000" dirty="0"/>
                        <a:t>š</a:t>
                      </a:r>
                      <a:r>
                        <a:rPr lang="en-US" sz="2000" dirty="0" err="1"/>
                        <a:t>ko</a:t>
                      </a:r>
                      <a:r>
                        <a:rPr lang="sr-Latn-RS" sz="2000" dirty="0"/>
                        <a:t> </a:t>
                      </a:r>
                      <a:r>
                        <a:rPr lang="en-US" sz="2000" dirty="0" err="1"/>
                        <a:t>maloletan</a:t>
                      </a:r>
                      <a:r>
                        <a:rPr lang="en-US" sz="2000" dirty="0"/>
                        <a:t>”);</a:t>
                      </a:r>
                      <a:endParaRPr lang="sr-Latn-RS" sz="2000" dirty="0"/>
                    </a:p>
                    <a:p>
                      <a:pPr marL="114300" indent="0">
                        <a:buNone/>
                      </a:pPr>
                      <a:r>
                        <a:rPr lang="en-US" sz="2000" dirty="0"/>
                        <a:t>}</a:t>
                      </a:r>
                    </a:p>
                    <a:p>
                      <a:pPr marL="114300" indent="0">
                        <a:buNone/>
                      </a:pPr>
                      <a:r>
                        <a:rPr lang="sr-Latn-RS" sz="2000" dirty="0"/>
                        <a:t>elseif </a:t>
                      </a:r>
                      <a:r>
                        <a:rPr lang="en-US" sz="2000" dirty="0"/>
                        <a:t>(</a:t>
                      </a:r>
                      <a:r>
                        <a:rPr lang="sr-Latn-RS" sz="2000" dirty="0"/>
                        <a:t>pol == “z“ </a:t>
                      </a:r>
                      <a:r>
                        <a:rPr lang="en-US" sz="2000" dirty="0"/>
                        <a:t>&amp;&amp;</a:t>
                      </a:r>
                      <a:r>
                        <a:rPr lang="sr-Latn-RS" sz="2000" dirty="0"/>
                        <a:t> </a:t>
                      </a:r>
                      <a:r>
                        <a:rPr lang="en-US" sz="2000" dirty="0"/>
                        <a:t> </a:t>
                      </a:r>
                      <a:r>
                        <a:rPr lang="sr-Latn-RS" sz="2000" dirty="0"/>
                        <a:t>godine</a:t>
                      </a:r>
                      <a:r>
                        <a:rPr lang="en-US" sz="2000" dirty="0"/>
                        <a:t>&gt;=18) </a:t>
                      </a:r>
                      <a:endParaRPr lang="sr-Latn-RS" sz="2000" dirty="0"/>
                    </a:p>
                    <a:p>
                      <a:pPr marL="114300" indent="0">
                        <a:buNone/>
                      </a:pPr>
                      <a:r>
                        <a:rPr lang="en-US" sz="2000" dirty="0"/>
                        <a:t>{</a:t>
                      </a:r>
                      <a:endParaRPr lang="sr-Latn-RS" sz="2000" dirty="0"/>
                    </a:p>
                    <a:p>
                      <a:pPr marL="114300" indent="0">
                        <a:buNone/>
                      </a:pPr>
                      <a:r>
                        <a:rPr lang="en-US" sz="2000" baseline="0" dirty="0"/>
                        <a:t>     </a:t>
                      </a:r>
                      <a:r>
                        <a:rPr lang="en-US" sz="2000" dirty="0"/>
                        <a:t>console.log(“</a:t>
                      </a:r>
                      <a:r>
                        <a:rPr lang="en-US" sz="2000" dirty="0" err="1"/>
                        <a:t>Zensko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dirty="0" err="1"/>
                        <a:t>punoletan</a:t>
                      </a:r>
                      <a:r>
                        <a:rPr lang="en-US" sz="2000" dirty="0"/>
                        <a:t>”);</a:t>
                      </a:r>
                      <a:endParaRPr lang="sr-Latn-RS" sz="2000" dirty="0"/>
                    </a:p>
                    <a:p>
                      <a:pPr marL="114300" indent="0">
                        <a:buNone/>
                      </a:pPr>
                      <a:r>
                        <a:rPr lang="en-US" sz="2000" dirty="0"/>
                        <a:t>}</a:t>
                      </a:r>
                    </a:p>
                    <a:p>
                      <a:pPr marL="114300" indent="0">
                        <a:buNone/>
                      </a:pPr>
                      <a:r>
                        <a:rPr lang="sr-Latn-RS" sz="2000" dirty="0"/>
                        <a:t>else</a:t>
                      </a:r>
                    </a:p>
                    <a:p>
                      <a:pPr marL="114300" indent="0">
                        <a:buNone/>
                      </a:pPr>
                      <a:r>
                        <a:rPr lang="en-US" sz="2000" dirty="0"/>
                        <a:t>{</a:t>
                      </a:r>
                      <a:endParaRPr lang="sr-Latn-RS" sz="2000" dirty="0"/>
                    </a:p>
                    <a:p>
                      <a:pPr marL="114300" indent="0">
                        <a:buNone/>
                      </a:pPr>
                      <a:r>
                        <a:rPr lang="en-US" sz="2000" baseline="0" dirty="0"/>
                        <a:t>     </a:t>
                      </a:r>
                      <a:r>
                        <a:rPr lang="en-US" sz="2000" dirty="0"/>
                        <a:t>console.log(“</a:t>
                      </a:r>
                      <a:r>
                        <a:rPr lang="en-US" sz="2000" dirty="0" err="1"/>
                        <a:t>Zensko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err="1"/>
                        <a:t>maloletan</a:t>
                      </a:r>
                      <a:r>
                        <a:rPr lang="en-US" sz="2000" dirty="0"/>
                        <a:t>”);</a:t>
                      </a:r>
                      <a:endParaRPr lang="sr-Latn-RS" sz="2000" dirty="0"/>
                    </a:p>
                    <a:p>
                      <a:pPr marL="114300" indent="0">
                        <a:buNone/>
                      </a:pPr>
                      <a:r>
                        <a:rPr lang="en-US" sz="2000" dirty="0"/>
                        <a:t>}</a:t>
                      </a:r>
                    </a:p>
                    <a:p>
                      <a:pPr marL="114300" indent="0">
                        <a:buNone/>
                      </a:pPr>
                      <a:endParaRPr lang="sr-Latn-RS" sz="2000" dirty="0"/>
                    </a:p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indent="0">
                        <a:buNone/>
                      </a:pPr>
                      <a:endParaRPr lang="sr-Latn-R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7104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solidFill>
                  <a:schemeClr val="accent2"/>
                </a:solidFill>
              </a:rPr>
              <a:t>IF – naredba grananja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05000"/>
            <a:ext cx="7838902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22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620000" cy="1143000"/>
          </a:xfrm>
        </p:spPr>
        <p:txBody>
          <a:bodyPr/>
          <a:lstStyle/>
          <a:p>
            <a:r>
              <a:rPr lang="sr-Latn-RS" dirty="0">
                <a:solidFill>
                  <a:schemeClr val="accent2"/>
                </a:solidFill>
              </a:rPr>
              <a:t>Zadaci za vežbu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95400"/>
            <a:ext cx="8229600" cy="5410200"/>
          </a:xfrm>
        </p:spPr>
        <p:txBody>
          <a:bodyPr>
            <a:normAutofit/>
          </a:bodyPr>
          <a:lstStyle/>
          <a:p>
            <a:pPr marL="628650" indent="-514350">
              <a:buFont typeface="+mj-lt"/>
              <a:buAutoNum type="arabicParenR" startAt="21"/>
            </a:pPr>
            <a:r>
              <a:rPr lang="sr-Latn-RS" sz="3000" dirty="0"/>
              <a:t>Naći koji je najveći od tri uneta broja </a:t>
            </a:r>
            <a:br>
              <a:rPr lang="sr-Latn-RS" sz="3000" dirty="0"/>
            </a:br>
            <a:r>
              <a:rPr lang="sr-Latn-RS" sz="3000" dirty="0"/>
              <a:t>a, b i c</a:t>
            </a:r>
            <a:r>
              <a:rPr lang="sr-Latn-RS" sz="3000" dirty="0" smtClean="0"/>
              <a:t>. </a:t>
            </a:r>
            <a:r>
              <a:rPr lang="sr-Latn-RS" sz="3000" dirty="0" smtClean="0">
                <a:solidFill>
                  <a:schemeClr val="accent2"/>
                </a:solidFill>
              </a:rPr>
              <a:t>*</a:t>
            </a:r>
            <a:endParaRPr lang="sr-Latn-RS" sz="3000" dirty="0">
              <a:solidFill>
                <a:schemeClr val="accent2"/>
              </a:solidFill>
            </a:endParaRPr>
          </a:p>
          <a:p>
            <a:pPr marL="571500" indent="-457200">
              <a:buFont typeface="+mj-lt"/>
              <a:buAutoNum type="arabicParenR" startAt="21"/>
            </a:pPr>
            <a:r>
              <a:rPr lang="sr-Latn-RS" sz="3000" dirty="0"/>
              <a:t>Ispisati na ekranu </a:t>
            </a:r>
            <a:r>
              <a:rPr lang="sr-Latn-RS" sz="3000" i="1" dirty="0"/>
              <a:t>„ekstremna temperatura“ </a:t>
            </a:r>
            <a:r>
              <a:rPr lang="sr-Latn-RS" sz="3000" dirty="0"/>
              <a:t>ukoliko je temperatura manja od -15 stepeni Celzijusovih  i veća od 40 stepeni Celzijusovih.</a:t>
            </a:r>
          </a:p>
          <a:p>
            <a:pPr marL="571500" indent="-457200">
              <a:buFont typeface="+mj-lt"/>
              <a:buAutoNum type="arabicParenR" startAt="21"/>
            </a:pPr>
            <a:r>
              <a:rPr lang="sr-Latn-RS" sz="3000" dirty="0"/>
              <a:t>Ispitati da li je godina prestupna. (Godinu preuzeti sa vremena na Vašem računaru).</a:t>
            </a:r>
            <a:br>
              <a:rPr lang="sr-Latn-RS" sz="3000" dirty="0"/>
            </a:br>
            <a:r>
              <a:rPr lang="sr-Latn-RS" sz="3000" dirty="0" smtClean="0"/>
              <a:t>Godina je prestupna ako je deljiva sa 4 i nije deljiva sa 100 ili ako je deljiva sa 400.</a:t>
            </a:r>
            <a:endParaRPr lang="sr-Latn-RS" sz="3000" dirty="0"/>
          </a:p>
        </p:txBody>
      </p:sp>
    </p:spTree>
    <p:extLst>
      <p:ext uri="{BB962C8B-B14F-4D97-AF65-F5344CB8AC3E}">
        <p14:creationId xmlns:p14="http://schemas.microsoft.com/office/powerpoint/2010/main" val="27019581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620000" cy="1143000"/>
          </a:xfrm>
        </p:spPr>
        <p:txBody>
          <a:bodyPr/>
          <a:lstStyle/>
          <a:p>
            <a:r>
              <a:rPr lang="sr-Latn-RS" dirty="0">
                <a:solidFill>
                  <a:schemeClr val="accent2"/>
                </a:solidFill>
              </a:rPr>
              <a:t>Zadaci za vežbu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95400"/>
            <a:ext cx="8229600" cy="5410200"/>
          </a:xfrm>
        </p:spPr>
        <p:txBody>
          <a:bodyPr>
            <a:normAutofit/>
          </a:bodyPr>
          <a:lstStyle/>
          <a:p>
            <a:pPr marL="628650" indent="-514350">
              <a:buFont typeface="+mj-lt"/>
              <a:buAutoNum type="arabicParenR" startAt="24"/>
            </a:pPr>
            <a:r>
              <a:rPr lang="sr-Latn-RS" sz="3000" dirty="0"/>
              <a:t>Za uneto početno i krajnje radno vreme dva lekara, ispitati koliko sati i minuta se njihove smene preklapaju.</a:t>
            </a:r>
          </a:p>
          <a:p>
            <a:pPr marL="571500" indent="-457200">
              <a:buFont typeface="+mj-lt"/>
              <a:buAutoNum type="arabicParenR" startAt="24"/>
            </a:pPr>
            <a:r>
              <a:rPr lang="sr-Latn-RS" sz="3000" dirty="0"/>
              <a:t>Ispitati koji je najveći od tri uneta broja</a:t>
            </a:r>
            <a:r>
              <a:rPr lang="sr-Latn-RS" sz="3000" dirty="0" smtClean="0"/>
              <a:t>.</a:t>
            </a:r>
            <a:endParaRPr lang="en-US" sz="3000" dirty="0" smtClean="0"/>
          </a:p>
          <a:p>
            <a:pPr marL="628650" indent="-514350">
              <a:buFont typeface="+mj-lt"/>
              <a:buAutoNum type="arabicParenR" startAt="24"/>
            </a:pPr>
            <a:r>
              <a:rPr lang="sr-Latn-RS" sz="3000" dirty="0" smtClean="0"/>
              <a:t>Jedan </a:t>
            </a:r>
            <a:r>
              <a:rPr lang="sr-Latn-RS" sz="3000" dirty="0"/>
              <a:t>butik ima radno vreme od 9h do 20h radnim danima, a vikendom od 10h do 18h. Preuzeti dan i vreme sa računara i ispitati da li je butik trenutno otvoren.</a:t>
            </a:r>
          </a:p>
        </p:txBody>
      </p:sp>
    </p:spTree>
    <p:extLst>
      <p:ext uri="{BB962C8B-B14F-4D97-AF65-F5344CB8AC3E}">
        <p14:creationId xmlns:p14="http://schemas.microsoft.com/office/powerpoint/2010/main" val="2513735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solidFill>
                  <a:schemeClr val="accent2"/>
                </a:solidFill>
              </a:rPr>
              <a:t>IF – naredba grananja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sr-Latn-RS" sz="4000" dirty="0" smtClean="0">
                <a:solidFill>
                  <a:schemeClr val="tx2"/>
                </a:solidFill>
              </a:rPr>
              <a:t> Ako </a:t>
            </a:r>
            <a:r>
              <a:rPr lang="sr-Latn-RS" sz="4000" dirty="0">
                <a:solidFill>
                  <a:schemeClr val="tx2"/>
                </a:solidFill>
              </a:rPr>
              <a:t>je uslov tačan (ispunjen), izvršiće se neka naredba (neka akcija).</a:t>
            </a:r>
          </a:p>
          <a:p>
            <a:pPr>
              <a:buFont typeface="Wingdings" pitchFamily="2" charset="2"/>
              <a:buChar char="§"/>
            </a:pPr>
            <a:r>
              <a:rPr lang="sr-Latn-RS" sz="4000" dirty="0" smtClean="0">
                <a:solidFill>
                  <a:schemeClr val="tx2"/>
                </a:solidFill>
              </a:rPr>
              <a:t> Kao </a:t>
            </a:r>
            <a:r>
              <a:rPr lang="sr-Latn-RS" sz="4000" dirty="0">
                <a:solidFill>
                  <a:schemeClr val="tx2"/>
                </a:solidFill>
              </a:rPr>
              <a:t>kod uslovnih rečenica:</a:t>
            </a:r>
            <a:br>
              <a:rPr lang="sr-Latn-RS" sz="4000" dirty="0">
                <a:solidFill>
                  <a:schemeClr val="tx2"/>
                </a:solidFill>
              </a:rPr>
            </a:br>
            <a:r>
              <a:rPr lang="sr-Latn-RS" sz="4000" i="1" dirty="0">
                <a:solidFill>
                  <a:schemeClr val="tx2"/>
                </a:solidFill>
              </a:rPr>
              <a:t>Ako </a:t>
            </a:r>
            <a:r>
              <a:rPr lang="sr-Latn-RS" sz="4000" i="1" dirty="0" smtClean="0">
                <a:solidFill>
                  <a:schemeClr val="tx2"/>
                </a:solidFill>
              </a:rPr>
              <a:t>bude </a:t>
            </a:r>
            <a:r>
              <a:rPr lang="sr-Latn-RS" sz="4000" i="1" dirty="0">
                <a:solidFill>
                  <a:schemeClr val="tx2"/>
                </a:solidFill>
              </a:rPr>
              <a:t>padala kiša </a:t>
            </a:r>
            <a:r>
              <a:rPr lang="en-US" sz="4000" i="1" dirty="0" err="1" smtClean="0">
                <a:solidFill>
                  <a:schemeClr val="tx2"/>
                </a:solidFill>
              </a:rPr>
              <a:t>otkaza</a:t>
            </a:r>
            <a:r>
              <a:rPr lang="sr-Latn-RS" sz="4000" i="1" dirty="0" smtClean="0">
                <a:solidFill>
                  <a:schemeClr val="tx2"/>
                </a:solidFill>
              </a:rPr>
              <a:t>ćemo koncert</a:t>
            </a:r>
            <a:r>
              <a:rPr lang="sr-Latn-RS" sz="4000" i="1" dirty="0">
                <a:solidFill>
                  <a:schemeClr val="tx2"/>
                </a:solidFill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17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solidFill>
                  <a:schemeClr val="accent2"/>
                </a:solidFill>
              </a:rPr>
              <a:t>IF – naredba grananja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sr-Latn-RS" sz="4000" dirty="0" smtClean="0"/>
              <a:t> </a:t>
            </a:r>
            <a:r>
              <a:rPr lang="sr-Latn-RS" sz="4000" dirty="0" smtClean="0">
                <a:solidFill>
                  <a:schemeClr val="tx2"/>
                </a:solidFill>
              </a:rPr>
              <a:t> if </a:t>
            </a:r>
            <a:r>
              <a:rPr lang="sr-Latn-RS" sz="4000" dirty="0">
                <a:solidFill>
                  <a:schemeClr val="tx2"/>
                </a:solidFill>
              </a:rPr>
              <a:t>(USLOV)</a:t>
            </a:r>
            <a:br>
              <a:rPr lang="sr-Latn-RS" sz="4000" dirty="0">
                <a:solidFill>
                  <a:schemeClr val="tx2"/>
                </a:solidFill>
              </a:rPr>
            </a:br>
            <a:r>
              <a:rPr lang="sr-Latn-RS" sz="4000" dirty="0">
                <a:solidFill>
                  <a:schemeClr val="tx2"/>
                </a:solidFill>
              </a:rPr>
              <a:t> </a:t>
            </a:r>
            <a:r>
              <a:rPr lang="sr-Latn-RS" sz="4000" dirty="0" smtClean="0">
                <a:solidFill>
                  <a:schemeClr val="tx2"/>
                </a:solidFill>
              </a:rPr>
              <a:t> </a:t>
            </a:r>
            <a:r>
              <a:rPr lang="en-US" sz="4000" dirty="0" smtClean="0">
                <a:solidFill>
                  <a:schemeClr val="tx2"/>
                </a:solidFill>
              </a:rPr>
              <a:t>{</a:t>
            </a:r>
            <a:endParaRPr lang="en-US" sz="4000" dirty="0">
              <a:solidFill>
                <a:schemeClr val="tx2"/>
              </a:solidFill>
            </a:endParaRPr>
          </a:p>
          <a:p>
            <a:pPr marL="411480" lvl="1" indent="0">
              <a:buNone/>
            </a:pPr>
            <a:r>
              <a:rPr lang="en-US" sz="4000" dirty="0">
                <a:solidFill>
                  <a:schemeClr val="tx2"/>
                </a:solidFill>
              </a:rPr>
              <a:t>  	</a:t>
            </a:r>
            <a:r>
              <a:rPr lang="en-US" sz="4000" dirty="0" err="1">
                <a:solidFill>
                  <a:schemeClr val="tx2"/>
                </a:solidFill>
              </a:rPr>
              <a:t>Naredba</a:t>
            </a:r>
            <a:r>
              <a:rPr lang="en-US" sz="4000" dirty="0">
                <a:solidFill>
                  <a:schemeClr val="tx2"/>
                </a:solidFill>
              </a:rPr>
              <a:t> </a:t>
            </a:r>
            <a:r>
              <a:rPr lang="en-US" sz="4000" dirty="0" err="1">
                <a:solidFill>
                  <a:schemeClr val="tx2"/>
                </a:solidFill>
              </a:rPr>
              <a:t>koja</a:t>
            </a:r>
            <a:r>
              <a:rPr lang="en-US" sz="4000" dirty="0">
                <a:solidFill>
                  <a:schemeClr val="tx2"/>
                </a:solidFill>
              </a:rPr>
              <a:t> se </a:t>
            </a:r>
            <a:r>
              <a:rPr lang="en-US" sz="4000" dirty="0" err="1">
                <a:solidFill>
                  <a:schemeClr val="tx2"/>
                </a:solidFill>
              </a:rPr>
              <a:t>izvr</a:t>
            </a:r>
            <a:r>
              <a:rPr lang="sr-Latn-RS" sz="4000" dirty="0">
                <a:solidFill>
                  <a:schemeClr val="tx2"/>
                </a:solidFill>
              </a:rPr>
              <a:t>šava ili</a:t>
            </a:r>
          </a:p>
          <a:p>
            <a:pPr marL="411480" lvl="1" indent="0">
              <a:buNone/>
            </a:pPr>
            <a:r>
              <a:rPr lang="sr-Latn-RS" sz="4000" dirty="0">
                <a:solidFill>
                  <a:schemeClr val="tx2"/>
                </a:solidFill>
              </a:rPr>
              <a:t>     niz naredbi koje treba </a:t>
            </a:r>
            <a:r>
              <a:rPr lang="sr-Latn-RS" sz="4000" dirty="0" smtClean="0">
                <a:solidFill>
                  <a:schemeClr val="tx2"/>
                </a:solidFill>
              </a:rPr>
              <a:t>izvršiti</a:t>
            </a:r>
            <a:endParaRPr lang="sr-Latn-RS" sz="4000" dirty="0">
              <a:solidFill>
                <a:schemeClr val="tx2"/>
              </a:solidFill>
            </a:endParaRPr>
          </a:p>
          <a:p>
            <a:pPr marL="411480" lvl="1" indent="0">
              <a:buNone/>
            </a:pPr>
            <a:r>
              <a:rPr lang="en-US" sz="4000" dirty="0" smtClean="0">
                <a:solidFill>
                  <a:schemeClr val="tx2"/>
                </a:solidFill>
              </a:rPr>
              <a:t>}</a:t>
            </a:r>
            <a:r>
              <a:rPr lang="sr-Latn-RS" sz="4000" dirty="0" smtClean="0">
                <a:solidFill>
                  <a:schemeClr val="tx2"/>
                </a:solidFill>
              </a:rPr>
              <a:t> </a:t>
            </a:r>
            <a:endParaRPr lang="en-US" sz="4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2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solidFill>
                  <a:schemeClr val="accent2"/>
                </a:solidFill>
              </a:rPr>
              <a:t>Operatori poređenja</a:t>
            </a:r>
            <a:endParaRPr lang="en-US" dirty="0">
              <a:solidFill>
                <a:schemeClr val="accent2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6004959"/>
              </p:ext>
            </p:extLst>
          </p:nvPr>
        </p:nvGraphicFramePr>
        <p:xfrm>
          <a:off x="381000" y="1524000"/>
          <a:ext cx="7848600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42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3115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6324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67640">
                <a:tc>
                  <a:txBody>
                    <a:bodyPr/>
                    <a:lstStyle/>
                    <a:p>
                      <a:r>
                        <a:rPr lang="sr-Latn-RS" sz="2000" dirty="0"/>
                        <a:t>Primer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000" dirty="0"/>
                        <a:t>Naziv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000" dirty="0"/>
                        <a:t>Rezultat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==</a:t>
                      </a:r>
                      <a:r>
                        <a:rPr lang="sr-Latn-RS" sz="20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200" dirty="0"/>
                        <a:t>Jednako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200" baseline="0" dirty="0"/>
                        <a:t>Tačno ukoliko su </a:t>
                      </a:r>
                      <a:r>
                        <a:rPr lang="sr-Latn-RS" sz="2200" b="0" baseline="0" dirty="0"/>
                        <a:t>vrednosti</a:t>
                      </a:r>
                      <a:r>
                        <a:rPr lang="sr-Latn-RS" sz="2200" baseline="0" dirty="0"/>
                        <a:t> </a:t>
                      </a:r>
                      <a:r>
                        <a:rPr lang="en-US" sz="2200" baseline="0" dirty="0" err="1"/>
                        <a:t>promenljvih</a:t>
                      </a:r>
                      <a:r>
                        <a:rPr lang="sr-Latn-RS" sz="2200" baseline="0" dirty="0"/>
                        <a:t> </a:t>
                      </a:r>
                      <a:r>
                        <a:rPr lang="sr-Latn-RS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sr-Latn-RS" sz="2200" baseline="0" dirty="0"/>
                        <a:t> i </a:t>
                      </a:r>
                      <a:r>
                        <a:rPr lang="sr-Latn-RS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sr-Latn-RS" sz="2200" baseline="0" dirty="0"/>
                        <a:t> jednake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sr-Latn-RS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 != b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200" dirty="0"/>
                        <a:t>Različito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200" dirty="0"/>
                        <a:t>Tačno ukoliko su </a:t>
                      </a:r>
                      <a:r>
                        <a:rPr lang="sr-Latn-RS" sz="2200" b="0" dirty="0"/>
                        <a:t>vrednosti</a:t>
                      </a:r>
                      <a:r>
                        <a:rPr lang="sr-Latn-RS" sz="2200" dirty="0"/>
                        <a:t> </a:t>
                      </a:r>
                      <a:r>
                        <a:rPr lang="en-US" sz="2200" dirty="0" err="1"/>
                        <a:t>promeljivih</a:t>
                      </a:r>
                      <a:r>
                        <a:rPr lang="sr-Latn-RS" sz="2200" dirty="0"/>
                        <a:t> </a:t>
                      </a:r>
                      <a:r>
                        <a:rPr lang="sr-Latn-RS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sr-Latn-RS" sz="2200" dirty="0"/>
                        <a:t> i</a:t>
                      </a:r>
                      <a:r>
                        <a:rPr lang="sr-Latn-RS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b </a:t>
                      </a:r>
                      <a:r>
                        <a:rPr lang="sr-Latn-RS" sz="2200" dirty="0"/>
                        <a:t>različite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sr-Latn-RS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 &lt; b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200" dirty="0"/>
                        <a:t>Manje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200" dirty="0"/>
                        <a:t>Tačno ukoliko</a:t>
                      </a:r>
                      <a:r>
                        <a:rPr lang="sr-Latn-RS" sz="2200" baseline="0" dirty="0"/>
                        <a:t> je vre</a:t>
                      </a:r>
                      <a:r>
                        <a:rPr lang="en-US" sz="2200" baseline="0" dirty="0"/>
                        <a:t>d</a:t>
                      </a:r>
                      <a:r>
                        <a:rPr lang="sr-Latn-RS" sz="2200" baseline="0" dirty="0"/>
                        <a:t>nost u </a:t>
                      </a:r>
                      <a:r>
                        <a:rPr lang="sr-Latn-RS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 </a:t>
                      </a:r>
                      <a:r>
                        <a:rPr lang="sr-Latn-RS" sz="2200" baseline="0" dirty="0"/>
                        <a:t>manja od vrednisti u </a:t>
                      </a:r>
                      <a:r>
                        <a:rPr lang="sr-Latn-RS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sr-Latn-RS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 &gt; b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200" dirty="0"/>
                        <a:t>Veće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200" dirty="0"/>
                        <a:t>Tačno</a:t>
                      </a:r>
                      <a:r>
                        <a:rPr lang="sr-Latn-RS" sz="2200" baseline="0" dirty="0"/>
                        <a:t> ukoliko je vrednost u </a:t>
                      </a:r>
                      <a:r>
                        <a:rPr lang="sr-Latn-RS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sr-Latn-RS" sz="2200" baseline="0" dirty="0"/>
                        <a:t> veća od vrednosti u </a:t>
                      </a:r>
                      <a:r>
                        <a:rPr lang="sr-Latn-RS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sr-Latn-RS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 &lt;= b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200" dirty="0"/>
                        <a:t>Manje ili jednako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200" dirty="0"/>
                        <a:t>Tačno</a:t>
                      </a:r>
                      <a:r>
                        <a:rPr lang="sr-Latn-RS" sz="2200" baseline="0" dirty="0"/>
                        <a:t> ukoliko je vrednost u </a:t>
                      </a:r>
                      <a:r>
                        <a:rPr lang="sr-Latn-RS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sr-Latn-RS" sz="2200" baseline="0" dirty="0"/>
                        <a:t> manja ili jednaka vrednosti koja je u </a:t>
                      </a:r>
                      <a:r>
                        <a:rPr lang="sr-Latn-RS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sr-Latn-RS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 &gt;= b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200" dirty="0"/>
                        <a:t>Veće ili jednako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200" dirty="0"/>
                        <a:t>Tačno ukoliko</a:t>
                      </a:r>
                      <a:r>
                        <a:rPr lang="sr-Latn-RS" sz="2200" baseline="0" dirty="0"/>
                        <a:t> je vrednost u</a:t>
                      </a:r>
                      <a:r>
                        <a:rPr lang="sr-Latn-RS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a </a:t>
                      </a:r>
                      <a:r>
                        <a:rPr lang="sr-Latn-RS" sz="2200" baseline="0" dirty="0"/>
                        <a:t>veća ili jednaka vrednosti koja je u </a:t>
                      </a:r>
                      <a:r>
                        <a:rPr lang="sr-Latn-RS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962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solidFill>
                  <a:schemeClr val="accent2"/>
                </a:solidFill>
              </a:rPr>
              <a:t>IF – naredba grananja - primer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Char char="§"/>
            </a:pPr>
            <a:r>
              <a:rPr lang="sr-Latn-RS" sz="4000" dirty="0" smtClean="0"/>
              <a:t> </a:t>
            </a:r>
            <a:r>
              <a:rPr lang="sr-Latn-RS" sz="4000" dirty="0" smtClean="0">
                <a:solidFill>
                  <a:schemeClr val="tx2"/>
                </a:solidFill>
              </a:rPr>
              <a:t>Ako </a:t>
            </a:r>
            <a:r>
              <a:rPr lang="sr-Latn-RS" sz="4000" dirty="0">
                <a:solidFill>
                  <a:schemeClr val="tx2"/>
                </a:solidFill>
              </a:rPr>
              <a:t>je </a:t>
            </a:r>
            <a:r>
              <a:rPr lang="en-US" sz="4000" dirty="0">
                <a:solidFill>
                  <a:schemeClr val="tx2"/>
                </a:solidFill>
              </a:rPr>
              <a:t>a</a:t>
            </a:r>
            <a:r>
              <a:rPr lang="sr-Latn-RS" sz="4000" dirty="0">
                <a:solidFill>
                  <a:schemeClr val="tx2"/>
                </a:solidFill>
              </a:rPr>
              <a:t> veće od b ispisati</a:t>
            </a:r>
            <a:br>
              <a:rPr lang="sr-Latn-RS" sz="4000" dirty="0">
                <a:solidFill>
                  <a:schemeClr val="tx2"/>
                </a:solidFill>
              </a:rPr>
            </a:br>
            <a:r>
              <a:rPr lang="sr-Latn-RS" sz="4000" dirty="0">
                <a:solidFill>
                  <a:schemeClr val="tx2"/>
                </a:solidFill>
              </a:rPr>
              <a:t> „a je već</a:t>
            </a:r>
            <a:r>
              <a:rPr lang="en-US" sz="4000" dirty="0">
                <a:solidFill>
                  <a:schemeClr val="tx2"/>
                </a:solidFill>
              </a:rPr>
              <a:t>e</a:t>
            </a:r>
            <a:r>
              <a:rPr lang="sr-Latn-RS" sz="4000" dirty="0">
                <a:solidFill>
                  <a:schemeClr val="tx2"/>
                </a:solidFill>
              </a:rPr>
              <a:t> od b“</a:t>
            </a:r>
            <a:r>
              <a:rPr lang="en-US" sz="4000" dirty="0">
                <a:solidFill>
                  <a:schemeClr val="tx2"/>
                </a:solidFill>
              </a:rPr>
              <a:t>:</a:t>
            </a:r>
            <a:endParaRPr lang="sr-Latn-RS" sz="4000" dirty="0">
              <a:solidFill>
                <a:schemeClr val="tx2"/>
              </a:solidFill>
            </a:endParaRPr>
          </a:p>
          <a:p>
            <a:pPr marL="114300" indent="0">
              <a:buNone/>
            </a:pPr>
            <a:r>
              <a:rPr lang="sr-Latn-RS" sz="4000" dirty="0">
                <a:solidFill>
                  <a:schemeClr val="tx2"/>
                </a:solidFill>
              </a:rPr>
              <a:t>	</a:t>
            </a:r>
            <a:r>
              <a:rPr lang="en-US" sz="2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sr-Latn-RS" sz="2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5;</a:t>
            </a:r>
          </a:p>
          <a:p>
            <a:pPr marL="114300" indent="0">
              <a:buNone/>
            </a:pPr>
            <a:r>
              <a:rPr lang="sr-Latn-RS" sz="2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sr-Latn-RS" sz="2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3;</a:t>
            </a:r>
            <a:r>
              <a:rPr lang="en-US" sz="2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2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(a &gt; b) </a:t>
            </a:r>
            <a:endParaRPr lang="en-US" sz="28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2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114300" indent="0">
              <a:buNone/>
            </a:pPr>
            <a:r>
              <a:rPr lang="en-US" sz="2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console.log(“a je </a:t>
            </a:r>
            <a:r>
              <a:rPr lang="en-US" sz="2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</a:t>
            </a:r>
            <a:r>
              <a:rPr lang="sr-Latn-RS" sz="2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će od b</a:t>
            </a:r>
            <a:r>
              <a:rPr lang="en-US" sz="2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  <a:r>
              <a:rPr lang="sr-Latn-RS" sz="2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2492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solidFill>
                  <a:schemeClr val="accent2"/>
                </a:solidFill>
              </a:rPr>
              <a:t>IF – naredba grananja - primer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43800" cy="48006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sr-Latn-RS" sz="4000" dirty="0" smtClean="0"/>
              <a:t> </a:t>
            </a:r>
            <a:r>
              <a:rPr lang="sr-Latn-RS" sz="4000" dirty="0" smtClean="0">
                <a:solidFill>
                  <a:schemeClr val="tx2"/>
                </a:solidFill>
              </a:rPr>
              <a:t>Ako </a:t>
            </a:r>
            <a:r>
              <a:rPr lang="sr-Latn-RS" sz="4000" dirty="0">
                <a:solidFill>
                  <a:schemeClr val="tx2"/>
                </a:solidFill>
              </a:rPr>
              <a:t>je a jednako b ispisati</a:t>
            </a:r>
            <a:br>
              <a:rPr lang="sr-Latn-RS" sz="4000" dirty="0">
                <a:solidFill>
                  <a:schemeClr val="tx2"/>
                </a:solidFill>
              </a:rPr>
            </a:br>
            <a:r>
              <a:rPr lang="sr-Latn-RS" sz="4000" dirty="0">
                <a:solidFill>
                  <a:schemeClr val="tx2"/>
                </a:solidFill>
              </a:rPr>
              <a:t> „a i b su jednaki“</a:t>
            </a:r>
            <a:r>
              <a:rPr lang="en-US" sz="4000" dirty="0">
                <a:solidFill>
                  <a:schemeClr val="tx2"/>
                </a:solidFill>
              </a:rPr>
              <a:t>:</a:t>
            </a:r>
            <a:endParaRPr lang="sr-Latn-RS" sz="4000" dirty="0">
              <a:solidFill>
                <a:schemeClr val="tx2"/>
              </a:solidFill>
            </a:endParaRPr>
          </a:p>
          <a:p>
            <a:pPr marL="114300" indent="0">
              <a:buNone/>
            </a:pPr>
            <a:r>
              <a:rPr lang="sr-Latn-RS" sz="4000" dirty="0">
                <a:solidFill>
                  <a:schemeClr val="tx2"/>
                </a:solidFill>
              </a:rPr>
              <a:t>	</a:t>
            </a:r>
            <a:r>
              <a:rPr lang="en-US" sz="31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sr-Latn-RS" sz="31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5;</a:t>
            </a:r>
          </a:p>
          <a:p>
            <a:pPr marL="114300" indent="0">
              <a:buNone/>
            </a:pPr>
            <a:r>
              <a:rPr lang="sr-Latn-RS" sz="31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1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sr-Latn-RS" sz="31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5;</a:t>
            </a:r>
            <a:r>
              <a:rPr lang="en-US" sz="31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31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31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(a == b) </a:t>
            </a:r>
            <a:endParaRPr lang="en-US" sz="31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31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114300" indent="0">
              <a:buNone/>
            </a:pPr>
            <a:r>
              <a:rPr lang="en-US" sz="31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console.log(“a </a:t>
            </a:r>
            <a:r>
              <a:rPr lang="sr-Latn-RS" sz="31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b s</a:t>
            </a:r>
            <a:r>
              <a:rPr lang="en-US" sz="31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 							</a:t>
            </a:r>
            <a:r>
              <a:rPr lang="sr-Latn-RS" sz="31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jednaki</a:t>
            </a:r>
            <a:r>
              <a:rPr lang="en-US" sz="31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  <a:r>
              <a:rPr lang="sr-Latn-RS" sz="31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31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31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1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482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3E37B2-7FFF-40D1-B21E-A1AC1A65C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solidFill>
                  <a:schemeClr val="accent2"/>
                </a:solidFill>
              </a:rPr>
              <a:t>Operatori poređenja</a:t>
            </a:r>
            <a:endParaRPr lang="en-US" dirty="0">
              <a:solidFill>
                <a:schemeClr val="accent2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B672EFE7-BD2F-47D6-A3F9-8EE2F2D2AD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6037358"/>
              </p:ext>
            </p:extLst>
          </p:nvPr>
        </p:nvGraphicFramePr>
        <p:xfrm>
          <a:off x="457200" y="1600200"/>
          <a:ext cx="7848600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257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8136">
                <a:tc>
                  <a:txBody>
                    <a:bodyPr/>
                    <a:lstStyle/>
                    <a:p>
                      <a:r>
                        <a:rPr lang="sr-Latn-RS" sz="2000" dirty="0"/>
                        <a:t>Primer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000" dirty="0"/>
                        <a:t>Naziv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000" dirty="0"/>
                        <a:t>Rezultat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92569">
                <a:tc>
                  <a:txBody>
                    <a:bodyPr/>
                    <a:lstStyle/>
                    <a:p>
                      <a:r>
                        <a:rPr lang="sr-Latn-R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==</a:t>
                      </a:r>
                      <a:r>
                        <a:rPr lang="sr-Latn-RS" sz="20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200" dirty="0"/>
                        <a:t>Jednako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200" baseline="0" dirty="0"/>
                        <a:t>Tačno ukoliko su </a:t>
                      </a:r>
                      <a:r>
                        <a:rPr lang="sr-Latn-RS" sz="2200" b="1" baseline="0" dirty="0"/>
                        <a:t>vrednosti</a:t>
                      </a:r>
                      <a:r>
                        <a:rPr lang="sr-Latn-RS" sz="2200" baseline="0" dirty="0"/>
                        <a:t> </a:t>
                      </a:r>
                      <a:r>
                        <a:rPr lang="en-US" sz="2200" baseline="0" dirty="0" err="1"/>
                        <a:t>promenljvih</a:t>
                      </a:r>
                      <a:r>
                        <a:rPr lang="sr-Latn-RS" sz="2200" baseline="0" dirty="0"/>
                        <a:t> </a:t>
                      </a:r>
                      <a:r>
                        <a:rPr lang="sr-Latn-RS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sr-Latn-RS" sz="2200" baseline="0" dirty="0"/>
                        <a:t> i </a:t>
                      </a:r>
                      <a:r>
                        <a:rPr lang="sr-Latn-RS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sr-Latn-RS" sz="2200" baseline="0" dirty="0"/>
                        <a:t> jednake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9256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sr-Latn-RS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 != b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200" dirty="0"/>
                        <a:t>Različito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200" dirty="0"/>
                        <a:t>Tačno ukoliko su </a:t>
                      </a:r>
                      <a:r>
                        <a:rPr lang="sr-Latn-RS" sz="2200" b="1" dirty="0"/>
                        <a:t>vrednosti</a:t>
                      </a:r>
                      <a:r>
                        <a:rPr lang="sr-Latn-RS" sz="2200" dirty="0"/>
                        <a:t> </a:t>
                      </a:r>
                      <a:r>
                        <a:rPr lang="en-US" sz="2200" dirty="0" err="1"/>
                        <a:t>promeljivih</a:t>
                      </a:r>
                      <a:r>
                        <a:rPr lang="sr-Latn-RS" sz="2200" dirty="0"/>
                        <a:t> </a:t>
                      </a:r>
                      <a:r>
                        <a:rPr lang="sr-Latn-RS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sr-Latn-RS" sz="2200" dirty="0"/>
                        <a:t> i</a:t>
                      </a:r>
                      <a:r>
                        <a:rPr lang="sr-Latn-RS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b </a:t>
                      </a:r>
                      <a:r>
                        <a:rPr lang="sr-Latn-RS" sz="2200" dirty="0"/>
                        <a:t>različite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9256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sr-Latn-RS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===</a:t>
                      </a:r>
                      <a:r>
                        <a:rPr lang="sr-Latn-RS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b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 smtClean="0"/>
                        <a:t>Jednako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200" baseline="0" dirty="0"/>
                        <a:t>Tačno ukoliko su </a:t>
                      </a:r>
                      <a:r>
                        <a:rPr lang="sr-Latn-RS" sz="2200" b="1" baseline="0" dirty="0"/>
                        <a:t>vrednosti</a:t>
                      </a:r>
                      <a:r>
                        <a:rPr lang="sr-Latn-RS" sz="2200" baseline="0" dirty="0"/>
                        <a:t> </a:t>
                      </a:r>
                      <a:r>
                        <a:rPr lang="en-US" sz="2200" baseline="0" dirty="0" err="1"/>
                        <a:t>i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="1" baseline="0" dirty="0" err="1"/>
                        <a:t>tipovi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promenljvih</a:t>
                      </a:r>
                      <a:r>
                        <a:rPr lang="sr-Latn-RS" sz="2200" baseline="0" dirty="0"/>
                        <a:t> </a:t>
                      </a:r>
                      <a:r>
                        <a:rPr lang="sr-Latn-RS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sr-Latn-RS" sz="2200" baseline="0" dirty="0"/>
                        <a:t> i </a:t>
                      </a:r>
                      <a:r>
                        <a:rPr lang="sr-Latn-RS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sr-Latn-RS" sz="2200" baseline="0" dirty="0"/>
                        <a:t> jednake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9256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sr-Latn-RS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!==</a:t>
                      </a:r>
                      <a:r>
                        <a:rPr lang="sr-Latn-RS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b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 smtClean="0"/>
                        <a:t>Razli</a:t>
                      </a:r>
                      <a:r>
                        <a:rPr lang="sr-Latn-RS" sz="2200" dirty="0" smtClean="0"/>
                        <a:t>čito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200" dirty="0"/>
                        <a:t>Tačno ukoliko su </a:t>
                      </a:r>
                      <a:r>
                        <a:rPr lang="sr-Latn-RS" sz="2200" b="1" dirty="0"/>
                        <a:t>vrednosti</a:t>
                      </a:r>
                      <a:r>
                        <a:rPr lang="sr-Latn-RS" sz="2200" dirty="0"/>
                        <a:t> </a:t>
                      </a:r>
                      <a:r>
                        <a:rPr lang="en-US" sz="2200" dirty="0" err="1"/>
                        <a:t>i</a:t>
                      </a:r>
                      <a:r>
                        <a:rPr lang="en-US" sz="2200" dirty="0"/>
                        <a:t> </a:t>
                      </a:r>
                      <a:r>
                        <a:rPr lang="en-US" sz="2200" b="1" dirty="0" err="1"/>
                        <a:t>tipovi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promeljivih</a:t>
                      </a:r>
                      <a:r>
                        <a:rPr lang="sr-Latn-RS" sz="2200" dirty="0"/>
                        <a:t> </a:t>
                      </a:r>
                      <a:r>
                        <a:rPr lang="sr-Latn-RS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sr-Latn-RS" sz="2200" dirty="0"/>
                        <a:t> i</a:t>
                      </a:r>
                      <a:r>
                        <a:rPr lang="sr-Latn-RS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b </a:t>
                      </a:r>
                      <a:r>
                        <a:rPr lang="sr-Latn-RS" sz="2200" dirty="0"/>
                        <a:t>različite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45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1452</TotalTime>
  <Words>1260</Words>
  <Application>Microsoft Office PowerPoint</Application>
  <PresentationFormat>On-screen Show (4:3)</PresentationFormat>
  <Paragraphs>278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Adjacency</vt:lpstr>
      <vt:lpstr>IF NAREDBA  GRANANJA</vt:lpstr>
      <vt:lpstr>IF – naredba grananja</vt:lpstr>
      <vt:lpstr>IF – naredba grananja</vt:lpstr>
      <vt:lpstr>IF – naredba grananja</vt:lpstr>
      <vt:lpstr>IF – naredba grananja</vt:lpstr>
      <vt:lpstr>Operatori poređenja</vt:lpstr>
      <vt:lpstr>IF – naredba grananja - primer</vt:lpstr>
      <vt:lpstr>IF – naredba grananja - primer</vt:lpstr>
      <vt:lpstr>Operatori poređenja</vt:lpstr>
      <vt:lpstr>Operatori poređenja</vt:lpstr>
      <vt:lpstr>IF – naredba grananja</vt:lpstr>
      <vt:lpstr>IF – naredba grananja</vt:lpstr>
      <vt:lpstr>IF – naredba grananja - primer</vt:lpstr>
      <vt:lpstr>IF – naredba grananja - primer</vt:lpstr>
      <vt:lpstr>Zadaci za vežbu</vt:lpstr>
      <vt:lpstr>IF – ELSE IF - ELSE</vt:lpstr>
      <vt:lpstr>Primena : IF – ELSEIF - ELSE</vt:lpstr>
      <vt:lpstr>Razlika između  višestrukog if i else-if</vt:lpstr>
      <vt:lpstr>Razlika između  višestrukog if i else-if</vt:lpstr>
      <vt:lpstr>Razlika između  višestrukog if i else-if</vt:lpstr>
      <vt:lpstr>Zadaci za vežbu</vt:lpstr>
      <vt:lpstr>Zadaci za vežbu</vt:lpstr>
      <vt:lpstr>Zadaci za vežbu</vt:lpstr>
      <vt:lpstr>Zadaci za vežbu</vt:lpstr>
      <vt:lpstr>Ugnježdeno grananje</vt:lpstr>
      <vt:lpstr>Ugnježdeno grananje - primer</vt:lpstr>
      <vt:lpstr>Zadaci za vežbu</vt:lpstr>
      <vt:lpstr>Logički operatori</vt:lpstr>
      <vt:lpstr>Primena logičkih operatora</vt:lpstr>
      <vt:lpstr>Zadaci za vežbu</vt:lpstr>
      <vt:lpstr>Zadaci za vežbu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Upravljačk strukture u PHP-ue</dc:title>
  <dc:creator>Admin</dc:creator>
  <cp:lastModifiedBy>Windows User</cp:lastModifiedBy>
  <cp:revision>63</cp:revision>
  <dcterms:created xsi:type="dcterms:W3CDTF">2006-08-16T00:00:00Z</dcterms:created>
  <dcterms:modified xsi:type="dcterms:W3CDTF">2020-07-27T05:46:33Z</dcterms:modified>
</cp:coreProperties>
</file>