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61" r:id="rId5"/>
    <p:sldId id="260" r:id="rId6"/>
    <p:sldId id="264" r:id="rId7"/>
    <p:sldId id="262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7406640" cy="1472184"/>
          </a:xfrm>
        </p:spPr>
        <p:txBody>
          <a:bodyPr>
            <a:noAutofit/>
          </a:bodyPr>
          <a:lstStyle/>
          <a:p>
            <a:r>
              <a:rPr lang="en-US" sz="10000" dirty="0"/>
              <a:t>WHILE</a:t>
            </a:r>
            <a:r>
              <a:rPr lang="sr-Latn-RS" sz="10000" dirty="0"/>
              <a:t> petlja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3053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WHILE</a:t>
            </a:r>
            <a:r>
              <a:rPr lang="sr-Latn-RS" sz="5000" dirty="0"/>
              <a:t> petlja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/>
          </a:bodyPr>
          <a:lstStyle/>
          <a:p>
            <a:r>
              <a:rPr lang="sr-Latn-RS" sz="3500" dirty="0"/>
              <a:t>Često želimo da se određeni deo koda izvršava nekoliko puta uzastopce.</a:t>
            </a:r>
          </a:p>
          <a:p>
            <a:r>
              <a:rPr lang="sr-Latn-RS" sz="3500" dirty="0"/>
              <a:t>Umesto da se isti kod ponavlja više puta, mogu se koristiti takozvane </a:t>
            </a:r>
            <a:r>
              <a:rPr lang="sr-Latn-RS" sz="3500" i="1" dirty="0"/>
              <a:t>petlje</a:t>
            </a:r>
            <a:r>
              <a:rPr lang="sr-Latn-RS" sz="3500" dirty="0"/>
              <a:t> za izvrešenje ovakvog zadatka.</a:t>
            </a:r>
          </a:p>
          <a:p>
            <a:r>
              <a:rPr lang="en-US" sz="3500" i="1" dirty="0"/>
              <a:t>WHILE </a:t>
            </a:r>
            <a:r>
              <a:rPr lang="en-US" sz="3500" i="1" dirty="0" err="1"/>
              <a:t>petlja</a:t>
            </a:r>
            <a:r>
              <a:rPr lang="en-US" sz="3500" i="1" dirty="0"/>
              <a:t> </a:t>
            </a:r>
            <a:r>
              <a:rPr lang="sr-Latn-RS" sz="3500" dirty="0"/>
              <a:t>izvršava blok naredbi sve dok je navedeni uslov zadovoljen.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20465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WHILe petlja – dijagram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6FB12-DC11-45AE-AC8B-0CB053768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43991"/>
            <a:ext cx="6476999" cy="4891136"/>
          </a:xfrm>
        </p:spPr>
      </p:pic>
    </p:spTree>
    <p:extLst>
      <p:ext uri="{BB962C8B-B14F-4D97-AF65-F5344CB8AC3E}">
        <p14:creationId xmlns:p14="http://schemas.microsoft.com/office/powerpoint/2010/main" val="236185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sr-Latn-RS" dirty="0"/>
              <a:t> petlja - </a:t>
            </a:r>
            <a:r>
              <a:rPr lang="en-US" dirty="0" err="1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181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while (</a:t>
            </a:r>
            <a:r>
              <a:rPr lang="en-US" altLang="en-US" dirty="0" err="1">
                <a:solidFill>
                  <a:srgbClr val="212529"/>
                </a:solidFill>
                <a:latin typeface="SFMono-Regular"/>
              </a:rPr>
              <a:t>uslov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)</a:t>
            </a:r>
            <a:endParaRPr lang="sr-Latn-RS" altLang="en-US" dirty="0">
              <a:solidFill>
                <a:srgbClr val="212529"/>
              </a:solidFill>
              <a:latin typeface="SFMono-Regular"/>
            </a:endParaRPr>
          </a:p>
          <a:p>
            <a:pPr marL="82296" indent="0">
              <a:buNone/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{ </a:t>
            </a:r>
            <a:endParaRPr lang="sr-Latn-RS" altLang="en-US" dirty="0">
              <a:solidFill>
                <a:srgbClr val="212529"/>
              </a:solidFill>
              <a:latin typeface="SFMono-Regular"/>
            </a:endParaRPr>
          </a:p>
          <a:p>
            <a:pPr marL="82296" indent="0">
              <a:buNone/>
            </a:pPr>
            <a:r>
              <a:rPr lang="sr-Latn-RS" altLang="en-US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dirty="0" err="1">
                <a:solidFill>
                  <a:srgbClr val="212529"/>
                </a:solidFill>
                <a:latin typeface="SFMono-Regular"/>
              </a:rPr>
              <a:t>blok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SFMono-Regular"/>
              </a:rPr>
              <a:t>naredbi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; </a:t>
            </a:r>
            <a:endParaRPr lang="sr-Latn-RS" altLang="en-US" dirty="0">
              <a:solidFill>
                <a:srgbClr val="212529"/>
              </a:solidFill>
              <a:latin typeface="SFMono-Regular"/>
            </a:endParaRPr>
          </a:p>
          <a:p>
            <a:pPr marL="82296" indent="0">
              <a:buNone/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}</a:t>
            </a:r>
            <a:r>
              <a:rPr lang="sr-Latn-RS" dirty="0"/>
              <a:t>    </a:t>
            </a:r>
          </a:p>
          <a:p>
            <a:pPr marL="82296" indent="0">
              <a:buNone/>
            </a:pPr>
            <a:r>
              <a:rPr lang="sr-Latn-RS" dirty="0"/>
              <a:t> </a:t>
            </a:r>
            <a:br>
              <a:rPr lang="en-US" dirty="0"/>
            </a:br>
            <a:r>
              <a:rPr lang="sr-Latn-RS" dirty="0"/>
              <a:t>Obratiti pažnju – obično se uslov menja u bloku naredbi da bi se izbegao ulaz u </a:t>
            </a:r>
            <a:r>
              <a:rPr lang="sr-Latn-RS" i="1" dirty="0"/>
              <a:t>beskonačnu petlju</a:t>
            </a:r>
            <a:r>
              <a:rPr lang="sr-Latn-RS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8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WHILE petlja - </a:t>
            </a:r>
            <a:r>
              <a:rPr lang="en-US" dirty="0"/>
              <a:t>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pl-PL" dirty="0"/>
              <a:t>Ispis brojeva od 1 do 10</a:t>
            </a:r>
            <a:br>
              <a:rPr lang="en-US" dirty="0"/>
            </a:br>
            <a:br>
              <a:rPr lang="en-US" dirty="0"/>
            </a:b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while(i &lt;= 10) {</a:t>
            </a:r>
          </a:p>
          <a:p>
            <a:pPr marL="822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822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i++;</a:t>
            </a:r>
          </a:p>
          <a:p>
            <a:pPr marL="822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6662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370C-C372-48DF-BF97-32FF60AD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WHILE petlja – zadaci za vežbu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728F-1039-42A4-B5CA-878E7385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0292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brojeve od 1 do 20, </a:t>
            </a:r>
            <a:br>
              <a:rPr lang="sr-Latn-RS" dirty="0"/>
            </a:br>
            <a:r>
              <a:rPr lang="sr-Latn-RS" dirty="0"/>
              <a:t>svaki u novom redu</a:t>
            </a:r>
            <a:r>
              <a:rPr lang="en-US" dirty="0"/>
              <a:t>.</a:t>
            </a:r>
            <a:endParaRPr lang="sr-Latn-RS" dirty="0"/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brojeve od 1do 20, </a:t>
            </a:r>
            <a:br>
              <a:rPr lang="sr-Latn-RS" dirty="0"/>
            </a:br>
            <a:r>
              <a:rPr lang="sr-Latn-RS" dirty="0"/>
              <a:t>sve u istom redu</a:t>
            </a:r>
            <a:r>
              <a:rPr lang="en-US" dirty="0"/>
              <a:t>.</a:t>
            </a:r>
            <a:endParaRPr lang="sr-Latn-RS" dirty="0"/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brojeve od 20 do 1.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parne brojeve od 20 do 1. </a:t>
            </a:r>
            <a:endParaRPr lang="en-US" dirty="0"/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Odrediti sumu brojeva od 1 do 100</a:t>
            </a:r>
            <a:r>
              <a:rPr lang="en-US" dirty="0"/>
              <a:t>.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Odrediti sumu brojeva od 1 do </a:t>
            </a:r>
            <a:r>
              <a:rPr lang="sr-Latn-RS" i="1" dirty="0"/>
              <a:t>n</a:t>
            </a:r>
            <a:r>
              <a:rPr lang="en-US" dirty="0"/>
              <a:t>.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Odrediti sumu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en-US" dirty="0"/>
              <a:t>.</a:t>
            </a:r>
            <a:endParaRPr lang="sr-Latn-R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sr-Latn-RS" dirty="0"/>
          </a:p>
          <a:p>
            <a:pPr marL="596646" indent="-514350">
              <a:buFont typeface="+mj-lt"/>
              <a:buAutoNum type="arabicParenR"/>
            </a:pPr>
            <a:endParaRPr lang="sr-Latn-RS" dirty="0"/>
          </a:p>
          <a:p>
            <a:pPr marL="596646" indent="-514350">
              <a:buFont typeface="+mj-lt"/>
              <a:buAutoNum type="arabicParenR"/>
            </a:pPr>
            <a:endParaRPr lang="sr-Latn-RS" dirty="0"/>
          </a:p>
          <a:p>
            <a:pPr marL="596646" indent="-514350">
              <a:buFont typeface="+mj-lt"/>
              <a:buAutoNum type="arabicParenR"/>
            </a:pPr>
            <a:endParaRPr lang="it-IT" dirty="0"/>
          </a:p>
          <a:p>
            <a:pPr marL="596646" indent="-514350">
              <a:buFont typeface="+mj-lt"/>
              <a:buAutoNum type="arabicParenR"/>
            </a:pPr>
            <a:endParaRPr lang="sr-Latn-RS" dirty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9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WHILE petlja – 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001000" cy="5105400"/>
          </a:xfrm>
        </p:spPr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rabicParenR" startAt="8"/>
            </a:pPr>
            <a:r>
              <a:rPr lang="sr-Latn-RS" dirty="0"/>
              <a:t>Odrediti proizvod brojeva od </a:t>
            </a:r>
            <a:r>
              <a:rPr lang="sr-Latn-RS" i="1" dirty="0"/>
              <a:t>n </a:t>
            </a:r>
            <a:r>
              <a:rPr lang="sr-Latn-RS" dirty="0"/>
              <a:t>do </a:t>
            </a:r>
            <a:r>
              <a:rPr lang="sr-Latn-RS" i="1" dirty="0"/>
              <a:t>m</a:t>
            </a:r>
            <a:r>
              <a:rPr lang="en-US" dirty="0"/>
              <a:t>.</a:t>
            </a:r>
          </a:p>
          <a:p>
            <a:pPr marL="596646" indent="-514350">
              <a:buFont typeface="+mj-lt"/>
              <a:buAutoNum type="arabicParenR" startAt="8"/>
            </a:pPr>
            <a:r>
              <a:rPr lang="sr-Latn-RS" dirty="0"/>
              <a:t>Odrediti sumu kvadrata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en-US" dirty="0"/>
              <a:t>.</a:t>
            </a:r>
            <a:endParaRPr lang="sr-Latn-RS" dirty="0"/>
          </a:p>
          <a:p>
            <a:pPr marL="596646" indent="-514350">
              <a:buFont typeface="+mj-lt"/>
              <a:buAutoNum type="arabicParenR" startAt="8"/>
            </a:pPr>
            <a:r>
              <a:rPr lang="sr-Latn-RS" dirty="0"/>
              <a:t>Odrediti sumu kvadrata parnih i kubova neparnih prirodnih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en-US" dirty="0"/>
              <a:t>.</a:t>
            </a:r>
            <a:endParaRPr lang="sr-Latn-RS" dirty="0"/>
          </a:p>
          <a:p>
            <a:pPr marL="596646" indent="-514350">
              <a:buFont typeface="+mj-lt"/>
              <a:buAutoNum type="arabicParenR" startAt="8"/>
            </a:pPr>
            <a:r>
              <a:rPr lang="sr-Latn-RS" dirty="0"/>
              <a:t>Odrediti sa koliko brojeva je deljiv uneti broj </a:t>
            </a:r>
            <a:r>
              <a:rPr lang="sr-Latn-RS" i="1" dirty="0"/>
              <a:t>k</a:t>
            </a:r>
            <a:r>
              <a:rPr lang="en-US" dirty="0"/>
              <a:t>.</a:t>
            </a:r>
          </a:p>
          <a:p>
            <a:pPr marL="596646" indent="-514350">
              <a:buFont typeface="+mj-lt"/>
              <a:buAutoNum type="arabicParenR" startAt="8"/>
            </a:pPr>
            <a:r>
              <a:rPr lang="en-US" dirty="0" err="1"/>
              <a:t>Odrediti</a:t>
            </a:r>
            <a:r>
              <a:rPr lang="en-US" dirty="0"/>
              <a:t> da li je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prirodan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prost. </a:t>
            </a:r>
            <a:r>
              <a:rPr lang="en-US" dirty="0" err="1"/>
              <a:t>Broj</a:t>
            </a:r>
            <a:r>
              <a:rPr lang="en-US" dirty="0"/>
              <a:t> je prost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deljiv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samim</a:t>
            </a:r>
            <a:r>
              <a:rPr lang="en-US" dirty="0"/>
              <a:t> </a:t>
            </a:r>
            <a:r>
              <a:rPr lang="en-US" dirty="0" err="1"/>
              <a:t>sobom</a:t>
            </a:r>
            <a:r>
              <a:rPr lang="en-US" dirty="0"/>
              <a:t>.</a:t>
            </a:r>
            <a:endParaRPr lang="sr-Latn-RS" dirty="0"/>
          </a:p>
          <a:p>
            <a:pPr marL="596646" indent="-514350">
              <a:buFont typeface="+mj-lt"/>
              <a:buAutoNum type="arabicParenR" startAt="8"/>
            </a:pP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deo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ostatak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deljenju</a:t>
            </a:r>
            <a:r>
              <a:rPr lang="en-US" dirty="0"/>
              <a:t> </a:t>
            </a:r>
            <a:r>
              <a:rPr lang="en-US" dirty="0" err="1"/>
              <a:t>celih</a:t>
            </a:r>
            <a:r>
              <a:rPr lang="en-US" dirty="0"/>
              <a:t> </a:t>
            </a:r>
            <a:r>
              <a:rPr lang="en-US" dirty="0" err="1"/>
              <a:t>brojeva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, bez </a:t>
            </a:r>
            <a:r>
              <a:rPr lang="en-US" dirty="0" err="1"/>
              <a:t>kori</a:t>
            </a:r>
            <a:r>
              <a:rPr lang="sr-Latn-RS" dirty="0"/>
              <a:t>šćenja operacija</a:t>
            </a:r>
            <a:r>
              <a:rPr lang="en-US" dirty="0"/>
              <a:t> / </a:t>
            </a:r>
            <a:r>
              <a:rPr lang="en-US" dirty="0" err="1"/>
              <a:t>i</a:t>
            </a:r>
            <a:r>
              <a:rPr lang="en-US" dirty="0"/>
              <a:t> %.</a:t>
            </a:r>
            <a:endParaRPr lang="sr-Latn-RS" dirty="0"/>
          </a:p>
          <a:p>
            <a:pPr marL="596646" indent="-514350">
              <a:buFont typeface="+mj-lt"/>
              <a:buAutoNum type="arabicParenR" startAt="8"/>
            </a:pPr>
            <a:endParaRPr lang="en-US" dirty="0"/>
          </a:p>
          <a:p>
            <a:pPr marL="82296" indent="0">
              <a:buNone/>
            </a:pPr>
            <a:endParaRPr lang="sr-Latn-RS" dirty="0"/>
          </a:p>
          <a:p>
            <a:pPr marL="596646" indent="-514350">
              <a:buFont typeface="+mj-lt"/>
              <a:buAutoNum type="arabicParenR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8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C102-BC74-4595-AF77-3027B403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WHILE petlja – zadaci za vežbu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7E4D7-3E9A-4E04-AA63-71CAB912A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82296" indent="0">
                  <a:buNone/>
                </a:pPr>
                <a:endParaRPr lang="en-US" dirty="0"/>
              </a:p>
              <a:p>
                <a:pPr marL="596646" indent="-514350">
                  <a:buFont typeface="+mj-lt"/>
                  <a:buAutoNum type="arabicParenR" startAt="14"/>
                </a:pPr>
                <a:r>
                  <a:rPr lang="sr-Latn-RS" dirty="0"/>
                  <a:t>Za dat prirodan broj </a:t>
                </a:r>
                <a:r>
                  <a:rPr lang="sr-Latn-RS" i="1" dirty="0"/>
                  <a:t>n</a:t>
                </a:r>
                <a:r>
                  <a:rPr lang="sr-Latn-RS" dirty="0"/>
                  <a:t>, odrediti koliko je elemenata oblika</a:t>
                </a:r>
              </a:p>
              <a:p>
                <a:pPr marL="82296" indent="0">
                  <a:buNone/>
                </a:pPr>
                <a:r>
                  <a:rPr lang="sr-Latn-R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r-Latn-RS" b="0" i="1" smtClean="0">
                        <a:latin typeface="Cambria Math" panose="02040503050406030204" pitchFamily="18" charset="0"/>
                      </a:rPr>
                      <m:t> 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r-Latn-RS" dirty="0"/>
                  <a:t>,</a:t>
                </a:r>
                <a:br>
                  <a:rPr lang="sr-Latn-RS" dirty="0"/>
                </a:br>
                <a:r>
                  <a:rPr lang="sr-Latn-RS" dirty="0"/>
                  <a:t>deljivo sa 7.</a:t>
                </a:r>
              </a:p>
              <a:p>
                <a:pPr marL="596646" indent="-514350">
                  <a:buFont typeface="+mj-lt"/>
                  <a:buAutoNum type="arabicParenR" startAt="15"/>
                </a:pPr>
                <a:r>
                  <a:rPr lang="sr-Latn-RS" dirty="0"/>
                  <a:t>Za dat prirodan broj </a:t>
                </a:r>
                <a:r>
                  <a:rPr lang="sr-Latn-RS" i="1" dirty="0"/>
                  <a:t>n</a:t>
                </a:r>
                <a:r>
                  <a:rPr lang="sr-Latn-RS" dirty="0"/>
                  <a:t>, odrediti sumu elemenata oblika</a:t>
                </a:r>
              </a:p>
              <a:p>
                <a:pPr marL="82296" indent="0">
                  <a:buNone/>
                </a:pPr>
                <a:r>
                  <a:rPr lang="sr-Latn-RS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r-Latn-RS" dirty="0"/>
                  <a:t>,</a:t>
                </a:r>
                <a:br>
                  <a:rPr lang="sr-Latn-RS" dirty="0"/>
                </a:br>
                <a:r>
                  <a:rPr lang="sr-Latn-RS" dirty="0"/>
                  <a:t>čija vrednost pripada intervalu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sr-Latn-RS" dirty="0"/>
                  <a:t>.</a:t>
                </a:r>
              </a:p>
              <a:p>
                <a:pPr marL="82296" indent="0">
                  <a:buNone/>
                </a:pPr>
                <a:endParaRPr lang="sr-Latn-R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7E4D7-3E9A-4E04-AA63-71CAB912A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6" r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21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C102-BC74-4595-AF77-3027B403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WHILE petlja – zadaci za vežbu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7E4D7-3E9A-4E04-AA63-71CAB912A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82296" indent="0">
                  <a:buNone/>
                </a:pPr>
                <a:endParaRPr lang="en-US" dirty="0"/>
              </a:p>
              <a:p>
                <a:pPr marL="596646" indent="-514350">
                  <a:buFont typeface="+mj-lt"/>
                  <a:buAutoNum type="arabicParenR" startAt="16"/>
                </a:pPr>
                <a:r>
                  <a:rPr lang="en-US" dirty="0"/>
                  <a:t>Za </a:t>
                </a:r>
                <a:r>
                  <a:rPr lang="en-US" dirty="0" err="1"/>
                  <a:t>dati</a:t>
                </a:r>
                <a:r>
                  <a:rPr lang="en-US" dirty="0"/>
                  <a:t> </a:t>
                </a:r>
                <a:r>
                  <a:rPr lang="en-US" dirty="0" err="1"/>
                  <a:t>prirodan</a:t>
                </a:r>
                <a:r>
                  <a:rPr lang="en-US" dirty="0"/>
                  <a:t> </a:t>
                </a:r>
                <a:r>
                  <a:rPr lang="en-US" dirty="0" err="1"/>
                  <a:t>broj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, </a:t>
                </a:r>
                <a:r>
                  <a:rPr lang="en-US" dirty="0" err="1"/>
                  <a:t>odrediti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-</a:t>
                </a:r>
                <a:r>
                  <a:rPr lang="en-US" dirty="0" err="1"/>
                  <a:t>ti</a:t>
                </a:r>
                <a:r>
                  <a:rPr lang="en-US" dirty="0"/>
                  <a:t> </a:t>
                </a:r>
                <a:r>
                  <a:rPr lang="sr-Latn-RS" dirty="0"/>
                  <a:t>član Fibonačijevog niza:</a:t>
                </a:r>
                <a:br>
                  <a:rPr lang="sr-Latn-R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 4, 5, …</m:t>
                      </m:r>
                    </m:oMath>
                  </m:oMathPara>
                </a14:m>
                <a:br>
                  <a:rPr lang="sr-Latn-RS" dirty="0"/>
                </a:br>
                <a:r>
                  <a:rPr lang="sr-Latn-RS" dirty="0"/>
                  <a:t>Prvih nekoliko elemenata: 1, 1, 2, 3, 5, 8, 13, 21, 34, 55, ...</a:t>
                </a:r>
                <a:endParaRPr lang="en-US" dirty="0"/>
              </a:p>
              <a:p>
                <a:pPr marL="596646" indent="-514350">
                  <a:buFont typeface="+mj-lt"/>
                  <a:buAutoNum type="arabicParenR" startAt="17"/>
                </a:pPr>
                <a:r>
                  <a:rPr lang="sr-Latn-RS" dirty="0"/>
                  <a:t>Kreirati</a:t>
                </a:r>
                <a:r>
                  <a:rPr lang="en-US" dirty="0"/>
                  <a:t> </a:t>
                </a:r>
                <a:r>
                  <a:rPr lang="en-US" i="1" dirty="0"/>
                  <a:t>n </a:t>
                </a:r>
                <a:r>
                  <a:rPr lang="it-IT" dirty="0"/>
                  <a:t>paragrafa</a:t>
                </a:r>
                <a:r>
                  <a:rPr lang="sr-Latn-RS" dirty="0"/>
                  <a:t> sa proizvoljnim tekstom, i</a:t>
                </a:r>
                <a:r>
                  <a:rPr lang="it-IT" dirty="0"/>
                  <a:t> naizmeni</a:t>
                </a:r>
                <a:r>
                  <a:rPr lang="sr-Latn-RS" dirty="0"/>
                  <a:t>č</a:t>
                </a:r>
                <a:r>
                  <a:rPr lang="it-IT" dirty="0"/>
                  <a:t>no</a:t>
                </a:r>
                <a:r>
                  <a:rPr lang="sr-Latn-RS" dirty="0"/>
                  <a:t> ih</a:t>
                </a:r>
                <a:r>
                  <a:rPr lang="it-IT" dirty="0"/>
                  <a:t> obojiti sa tri razli</a:t>
                </a:r>
                <a:r>
                  <a:rPr lang="sr-Latn-RS" dirty="0"/>
                  <a:t>č</a:t>
                </a:r>
                <a:r>
                  <a:rPr lang="it-IT" dirty="0"/>
                  <a:t>ite boje.</a:t>
                </a:r>
                <a:endParaRPr lang="sr-Latn-RS" dirty="0"/>
              </a:p>
              <a:p>
                <a:pPr marL="596646" indent="-514350">
                  <a:buFont typeface="+mj-lt"/>
                  <a:buAutoNum type="arabicParenR" startAt="17"/>
                </a:pPr>
                <a:r>
                  <a:rPr lang="sr-Latn-RS" dirty="0"/>
                  <a:t>Kreirati </a:t>
                </a:r>
                <a:r>
                  <a:rPr lang="en-US" i="1" dirty="0"/>
                  <a:t>n</a:t>
                </a:r>
                <a:r>
                  <a:rPr lang="sr-Latn-RS" dirty="0"/>
                  <a:t> proizvoljn</a:t>
                </a:r>
                <a:r>
                  <a:rPr lang="en-US" dirty="0" err="1"/>
                  <a:t>ih</a:t>
                </a:r>
                <a:r>
                  <a:rPr lang="sr-Latn-RS" dirty="0"/>
                  <a:t> slik</a:t>
                </a:r>
                <a:r>
                  <a:rPr lang="en-US" dirty="0"/>
                  <a:t>a</a:t>
                </a:r>
                <a:r>
                  <a:rPr lang="sr-Latn-RS" dirty="0"/>
                  <a:t> i staviti im naizmenično dva različita okvira.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7E4D7-3E9A-4E04-AA63-71CAB912A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774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543</TotalTime>
  <Words>460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Cambria Math</vt:lpstr>
      <vt:lpstr>Courier New</vt:lpstr>
      <vt:lpstr>Gill Sans MT</vt:lpstr>
      <vt:lpstr>SFMono-Regular</vt:lpstr>
      <vt:lpstr>Verdana</vt:lpstr>
      <vt:lpstr>Wingdings 2</vt:lpstr>
      <vt:lpstr>Solstice</vt:lpstr>
      <vt:lpstr>WHILE petlja</vt:lpstr>
      <vt:lpstr>WHILE petlja</vt:lpstr>
      <vt:lpstr>WHILe petlja – dijagram</vt:lpstr>
      <vt:lpstr>WHILE petlja - implementacija</vt:lpstr>
      <vt:lpstr>WHILE petlja - primer</vt:lpstr>
      <vt:lpstr>WHILE petlja – zadaci za vežbu</vt:lpstr>
      <vt:lpstr>WHILE petlja – zadaci za vežbu</vt:lpstr>
      <vt:lpstr>WHILE petlja – zadaci za vežbu</vt:lpstr>
      <vt:lpstr>WHILE petlja – zadaci za vežbu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petlja</dc:title>
  <dc:creator>Admin</dc:creator>
  <cp:lastModifiedBy>Stefan Stanimirovic</cp:lastModifiedBy>
  <cp:revision>31</cp:revision>
  <dcterms:created xsi:type="dcterms:W3CDTF">2006-08-16T00:00:00Z</dcterms:created>
  <dcterms:modified xsi:type="dcterms:W3CDTF">2020-07-27T13:25:46Z</dcterms:modified>
</cp:coreProperties>
</file>