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5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Stanimirović" initials="SS" lastIdx="1" clrIdx="0">
    <p:extLst>
      <p:ext uri="{19B8F6BF-5375-455C-9EA6-DF929625EA0E}">
        <p15:presenceInfo xmlns:p15="http://schemas.microsoft.com/office/powerpoint/2012/main" userId="S::stefan.stanimirovic@pmf.edu.rs::ae068964-45b9-4f6b-bd7c-8c3f7cf5a894" providerId="AD"/>
      </p:ext>
    </p:extLst>
  </p:cmAuthor>
  <p:cmAuthor id="2" name="Stefan Stanimirovic" initials="SS" lastIdx="1" clrIdx="1">
    <p:extLst>
      <p:ext uri="{19B8F6BF-5375-455C-9EA6-DF929625EA0E}">
        <p15:presenceInfo xmlns:p15="http://schemas.microsoft.com/office/powerpoint/2012/main" userId="4858b4981af3e6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ref_httpmessages.asp" TargetMode="External"/><Relationship Id="rId2" Type="http://schemas.openxmlformats.org/officeDocument/2006/relationships/hyperlink" Target="https://developer.mozilla.org/en-US/docs/Web/HTTP/Statu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placeholder.typicode.com/user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sportist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D51A-1E85-44A8-BDC2-6104846FA5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ASINHRONI 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F181B-7003-4F61-BEA5-DAC640438B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Paralelno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sr-Latn-RS" dirty="0"/>
              <a:t>zvršavanje komandi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92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E6A2-A20F-45F3-BA76-7BE0CDD8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Kreiranje HTTP zahteva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7CB64-A36D-4EE4-B557-8E8C7864B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const request = new </a:t>
            </a:r>
            <a:r>
              <a:rPr lang="en-US" sz="2000" b="0" dirty="0" err="1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lang="en-US" sz="20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b="0" dirty="0" err="1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request.addEventListener</a:t>
            </a:r>
            <a:r>
              <a:rPr lang="en-US" sz="20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000" b="0" dirty="0" err="1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readystatechange</a:t>
            </a:r>
            <a:r>
              <a:rPr lang="en-US" sz="20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', () =&gt; {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    console.log(</a:t>
            </a:r>
            <a:r>
              <a:rPr lang="en-US" sz="2000" b="0" dirty="0" err="1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request.responseText</a:t>
            </a:r>
            <a:r>
              <a:rPr lang="en-US" sz="20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b="0" dirty="0" err="1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request.open</a:t>
            </a:r>
            <a:r>
              <a:rPr lang="en-US" sz="20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('GET', 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'https://jsonplaceholder.typicode.com/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todos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b="0" dirty="0" err="1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request.send</a:t>
            </a:r>
            <a:r>
              <a:rPr lang="en-US" sz="20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9E4C54-1452-49CE-95D1-B9B6D9DB5050}"/>
              </a:ext>
            </a:extLst>
          </p:cNvPr>
          <p:cNvSpPr txBox="1"/>
          <p:nvPr/>
        </p:nvSpPr>
        <p:spPr>
          <a:xfrm>
            <a:off x="7499684" y="5494421"/>
            <a:ext cx="31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Probati različite API endpointe!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D2D1F0-354B-4BC7-AB90-A3435383EB6F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8069179" y="4235116"/>
            <a:ext cx="998146" cy="12593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826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C082-1A8C-4BC1-BA59-D0326CA9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XMLHttpRequest.readyState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158659-E3B7-425C-AEA5-AFB203292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207073"/>
              </p:ext>
            </p:extLst>
          </p:nvPr>
        </p:nvGraphicFramePr>
        <p:xfrm>
          <a:off x="1143000" y="2057400"/>
          <a:ext cx="9872661" cy="2313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168">
                  <a:extLst>
                    <a:ext uri="{9D8B030D-6E8A-4147-A177-3AD203B41FA5}">
                      <a16:colId xmlns:a16="http://schemas.microsoft.com/office/drawing/2014/main" val="1613728558"/>
                    </a:ext>
                  </a:extLst>
                </a:gridCol>
                <a:gridCol w="2695074">
                  <a:extLst>
                    <a:ext uri="{9D8B030D-6E8A-4147-A177-3AD203B41FA5}">
                      <a16:colId xmlns:a16="http://schemas.microsoft.com/office/drawing/2014/main" val="2294198450"/>
                    </a:ext>
                  </a:extLst>
                </a:gridCol>
                <a:gridCol w="5970419">
                  <a:extLst>
                    <a:ext uri="{9D8B030D-6E8A-4147-A177-3AD203B41FA5}">
                      <a16:colId xmlns:a16="http://schemas.microsoft.com/office/drawing/2014/main" val="434696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  <a:latin typeface="x-locale-heading-primary"/>
                        </a:rPr>
                        <a:t>Value</a:t>
                      </a:r>
                    </a:p>
                  </a:txBody>
                  <a:tcPr marL="76200" marR="76200" marT="1905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  <a:latin typeface="x-locale-heading-primary"/>
                        </a:rPr>
                        <a:t>State</a:t>
                      </a:r>
                    </a:p>
                  </a:txBody>
                  <a:tcPr marL="76200" marR="76200" marT="1905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  <a:latin typeface="x-locale-heading-primary"/>
                        </a:rPr>
                        <a:t>Description</a:t>
                      </a:r>
                    </a:p>
                  </a:txBody>
                  <a:tcPr marL="76200" marR="76200" marT="19050" marB="38100" anchor="ctr"/>
                </a:tc>
                <a:extLst>
                  <a:ext uri="{0D108BD9-81ED-4DB2-BD59-A6C34878D82A}">
                    <a16:rowId xmlns:a16="http://schemas.microsoft.com/office/drawing/2014/main" val="478722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UNSENT</a:t>
                      </a: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Client has been created. open() not called yet.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142637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OPENED</a:t>
                      </a: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open() has been called.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360609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HEADERS_RECEIVED</a:t>
                      </a: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send() has been called, and headers and status are available.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636822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LOADING</a:t>
                      </a: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Downloading; responseText holds partial data.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88438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DONE</a:t>
                      </a: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The operation is complete.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3261358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842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E6A2-A20F-45F3-BA76-7BE0CDD8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XMLHttpRequest.readyState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7CB64-A36D-4EE4-B557-8E8C7864B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const request = new </a:t>
            </a:r>
            <a:r>
              <a:rPr lang="en-US" sz="2000" b="0" dirty="0" err="1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lang="en-US" sz="20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b="0" dirty="0" err="1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request.addEventListener</a:t>
            </a:r>
            <a:r>
              <a:rPr lang="en-US" sz="20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000" b="0" dirty="0" err="1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readystatechange</a:t>
            </a:r>
            <a:r>
              <a:rPr lang="en-US" sz="20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', () =&gt; {</a:t>
            </a:r>
          </a:p>
          <a:p>
            <a:pPr marL="45720" indent="0">
              <a:buNone/>
            </a:pPr>
            <a:r>
              <a:rPr lang="en-US" sz="20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    //console.log(request, </a:t>
            </a:r>
            <a:r>
              <a:rPr lang="en-US" sz="2000" b="0" dirty="0" err="1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request.readyState</a:t>
            </a:r>
            <a:r>
              <a:rPr lang="en-US" sz="20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z="20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    if(</a:t>
            </a:r>
            <a:r>
              <a:rPr lang="en-US" sz="2000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request.readyState</a:t>
            </a:r>
            <a:r>
              <a:rPr lang="en-US" sz="20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=== 4) {</a:t>
            </a:r>
          </a:p>
          <a:p>
            <a:pPr marL="45720" indent="0">
              <a:buNone/>
            </a:pPr>
            <a:r>
              <a:rPr lang="en-US" sz="20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        console.log(</a:t>
            </a:r>
            <a:r>
              <a:rPr lang="en-US" sz="2000" b="0" dirty="0" err="1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request.responseText</a:t>
            </a:r>
            <a:r>
              <a:rPr lang="en-US" sz="20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z="20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marL="45720" indent="0">
              <a:buNone/>
            </a:pPr>
            <a:r>
              <a:rPr lang="en-US" sz="20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45720" indent="0">
              <a:buNone/>
            </a:pPr>
            <a:r>
              <a:rPr lang="en-US" sz="2000" b="0" dirty="0" err="1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request.open</a:t>
            </a:r>
            <a:r>
              <a:rPr lang="en-US" sz="20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('GET', 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'https://jsonplaceholder.typicode.com/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todos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b="0" dirty="0" err="1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request.send</a:t>
            </a:r>
            <a:r>
              <a:rPr lang="en-US" sz="20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92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C082-1A8C-4BC1-BA59-D0326CA9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status codes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158659-E3B7-425C-AEA5-AFB203292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734655"/>
              </p:ext>
            </p:extLst>
          </p:nvPr>
        </p:nvGraphicFramePr>
        <p:xfrm>
          <a:off x="1143000" y="2057400"/>
          <a:ext cx="8665493" cy="2313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5074">
                  <a:extLst>
                    <a:ext uri="{9D8B030D-6E8A-4147-A177-3AD203B41FA5}">
                      <a16:colId xmlns:a16="http://schemas.microsoft.com/office/drawing/2014/main" val="2294198450"/>
                    </a:ext>
                  </a:extLst>
                </a:gridCol>
                <a:gridCol w="5970419">
                  <a:extLst>
                    <a:ext uri="{9D8B030D-6E8A-4147-A177-3AD203B41FA5}">
                      <a16:colId xmlns:a16="http://schemas.microsoft.com/office/drawing/2014/main" val="434696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  <a:latin typeface="x-locale-heading-primary"/>
                        </a:rPr>
                        <a:t>Range</a:t>
                      </a:r>
                    </a:p>
                  </a:txBody>
                  <a:tcPr marL="76200" marR="76200" marT="1905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  <a:latin typeface="x-locale-heading-primary"/>
                        </a:rPr>
                        <a:t>Description</a:t>
                      </a:r>
                    </a:p>
                  </a:txBody>
                  <a:tcPr marL="76200" marR="76200" marT="19050" marB="38100" anchor="ctr"/>
                </a:tc>
                <a:extLst>
                  <a:ext uri="{0D108BD9-81ED-4DB2-BD59-A6C34878D82A}">
                    <a16:rowId xmlns:a16="http://schemas.microsoft.com/office/drawing/2014/main" val="478722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100–199</a:t>
                      </a: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Informational responses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142637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200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US" dirty="0"/>
                        <a:t>299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Successful responses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360609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300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US" dirty="0"/>
                        <a:t>399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Redirects 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636822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400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US" dirty="0"/>
                        <a:t>499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errors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88438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500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US" dirty="0"/>
                        <a:t>599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 errors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3261358923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5086D2-1502-4E39-A305-85CFA0FEEC63}"/>
              </a:ext>
            </a:extLst>
          </p:cNvPr>
          <p:cNvSpPr txBox="1">
            <a:spLocks/>
          </p:cNvSpPr>
          <p:nvPr/>
        </p:nvSpPr>
        <p:spPr>
          <a:xfrm>
            <a:off x="1143000" y="4539916"/>
            <a:ext cx="9872871" cy="1556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Full list: </a:t>
            </a:r>
          </a:p>
          <a:p>
            <a:pPr lvl="1"/>
            <a:r>
              <a:rPr lang="en-US" sz="2600" dirty="0">
                <a:hlinkClick r:id="rId2"/>
              </a:rPr>
              <a:t>https://developer.mozilla.org/en-US/docs/Web/HTTP/Status</a:t>
            </a:r>
            <a:endParaRPr lang="en-US" sz="2600" dirty="0"/>
          </a:p>
          <a:p>
            <a:pPr lvl="1"/>
            <a:r>
              <a:rPr lang="en-US" sz="2600" dirty="0">
                <a:hlinkClick r:id="rId3"/>
              </a:rPr>
              <a:t>https://www.w3schools.com/tags/ref_httpmessages.asp</a:t>
            </a:r>
            <a:endParaRPr lang="en-US" sz="2600" dirty="0"/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165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E6A2-A20F-45F3-BA76-7BE0CDD8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XMLHttpRequest.readyState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7CB64-A36D-4EE4-B557-8E8C7864B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en-US" sz="20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const request = new </a:t>
            </a:r>
            <a:r>
              <a:rPr lang="en-US" sz="2000" b="0" dirty="0" err="1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lang="en-US" sz="20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b="0" dirty="0" err="1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request.addEventListener</a:t>
            </a:r>
            <a:r>
              <a:rPr lang="en-US" sz="20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000" b="0" dirty="0" err="1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readystatechange</a:t>
            </a:r>
            <a:r>
              <a:rPr lang="en-US" sz="20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', () =&gt; {</a:t>
            </a:r>
          </a:p>
          <a:p>
            <a:pPr marL="45720" indent="0">
              <a:buNone/>
            </a:pPr>
            <a:r>
              <a:rPr lang="en-US" sz="20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    if(</a:t>
            </a:r>
            <a:r>
              <a:rPr lang="en-US" sz="2000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request.readyState</a:t>
            </a:r>
            <a:r>
              <a:rPr lang="en-US" sz="20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=== 4 &amp;&amp; </a:t>
            </a:r>
            <a:r>
              <a:rPr lang="en-US" sz="2000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request.status</a:t>
            </a:r>
            <a:r>
              <a:rPr lang="en-US" sz="20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=== 200) {</a:t>
            </a:r>
          </a:p>
          <a:p>
            <a:pPr marL="45720" indent="0">
              <a:buNone/>
            </a:pPr>
            <a:r>
              <a:rPr lang="en-US" sz="20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        console.log(</a:t>
            </a:r>
            <a:r>
              <a:rPr lang="en-US" sz="2000" b="0" dirty="0" err="1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request.responseText</a:t>
            </a:r>
            <a:r>
              <a:rPr lang="en-US" sz="20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z="20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marL="45720" indent="0">
              <a:buNone/>
            </a:pPr>
            <a:r>
              <a:rPr lang="en-US" sz="20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    else if(</a:t>
            </a:r>
            <a:r>
              <a:rPr lang="en-US" sz="2000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request.readyState</a:t>
            </a:r>
            <a:r>
              <a:rPr lang="en-US" sz="20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=== 4) {</a:t>
            </a:r>
          </a:p>
          <a:p>
            <a:pPr marL="45720" indent="0">
              <a:buNone/>
            </a:pPr>
            <a:r>
              <a:rPr lang="en-US" sz="20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        console.log('could not fetch the data');</a:t>
            </a:r>
          </a:p>
          <a:p>
            <a:pPr marL="45720" indent="0">
              <a:buNone/>
            </a:pPr>
            <a:r>
              <a:rPr lang="en-US" sz="20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marL="45720" indent="0">
              <a:buNone/>
            </a:pPr>
            <a:r>
              <a:rPr lang="en-US" sz="20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45720" indent="0">
              <a:buNone/>
            </a:pPr>
            <a:r>
              <a:rPr lang="en-US" sz="2000" b="0" dirty="0" err="1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request.open</a:t>
            </a:r>
            <a:r>
              <a:rPr lang="en-US" sz="20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('GET', 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'https://jsonplaceholder.typicode.com/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todos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b="0" dirty="0" err="1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request.send</a:t>
            </a:r>
            <a:r>
              <a:rPr lang="en-US" sz="20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756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6931-988E-4741-A2F2-53005654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JSON.parse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7F1F5-6770-44D2-8751-0CD76AEFB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458452"/>
            <a:ext cx="9872871" cy="4038600"/>
          </a:xfrm>
        </p:spPr>
        <p:txBody>
          <a:bodyPr>
            <a:normAutofit fontScale="62500" lnSpcReduction="20000"/>
          </a:bodyPr>
          <a:lstStyle/>
          <a:p>
            <a:pPr marL="45720" indent="0">
              <a:buNone/>
            </a:pPr>
            <a:r>
              <a:rPr lang="en-US" sz="24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const request = new </a:t>
            </a:r>
            <a:r>
              <a:rPr lang="en-US" sz="2400" b="0" dirty="0" err="1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lang="en-US" sz="24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b="0" dirty="0" err="1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request.addEventListener</a:t>
            </a:r>
            <a:r>
              <a:rPr lang="en-US" sz="24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400" b="0" dirty="0" err="1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readystatechange</a:t>
            </a:r>
            <a:r>
              <a:rPr lang="en-US" sz="24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', () =&gt; {</a:t>
            </a:r>
          </a:p>
          <a:p>
            <a:pPr marL="45720" indent="0">
              <a:buNone/>
            </a:pPr>
            <a:r>
              <a:rPr lang="en-US" sz="24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696D70"/>
                </a:solidFill>
                <a:latin typeface="Consolas" panose="020B0609020204030204" pitchFamily="49" charset="0"/>
              </a:rPr>
              <a:t>if(</a:t>
            </a:r>
            <a:r>
              <a:rPr lang="en-US" sz="2300" dirty="0" err="1">
                <a:solidFill>
                  <a:srgbClr val="696D70"/>
                </a:solidFill>
                <a:latin typeface="Consolas" panose="020B0609020204030204" pitchFamily="49" charset="0"/>
              </a:rPr>
              <a:t>request.readyState</a:t>
            </a:r>
            <a:r>
              <a:rPr lang="en-US" sz="2300" dirty="0">
                <a:solidFill>
                  <a:srgbClr val="696D70"/>
                </a:solidFill>
                <a:latin typeface="Consolas" panose="020B0609020204030204" pitchFamily="49" charset="0"/>
              </a:rPr>
              <a:t> === 4 &amp;&amp; </a:t>
            </a:r>
            <a:r>
              <a:rPr lang="en-US" sz="2300" dirty="0" err="1">
                <a:solidFill>
                  <a:srgbClr val="696D70"/>
                </a:solidFill>
                <a:latin typeface="Consolas" panose="020B0609020204030204" pitchFamily="49" charset="0"/>
              </a:rPr>
              <a:t>request.status</a:t>
            </a:r>
            <a:r>
              <a:rPr lang="en-US" sz="2300" dirty="0">
                <a:solidFill>
                  <a:srgbClr val="696D70"/>
                </a:solidFill>
                <a:latin typeface="Consolas" panose="020B0609020204030204" pitchFamily="49" charset="0"/>
              </a:rPr>
              <a:t> === 200) {</a:t>
            </a:r>
            <a:endParaRPr lang="sr-Latn-RS" sz="2300" dirty="0">
              <a:solidFill>
                <a:srgbClr val="696D70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sr-Latn-RS" sz="2300" dirty="0">
                <a:solidFill>
                  <a:srgbClr val="696D70"/>
                </a:solidFill>
                <a:latin typeface="Consolas" panose="020B0609020204030204" pitchFamily="49" charset="0"/>
              </a:rPr>
              <a:t>        const data </a:t>
            </a:r>
            <a:r>
              <a:rPr lang="en-US" sz="2300" dirty="0">
                <a:solidFill>
                  <a:srgbClr val="696D70"/>
                </a:solidFill>
                <a:latin typeface="Consolas" panose="020B0609020204030204" pitchFamily="49" charset="0"/>
              </a:rPr>
              <a:t>= </a:t>
            </a:r>
            <a:r>
              <a:rPr lang="en-US" sz="2300" dirty="0" err="1">
                <a:solidFill>
                  <a:schemeClr val="accent2"/>
                </a:solidFill>
                <a:latin typeface="Consolas" panose="020B0609020204030204" pitchFamily="49" charset="0"/>
              </a:rPr>
              <a:t>JSON.parse</a:t>
            </a:r>
            <a:r>
              <a:rPr lang="en-US" sz="2300" dirty="0">
                <a:solidFill>
                  <a:srgbClr val="696D7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 err="1">
                <a:solidFill>
                  <a:srgbClr val="696D70"/>
                </a:solidFill>
                <a:latin typeface="Consolas" panose="020B0609020204030204" pitchFamily="49" charset="0"/>
              </a:rPr>
              <a:t>request.responseText</a:t>
            </a:r>
            <a:r>
              <a:rPr lang="en-US" sz="2300" dirty="0">
                <a:solidFill>
                  <a:srgbClr val="696D70"/>
                </a:solidFill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z="2300" dirty="0">
                <a:solidFill>
                  <a:srgbClr val="696D70"/>
                </a:solidFill>
                <a:latin typeface="Consolas" panose="020B0609020204030204" pitchFamily="49" charset="0"/>
              </a:rPr>
              <a:t>        console.log(data);</a:t>
            </a:r>
          </a:p>
          <a:p>
            <a:pPr marL="45720" indent="0">
              <a:buNone/>
            </a:pPr>
            <a:r>
              <a:rPr lang="en-US" sz="2300" dirty="0">
                <a:solidFill>
                  <a:srgbClr val="696D70"/>
                </a:solidFill>
                <a:latin typeface="Consolas" panose="020B0609020204030204" pitchFamily="49" charset="0"/>
              </a:rPr>
              <a:t>    }</a:t>
            </a:r>
          </a:p>
          <a:p>
            <a:pPr marL="45720" indent="0">
              <a:buNone/>
            </a:pPr>
            <a:r>
              <a:rPr lang="en-US" sz="2300" dirty="0">
                <a:solidFill>
                  <a:srgbClr val="696D70"/>
                </a:solidFill>
                <a:latin typeface="Consolas" panose="020B0609020204030204" pitchFamily="49" charset="0"/>
              </a:rPr>
              <a:t>    else if(</a:t>
            </a:r>
            <a:r>
              <a:rPr lang="en-US" sz="2300" dirty="0" err="1">
                <a:solidFill>
                  <a:srgbClr val="696D70"/>
                </a:solidFill>
                <a:latin typeface="Consolas" panose="020B0609020204030204" pitchFamily="49" charset="0"/>
              </a:rPr>
              <a:t>request.readyState</a:t>
            </a:r>
            <a:r>
              <a:rPr lang="en-US" sz="2300" dirty="0">
                <a:solidFill>
                  <a:srgbClr val="696D70"/>
                </a:solidFill>
                <a:latin typeface="Consolas" panose="020B0609020204030204" pitchFamily="49" charset="0"/>
              </a:rPr>
              <a:t> === 4) {</a:t>
            </a:r>
          </a:p>
          <a:p>
            <a:pPr marL="45720" indent="0">
              <a:buNone/>
            </a:pPr>
            <a:r>
              <a:rPr lang="en-US" sz="24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        console.log('could not fetch the data');</a:t>
            </a:r>
          </a:p>
          <a:p>
            <a:pPr marL="45720" indent="0">
              <a:buNone/>
            </a:pPr>
            <a:r>
              <a:rPr lang="en-US" sz="24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marL="45720" indent="0">
              <a:buNone/>
            </a:pPr>
            <a:r>
              <a:rPr lang="en-US" sz="24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45720" indent="0">
              <a:buNone/>
            </a:pPr>
            <a:r>
              <a:rPr lang="en-US" sz="2400" b="0" dirty="0" err="1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request.open</a:t>
            </a:r>
            <a:r>
              <a:rPr lang="en-US" sz="24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('GET', 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'https://jsonplaceholder.typicode.com/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todos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b="0" dirty="0" err="1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request.send</a:t>
            </a:r>
            <a:r>
              <a:rPr lang="en-US" sz="2400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9DACFF-8A2F-4687-BE7C-EE856BD1E656}"/>
              </a:ext>
            </a:extLst>
          </p:cNvPr>
          <p:cNvSpPr txBox="1">
            <a:spLocks/>
          </p:cNvSpPr>
          <p:nvPr/>
        </p:nvSpPr>
        <p:spPr>
          <a:xfrm>
            <a:off x="1142999" y="1965960"/>
            <a:ext cx="9872871" cy="96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000" dirty="0"/>
              <a:t>Metoda uz pomoć koje se podaci sa servera, primljeni kao string, konvertuju u JS entitet.</a:t>
            </a:r>
          </a:p>
        </p:txBody>
      </p:sp>
    </p:spTree>
    <p:extLst>
      <p:ext uri="{BB962C8B-B14F-4D97-AF65-F5344CB8AC3E}">
        <p14:creationId xmlns:p14="http://schemas.microsoft.com/office/powerpoint/2010/main" val="1144889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5AF3-E8F9-414C-BB80-85043E69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5DB0-2C5B-4AEE-B456-98935D972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400" dirty="0" err="1"/>
              <a:t>Uspostaviti</a:t>
            </a:r>
            <a:r>
              <a:rPr lang="en-US" sz="2400" dirty="0"/>
              <a:t> </a:t>
            </a:r>
            <a:r>
              <a:rPr lang="en-US" sz="2400" dirty="0" err="1"/>
              <a:t>konekciju</a:t>
            </a:r>
            <a:r>
              <a:rPr lang="en-US" sz="2400" dirty="0"/>
              <a:t> ka </a:t>
            </a:r>
            <a:r>
              <a:rPr lang="en-US" sz="2400" dirty="0" err="1"/>
              <a:t>endpointu</a:t>
            </a:r>
            <a:r>
              <a:rPr lang="en-US" sz="2400" dirty="0"/>
              <a:t> </a:t>
            </a:r>
            <a:r>
              <a:rPr lang="sr-Latn-RS" sz="2400" dirty="0"/>
              <a:t>za users resurs</a:t>
            </a:r>
            <a:r>
              <a:rPr lang="en-US" sz="2400" dirty="0"/>
              <a:t>:</a:t>
            </a:r>
            <a:r>
              <a:rPr lang="sr-Latn-RS" sz="2400" dirty="0"/>
              <a:t> </a:t>
            </a:r>
            <a:r>
              <a:rPr lang="sr-Latn-RS" sz="2400" dirty="0">
                <a:hlinkClick r:id="rId2"/>
              </a:rPr>
              <a:t>https://jsonplaceholder.typicode.com/users</a:t>
            </a:r>
            <a:endParaRPr lang="sr-Latn-RS" sz="2400" dirty="0"/>
          </a:p>
          <a:p>
            <a:pPr marL="502920" indent="-457200">
              <a:buFont typeface="+mj-lt"/>
              <a:buAutoNum type="arabicPeriod"/>
            </a:pPr>
            <a:r>
              <a:rPr lang="en-US" sz="2400" dirty="0" err="1"/>
              <a:t>Ispisati</a:t>
            </a:r>
            <a:r>
              <a:rPr lang="sr-Latn-RS" sz="2400" dirty="0"/>
              <a:t> u konzoli</a:t>
            </a:r>
            <a:r>
              <a:rPr lang="en-US" sz="2400" dirty="0"/>
              <a:t> one </a:t>
            </a:r>
            <a:r>
              <a:rPr lang="en-US" sz="2400" dirty="0" err="1"/>
              <a:t>korisnike</a:t>
            </a:r>
            <a:r>
              <a:rPr lang="en-US" sz="2400" dirty="0"/>
              <a:t> </a:t>
            </a:r>
            <a:r>
              <a:rPr lang="sr-Latn-RS" sz="2400" dirty="0"/>
              <a:t>čiji website ima domen „.com“.</a:t>
            </a:r>
          </a:p>
          <a:p>
            <a:pPr marL="502920" indent="-457200">
              <a:buFont typeface="+mj-lt"/>
              <a:buAutoNum type="arabicPeriod"/>
            </a:pPr>
            <a:r>
              <a:rPr lang="sr-Latn-RS" sz="2400" dirty="0"/>
              <a:t>Ispisati korisnike čije ime sadrži reč „Clementin“.</a:t>
            </a:r>
          </a:p>
          <a:p>
            <a:pPr marL="502920" indent="-457200">
              <a:buFont typeface="+mj-lt"/>
              <a:buAutoNum type="arabicPeriod"/>
            </a:pPr>
            <a:r>
              <a:rPr lang="sr-Latn-RS" sz="2400" dirty="0"/>
              <a:t>Ispisati korisnike koji rade u kompaniji čije ime sadrži reč „Group“, ili reč „LLC“. </a:t>
            </a:r>
          </a:p>
          <a:p>
            <a:pPr marL="502920" indent="-457200">
              <a:buFont typeface="+mj-lt"/>
              <a:buAutoNum type="arabicPeriod"/>
            </a:pPr>
            <a:r>
              <a:rPr lang="sr-Latn-RS" sz="2400" dirty="0"/>
              <a:t>Ispisati sve različite gradove u kojima </a:t>
            </a:r>
            <a:r>
              <a:rPr lang="sr-Latn-RS" sz="2400"/>
              <a:t>rade korisnici</a:t>
            </a:r>
            <a:r>
              <a:rPr lang="sr-Latn-RS" sz="2400" dirty="0"/>
              <a:t>.</a:t>
            </a:r>
          </a:p>
          <a:p>
            <a:pPr marL="502920" indent="-457200">
              <a:buFont typeface="+mj-lt"/>
              <a:buAutoNum type="arabicPeriod"/>
            </a:pPr>
            <a:r>
              <a:rPr lang="sr-Latn-RS" sz="2400" dirty="0"/>
              <a:t>Ispisati broj korisnika koji žive na adresi čije su obe vrednosti geografske dužine i geografske širine negativni brojevi.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8828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B3A7E-E50B-464F-90C2-A4D037E2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Callback funkcije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2EAD3-E70F-42A7-8919-B098D19A6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6779" y="2057398"/>
            <a:ext cx="6689558" cy="4632159"/>
          </a:xfrm>
        </p:spPr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en-US" sz="1700" dirty="0">
                <a:solidFill>
                  <a:srgbClr val="696D70"/>
                </a:solidFill>
                <a:latin typeface="Consolas" panose="020B0609020204030204" pitchFamily="49" charset="0"/>
              </a:rPr>
              <a:t>const </a:t>
            </a:r>
            <a:r>
              <a:rPr lang="en-US" sz="1700" dirty="0" err="1">
                <a:solidFill>
                  <a:srgbClr val="696D70"/>
                </a:solidFill>
                <a:latin typeface="Consolas" panose="020B0609020204030204" pitchFamily="49" charset="0"/>
              </a:rPr>
              <a:t>getTodos</a:t>
            </a:r>
            <a:r>
              <a:rPr lang="en-US" sz="1700" dirty="0">
                <a:solidFill>
                  <a:srgbClr val="696D70"/>
                </a:solidFill>
                <a:latin typeface="Consolas" panose="020B0609020204030204" pitchFamily="49" charset="0"/>
              </a:rPr>
              <a:t> = </a:t>
            </a:r>
            <a:r>
              <a:rPr lang="en-US" sz="1700" dirty="0">
                <a:solidFill>
                  <a:schemeClr val="accent2"/>
                </a:solidFill>
                <a:latin typeface="Consolas" panose="020B0609020204030204" pitchFamily="49" charset="0"/>
              </a:rPr>
              <a:t>callback</a:t>
            </a:r>
            <a:r>
              <a:rPr lang="en-US" sz="1700" dirty="0">
                <a:solidFill>
                  <a:srgbClr val="696D70"/>
                </a:solidFill>
                <a:latin typeface="Consolas" panose="020B0609020204030204" pitchFamily="49" charset="0"/>
              </a:rPr>
              <a:t> =&gt; {</a:t>
            </a:r>
          </a:p>
          <a:p>
            <a:pPr marL="45720" indent="0">
              <a:buNone/>
            </a:pPr>
            <a:r>
              <a:rPr lang="en-US" sz="1700" dirty="0">
                <a:solidFill>
                  <a:srgbClr val="696D70"/>
                </a:solidFill>
                <a:latin typeface="Consolas" panose="020B0609020204030204" pitchFamily="49" charset="0"/>
              </a:rPr>
              <a:t>    const request = new </a:t>
            </a:r>
            <a:r>
              <a:rPr lang="en-US" sz="1700" dirty="0" err="1">
                <a:solidFill>
                  <a:srgbClr val="696D70"/>
                </a:solidFill>
                <a:latin typeface="Consolas" panose="020B0609020204030204" pitchFamily="49" charset="0"/>
              </a:rPr>
              <a:t>XMLHttpRequest</a:t>
            </a:r>
            <a:r>
              <a:rPr lang="en-US" sz="1700" dirty="0">
                <a:solidFill>
                  <a:srgbClr val="696D70"/>
                </a:solidFill>
                <a:latin typeface="Consolas" panose="020B0609020204030204" pitchFamily="49" charset="0"/>
              </a:rPr>
              <a:t>();</a:t>
            </a:r>
          </a:p>
          <a:p>
            <a:pPr marL="45720" indent="0">
              <a:buNone/>
            </a:pPr>
            <a:r>
              <a:rPr lang="en-US" sz="1700" dirty="0">
                <a:solidFill>
                  <a:srgbClr val="696D7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696D70"/>
                </a:solidFill>
                <a:latin typeface="Consolas" panose="020B0609020204030204" pitchFamily="49" charset="0"/>
              </a:rPr>
              <a:t>request.addEventListener</a:t>
            </a:r>
            <a:r>
              <a:rPr lang="en-US" sz="1700" dirty="0">
                <a:solidFill>
                  <a:srgbClr val="696D70"/>
                </a:solidFill>
                <a:latin typeface="Consolas" panose="020B0609020204030204" pitchFamily="49" charset="0"/>
              </a:rPr>
              <a:t>('</a:t>
            </a:r>
            <a:r>
              <a:rPr lang="en-US" sz="1700" dirty="0" err="1">
                <a:solidFill>
                  <a:srgbClr val="696D70"/>
                </a:solidFill>
                <a:latin typeface="Consolas" panose="020B0609020204030204" pitchFamily="49" charset="0"/>
              </a:rPr>
              <a:t>readystatechange</a:t>
            </a:r>
            <a:r>
              <a:rPr lang="en-US" sz="1700" dirty="0">
                <a:solidFill>
                  <a:srgbClr val="696D70"/>
                </a:solidFill>
                <a:latin typeface="Consolas" panose="020B0609020204030204" pitchFamily="49" charset="0"/>
              </a:rPr>
              <a:t>', () =&gt; {</a:t>
            </a:r>
          </a:p>
          <a:p>
            <a:pPr marL="45720" indent="0">
              <a:buNone/>
            </a:pPr>
            <a:r>
              <a:rPr lang="en-US" sz="1700" dirty="0">
                <a:solidFill>
                  <a:srgbClr val="696D70"/>
                </a:solidFill>
                <a:latin typeface="Consolas" panose="020B0609020204030204" pitchFamily="49" charset="0"/>
              </a:rPr>
              <a:t>        if(</a:t>
            </a:r>
            <a:r>
              <a:rPr lang="en-US" sz="1700" dirty="0" err="1">
                <a:solidFill>
                  <a:srgbClr val="696D70"/>
                </a:solidFill>
                <a:latin typeface="Consolas" panose="020B0609020204030204" pitchFamily="49" charset="0"/>
              </a:rPr>
              <a:t>request.readyState</a:t>
            </a:r>
            <a:r>
              <a:rPr lang="en-US" sz="1700" dirty="0">
                <a:solidFill>
                  <a:srgbClr val="696D70"/>
                </a:solidFill>
                <a:latin typeface="Consolas" panose="020B0609020204030204" pitchFamily="49" charset="0"/>
              </a:rPr>
              <a:t> === 4 &amp;&amp; </a:t>
            </a:r>
            <a:r>
              <a:rPr lang="en-US" sz="1700" dirty="0" err="1">
                <a:solidFill>
                  <a:srgbClr val="696D70"/>
                </a:solidFill>
                <a:latin typeface="Consolas" panose="020B0609020204030204" pitchFamily="49" charset="0"/>
              </a:rPr>
              <a:t>request.status</a:t>
            </a:r>
            <a:r>
              <a:rPr lang="en-US" sz="1700" dirty="0">
                <a:solidFill>
                  <a:srgbClr val="696D70"/>
                </a:solidFill>
                <a:latin typeface="Consolas" panose="020B0609020204030204" pitchFamily="49" charset="0"/>
              </a:rPr>
              <a:t> === 200) {</a:t>
            </a:r>
          </a:p>
          <a:p>
            <a:pPr marL="45720" indent="0">
              <a:buNone/>
            </a:pPr>
            <a:r>
              <a:rPr lang="en-US" sz="1700" dirty="0">
                <a:solidFill>
                  <a:srgbClr val="696D70"/>
                </a:solidFill>
                <a:latin typeface="Consolas" panose="020B0609020204030204" pitchFamily="49" charset="0"/>
              </a:rPr>
              <a:t>            const data = </a:t>
            </a:r>
            <a:r>
              <a:rPr lang="en-US" sz="1700" dirty="0" err="1">
                <a:solidFill>
                  <a:srgbClr val="696D70"/>
                </a:solidFill>
                <a:latin typeface="Consolas" panose="020B0609020204030204" pitchFamily="49" charset="0"/>
              </a:rPr>
              <a:t>JSON.parse</a:t>
            </a:r>
            <a:r>
              <a:rPr lang="en-US" sz="1700" dirty="0">
                <a:solidFill>
                  <a:srgbClr val="696D7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696D70"/>
                </a:solidFill>
                <a:latin typeface="Consolas" panose="020B0609020204030204" pitchFamily="49" charset="0"/>
              </a:rPr>
              <a:t>request.responseText</a:t>
            </a:r>
            <a:r>
              <a:rPr lang="en-US" sz="1700" dirty="0">
                <a:solidFill>
                  <a:srgbClr val="696D70"/>
                </a:solidFill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z="1700" dirty="0">
                <a:solidFill>
                  <a:srgbClr val="696D70"/>
                </a:solidFill>
                <a:latin typeface="Consolas" panose="020B0609020204030204" pitchFamily="49" charset="0"/>
              </a:rPr>
              <a:t>            </a:t>
            </a:r>
            <a:r>
              <a:rPr lang="en-US" sz="1700" dirty="0">
                <a:solidFill>
                  <a:schemeClr val="accent2"/>
                </a:solidFill>
                <a:latin typeface="Consolas" panose="020B0609020204030204" pitchFamily="49" charset="0"/>
              </a:rPr>
              <a:t>callback</a:t>
            </a:r>
            <a:r>
              <a:rPr lang="en-US" sz="1700" dirty="0">
                <a:solidFill>
                  <a:srgbClr val="696D7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7030A0"/>
                </a:solidFill>
                <a:latin typeface="Consolas" panose="020B0609020204030204" pitchFamily="49" charset="0"/>
              </a:rPr>
              <a:t>undefined</a:t>
            </a:r>
            <a:r>
              <a:rPr lang="en-US" sz="1700" dirty="0">
                <a:solidFill>
                  <a:srgbClr val="696D70"/>
                </a:solidFill>
                <a:latin typeface="Consolas" panose="020B0609020204030204" pitchFamily="49" charset="0"/>
              </a:rPr>
              <a:t>, </a:t>
            </a:r>
            <a:r>
              <a:rPr lang="en-US" sz="1700" dirty="0">
                <a:latin typeface="Consolas" panose="020B0609020204030204" pitchFamily="49" charset="0"/>
              </a:rPr>
              <a:t>data</a:t>
            </a:r>
            <a:r>
              <a:rPr lang="en-US" sz="1700" dirty="0">
                <a:solidFill>
                  <a:srgbClr val="696D70"/>
                </a:solidFill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z="1700" dirty="0">
                <a:solidFill>
                  <a:srgbClr val="696D70"/>
                </a:solidFill>
                <a:latin typeface="Consolas" panose="020B0609020204030204" pitchFamily="49" charset="0"/>
              </a:rPr>
              <a:t>        }</a:t>
            </a:r>
          </a:p>
          <a:p>
            <a:pPr marL="45720" indent="0">
              <a:buNone/>
            </a:pPr>
            <a:r>
              <a:rPr lang="en-US" sz="1700" dirty="0">
                <a:solidFill>
                  <a:srgbClr val="696D70"/>
                </a:solidFill>
                <a:latin typeface="Consolas" panose="020B0609020204030204" pitchFamily="49" charset="0"/>
              </a:rPr>
              <a:t>        else if(</a:t>
            </a:r>
            <a:r>
              <a:rPr lang="en-US" sz="1700" dirty="0" err="1">
                <a:solidFill>
                  <a:srgbClr val="696D70"/>
                </a:solidFill>
                <a:latin typeface="Consolas" panose="020B0609020204030204" pitchFamily="49" charset="0"/>
              </a:rPr>
              <a:t>request.readyState</a:t>
            </a:r>
            <a:r>
              <a:rPr lang="en-US" sz="1700" dirty="0">
                <a:solidFill>
                  <a:srgbClr val="696D70"/>
                </a:solidFill>
                <a:latin typeface="Consolas" panose="020B0609020204030204" pitchFamily="49" charset="0"/>
              </a:rPr>
              <a:t> === 4) {</a:t>
            </a:r>
          </a:p>
          <a:p>
            <a:pPr marL="45720" indent="0">
              <a:buNone/>
            </a:pPr>
            <a:r>
              <a:rPr lang="en-US" sz="1700" dirty="0">
                <a:solidFill>
                  <a:srgbClr val="696D70"/>
                </a:solidFill>
                <a:latin typeface="Consolas" panose="020B0609020204030204" pitchFamily="49" charset="0"/>
              </a:rPr>
              <a:t>            </a:t>
            </a:r>
            <a:r>
              <a:rPr lang="en-US" sz="1700" dirty="0">
                <a:solidFill>
                  <a:schemeClr val="accent2"/>
                </a:solidFill>
                <a:latin typeface="Consolas" panose="020B0609020204030204" pitchFamily="49" charset="0"/>
              </a:rPr>
              <a:t>callback</a:t>
            </a:r>
            <a:r>
              <a:rPr lang="en-US" sz="1700" dirty="0">
                <a:solidFill>
                  <a:srgbClr val="696D7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</a:rPr>
              <a:t>'could not fetch data'</a:t>
            </a:r>
            <a:r>
              <a:rPr lang="en-US" sz="1700" dirty="0">
                <a:solidFill>
                  <a:srgbClr val="696D70"/>
                </a:solidFill>
                <a:latin typeface="Consolas" panose="020B0609020204030204" pitchFamily="49" charset="0"/>
              </a:rPr>
              <a:t>, </a:t>
            </a:r>
            <a:r>
              <a:rPr lang="en-US" sz="1700" dirty="0">
                <a:solidFill>
                  <a:srgbClr val="7030A0"/>
                </a:solidFill>
                <a:latin typeface="Consolas" panose="020B0609020204030204" pitchFamily="49" charset="0"/>
              </a:rPr>
              <a:t>undefined</a:t>
            </a:r>
            <a:r>
              <a:rPr lang="en-US" sz="1700" dirty="0">
                <a:solidFill>
                  <a:srgbClr val="696D70"/>
                </a:solidFill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z="1700" dirty="0">
                <a:solidFill>
                  <a:srgbClr val="696D70"/>
                </a:solidFill>
                <a:latin typeface="Consolas" panose="020B0609020204030204" pitchFamily="49" charset="0"/>
              </a:rPr>
              <a:t>        }</a:t>
            </a:r>
          </a:p>
          <a:p>
            <a:pPr marL="45720" indent="0">
              <a:buNone/>
            </a:pPr>
            <a:r>
              <a:rPr lang="en-US" sz="1700" dirty="0">
                <a:solidFill>
                  <a:srgbClr val="696D70"/>
                </a:solidFill>
                <a:latin typeface="Consolas" panose="020B0609020204030204" pitchFamily="49" charset="0"/>
              </a:rPr>
              <a:t>    });</a:t>
            </a:r>
          </a:p>
          <a:p>
            <a:pPr marL="45720" indent="0">
              <a:buNone/>
            </a:pPr>
            <a:r>
              <a:rPr lang="en-US" sz="1700" dirty="0">
                <a:solidFill>
                  <a:srgbClr val="696D7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696D70"/>
                </a:solidFill>
                <a:latin typeface="Consolas" panose="020B0609020204030204" pitchFamily="49" charset="0"/>
              </a:rPr>
              <a:t>request.open</a:t>
            </a:r>
            <a:r>
              <a:rPr lang="en-US" sz="1700" dirty="0">
                <a:solidFill>
                  <a:srgbClr val="696D70"/>
                </a:solidFill>
                <a:latin typeface="Consolas" panose="020B0609020204030204" pitchFamily="49" charset="0"/>
              </a:rPr>
              <a:t>('GET’,</a:t>
            </a:r>
            <a:r>
              <a:rPr lang="sr-Latn-RS" sz="1700" dirty="0">
                <a:solidFill>
                  <a:srgbClr val="696D7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696D70"/>
                </a:solidFill>
                <a:latin typeface="Consolas" panose="020B0609020204030204" pitchFamily="49" charset="0"/>
              </a:rPr>
              <a:t>'https://jsonplaceholder.typicode.com/</a:t>
            </a:r>
            <a:r>
              <a:rPr lang="en-US" sz="1700" dirty="0" err="1">
                <a:solidFill>
                  <a:srgbClr val="696D70"/>
                </a:solidFill>
                <a:latin typeface="Consolas" panose="020B0609020204030204" pitchFamily="49" charset="0"/>
              </a:rPr>
              <a:t>todos</a:t>
            </a:r>
            <a:r>
              <a:rPr lang="en-US" sz="1700" dirty="0">
                <a:solidFill>
                  <a:srgbClr val="696D70"/>
                </a:solidFill>
                <a:latin typeface="Consolas" panose="020B0609020204030204" pitchFamily="49" charset="0"/>
              </a:rPr>
              <a:t>');</a:t>
            </a:r>
          </a:p>
          <a:p>
            <a:pPr marL="45720" indent="0">
              <a:buNone/>
            </a:pPr>
            <a:r>
              <a:rPr lang="en-US" sz="1700" dirty="0">
                <a:solidFill>
                  <a:srgbClr val="696D7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696D70"/>
                </a:solidFill>
                <a:latin typeface="Consolas" panose="020B0609020204030204" pitchFamily="49" charset="0"/>
              </a:rPr>
              <a:t>request.send</a:t>
            </a:r>
            <a:r>
              <a:rPr lang="en-US" sz="1700" dirty="0">
                <a:solidFill>
                  <a:srgbClr val="696D70"/>
                </a:solidFill>
                <a:latin typeface="Consolas" panose="020B0609020204030204" pitchFamily="49" charset="0"/>
              </a:rPr>
              <a:t>();</a:t>
            </a:r>
          </a:p>
          <a:p>
            <a:pPr marL="45720" indent="0">
              <a:buNone/>
            </a:pPr>
            <a:r>
              <a:rPr lang="en-US" sz="1700" dirty="0">
                <a:solidFill>
                  <a:srgbClr val="696D7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12D895-88DB-45E5-A2BE-F636367D9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9789" y="2057398"/>
            <a:ext cx="3980008" cy="4023360"/>
          </a:xfrm>
        </p:spPr>
        <p:txBody>
          <a:bodyPr>
            <a:normAutofit fontScale="77500" lnSpcReduction="20000"/>
          </a:bodyPr>
          <a:lstStyle/>
          <a:p>
            <a:r>
              <a:rPr lang="sr-Latn-RS" dirty="0"/>
              <a:t>Poziv funkcije:</a:t>
            </a:r>
          </a:p>
          <a:p>
            <a:pPr marL="45720" indent="0">
              <a:buNone/>
            </a:pPr>
            <a:r>
              <a:rPr lang="en-US" sz="1700" dirty="0" err="1">
                <a:solidFill>
                  <a:srgbClr val="696D70"/>
                </a:solidFill>
                <a:latin typeface="Consolas" panose="020B0609020204030204" pitchFamily="49" charset="0"/>
              </a:rPr>
              <a:t>getTodos</a:t>
            </a:r>
            <a:r>
              <a:rPr lang="en-US" sz="1700" dirty="0">
                <a:solidFill>
                  <a:srgbClr val="696D70"/>
                </a:solidFill>
                <a:latin typeface="Consolas" panose="020B0609020204030204" pitchFamily="49" charset="0"/>
              </a:rPr>
              <a:t>((</a:t>
            </a:r>
            <a:r>
              <a:rPr lang="en-US" sz="1700" dirty="0">
                <a:solidFill>
                  <a:schemeClr val="accent2"/>
                </a:solidFill>
                <a:latin typeface="Consolas" panose="020B0609020204030204" pitchFamily="49" charset="0"/>
              </a:rPr>
              <a:t>err</a:t>
            </a:r>
            <a:r>
              <a:rPr lang="en-US" sz="1700" dirty="0">
                <a:solidFill>
                  <a:srgbClr val="696D70"/>
                </a:solidFill>
                <a:latin typeface="Consolas" panose="020B0609020204030204" pitchFamily="49" charset="0"/>
              </a:rPr>
              <a:t>, </a:t>
            </a:r>
            <a:r>
              <a:rPr lang="en-US" sz="1700" dirty="0">
                <a:solidFill>
                  <a:schemeClr val="accent2"/>
                </a:solidFill>
                <a:latin typeface="Consolas" panose="020B0609020204030204" pitchFamily="49" charset="0"/>
              </a:rPr>
              <a:t>data</a:t>
            </a:r>
            <a:r>
              <a:rPr lang="en-US" sz="1700" dirty="0">
                <a:solidFill>
                  <a:srgbClr val="696D70"/>
                </a:solidFill>
                <a:latin typeface="Consolas" panose="020B0609020204030204" pitchFamily="49" charset="0"/>
              </a:rPr>
              <a:t>) =&gt; {</a:t>
            </a:r>
          </a:p>
          <a:p>
            <a:pPr marL="45720" indent="0">
              <a:buNone/>
            </a:pPr>
            <a:r>
              <a:rPr lang="en-US" sz="1700" dirty="0">
                <a:solidFill>
                  <a:srgbClr val="696D70"/>
                </a:solidFill>
                <a:latin typeface="Consolas" panose="020B0609020204030204" pitchFamily="49" charset="0"/>
              </a:rPr>
              <a:t>    if(err) {</a:t>
            </a:r>
          </a:p>
          <a:p>
            <a:pPr marL="45720" indent="0">
              <a:buNone/>
            </a:pPr>
            <a:r>
              <a:rPr lang="en-US" sz="1700" dirty="0">
                <a:solidFill>
                  <a:srgbClr val="696D70"/>
                </a:solidFill>
                <a:latin typeface="Consolas" panose="020B0609020204030204" pitchFamily="49" charset="0"/>
              </a:rPr>
              <a:t>        console.log(err);</a:t>
            </a:r>
          </a:p>
          <a:p>
            <a:pPr marL="45720" indent="0">
              <a:buNone/>
            </a:pPr>
            <a:r>
              <a:rPr lang="en-US" sz="1700" dirty="0">
                <a:solidFill>
                  <a:srgbClr val="696D70"/>
                </a:solidFill>
                <a:latin typeface="Consolas" panose="020B0609020204030204" pitchFamily="49" charset="0"/>
              </a:rPr>
              <a:t>    }</a:t>
            </a:r>
          </a:p>
          <a:p>
            <a:pPr marL="45720" indent="0">
              <a:buNone/>
            </a:pPr>
            <a:r>
              <a:rPr lang="en-US" sz="1700" dirty="0">
                <a:solidFill>
                  <a:srgbClr val="696D70"/>
                </a:solidFill>
                <a:latin typeface="Consolas" panose="020B0609020204030204" pitchFamily="49" charset="0"/>
              </a:rPr>
              <a:t>    else {</a:t>
            </a:r>
          </a:p>
          <a:p>
            <a:pPr marL="45720" indent="0">
              <a:buNone/>
            </a:pPr>
            <a:r>
              <a:rPr lang="en-US" sz="1700" dirty="0">
                <a:solidFill>
                  <a:srgbClr val="696D70"/>
                </a:solidFill>
                <a:latin typeface="Consolas" panose="020B0609020204030204" pitchFamily="49" charset="0"/>
              </a:rPr>
              <a:t>        console.log(data);</a:t>
            </a:r>
          </a:p>
          <a:p>
            <a:pPr marL="45720" indent="0">
              <a:buNone/>
            </a:pPr>
            <a:r>
              <a:rPr lang="en-US" sz="1700" dirty="0">
                <a:solidFill>
                  <a:srgbClr val="696D70"/>
                </a:solidFill>
                <a:latin typeface="Consolas" panose="020B0609020204030204" pitchFamily="49" charset="0"/>
              </a:rPr>
              <a:t>    }</a:t>
            </a:r>
          </a:p>
          <a:p>
            <a:pPr marL="45720" indent="0">
              <a:buNone/>
            </a:pPr>
            <a:r>
              <a:rPr lang="en-US" sz="1700" dirty="0">
                <a:solidFill>
                  <a:srgbClr val="696D70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58253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5AF3-E8F9-414C-BB80-85043E69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5DB0-2C5B-4AEE-B456-98935D972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400" dirty="0" err="1"/>
              <a:t>Kreirati</a:t>
            </a:r>
            <a:r>
              <a:rPr lang="en-US" sz="2400" dirty="0"/>
              <a:t> </a:t>
            </a:r>
            <a:r>
              <a:rPr lang="en-US" sz="2400" dirty="0" err="1"/>
              <a:t>fajl</a:t>
            </a:r>
            <a:r>
              <a:rPr lang="en-US" sz="2400" dirty="0"/>
              <a:t> </a:t>
            </a:r>
            <a:r>
              <a:rPr lang="en-US" sz="2400" dirty="0" err="1"/>
              <a:t>sportisti.json</a:t>
            </a:r>
            <a:r>
              <a:rPr lang="en-US" sz="2400" dirty="0"/>
              <a:t>, </a:t>
            </a:r>
            <a:r>
              <a:rPr lang="en-US" sz="2400" dirty="0" err="1"/>
              <a:t>koji</a:t>
            </a:r>
            <a:r>
              <a:rPr lang="en-US" sz="2400" dirty="0"/>
              <a:t> </a:t>
            </a:r>
            <a:r>
              <a:rPr lang="en-US" sz="2400" dirty="0" err="1"/>
              <a:t>sadr</a:t>
            </a:r>
            <a:r>
              <a:rPr lang="sr-Latn-RS" sz="2400" dirty="0"/>
              <a:t>ži niz objekata, pri čemu svaki objekat sadrži sledeće atribute: imePrezime (string), visina (broj), timovi (niz stringova).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 err="1"/>
              <a:t>Uspostaviti</a:t>
            </a:r>
            <a:r>
              <a:rPr lang="en-US" sz="2400" dirty="0"/>
              <a:t> </a:t>
            </a:r>
            <a:r>
              <a:rPr lang="en-US" sz="2400" dirty="0" err="1"/>
              <a:t>konekciju</a:t>
            </a:r>
            <a:r>
              <a:rPr lang="en-US" sz="2400" dirty="0"/>
              <a:t> ka</a:t>
            </a:r>
            <a:r>
              <a:rPr lang="sr-Latn-RS" sz="2400" dirty="0"/>
              <a:t> fajlu sportisti.json.</a:t>
            </a:r>
          </a:p>
          <a:p>
            <a:pPr marL="502920" indent="-457200">
              <a:buFont typeface="+mj-lt"/>
              <a:buAutoNum type="arabicPeriod"/>
            </a:pPr>
            <a:r>
              <a:rPr lang="sr-Latn-RS" sz="2400" dirty="0"/>
              <a:t>Ispisati prosečnu visinu svih sportista.</a:t>
            </a:r>
          </a:p>
          <a:p>
            <a:pPr marL="502920" indent="-457200">
              <a:buFont typeface="+mj-lt"/>
              <a:buAutoNum type="arabicPeriod"/>
            </a:pPr>
            <a:r>
              <a:rPr lang="sr-Latn-RS" sz="2400" dirty="0"/>
              <a:t>Ispisati ime i prezime sportiste sa najmanje transfera (bilo kog ako ima više takvih sportista).</a:t>
            </a:r>
          </a:p>
          <a:p>
            <a:pPr marL="502920" indent="-457200">
              <a:buFont typeface="+mj-lt"/>
              <a:buAutoNum type="arabicPeriod"/>
            </a:pPr>
            <a:r>
              <a:rPr lang="sr-Latn-RS" sz="2400" dirty="0"/>
              <a:t>Ispisati imena i prezimena svih sportista koji su igrali za „Lakers“-e.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4651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F94230-0852-4E69-A11A-9D3BF596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lokalnog</a:t>
            </a:r>
            <a:r>
              <a:rPr lang="en-US" dirty="0"/>
              <a:t> </a:t>
            </a:r>
            <a:r>
              <a:rPr lang="sr-Latn-RS" dirty="0"/>
              <a:t>JSON-</a:t>
            </a:r>
            <a:r>
              <a:rPr lang="en-US" dirty="0" err="1"/>
              <a:t>servera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C0F5B-4CDB-4D1C-B885-2798F4D28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 err="1"/>
              <a:t>Instalirati</a:t>
            </a:r>
            <a:r>
              <a:rPr lang="en-US" dirty="0"/>
              <a:t> Node.js</a:t>
            </a:r>
            <a:r>
              <a:rPr lang="sr-Latn-RS" dirty="0"/>
              <a:t>. Poslednju verziju možete naći na sajtu: </a:t>
            </a:r>
            <a:r>
              <a:rPr lang="sr-Latn-RS" dirty="0">
                <a:hlinkClick r:id="rId2"/>
              </a:rPr>
              <a:t>https://nodejs.org/</a:t>
            </a:r>
            <a:endParaRPr lang="sr-Latn-RS" dirty="0"/>
          </a:p>
          <a:p>
            <a:pPr marL="502920" indent="-457200">
              <a:buFont typeface="+mj-lt"/>
              <a:buAutoNum type="arabicPeriod"/>
            </a:pPr>
            <a:r>
              <a:rPr lang="sr-Latn-RS" dirty="0"/>
              <a:t>Otvoriti terminal u Visual Code-u (ili komandnu liniju u bilo kom programu).</a:t>
            </a:r>
          </a:p>
          <a:p>
            <a:pPr marL="502920" indent="-457200">
              <a:buFont typeface="+mj-lt"/>
              <a:buAutoNum type="arabicPeriod"/>
            </a:pPr>
            <a:r>
              <a:rPr lang="sr-Latn-RS" dirty="0"/>
              <a:t>Instalirati JSON Server pokretanjem sledeće komande:</a:t>
            </a:r>
            <a:br>
              <a:rPr lang="sr-Latn-RS" dirty="0"/>
            </a:br>
            <a:r>
              <a:rPr lang="sr-Latn-RS" sz="1800" dirty="0">
                <a:solidFill>
                  <a:srgbClr val="696D70"/>
                </a:solidFill>
                <a:latin typeface="Consolas" panose="020B0609020204030204" pitchFamily="49" charset="0"/>
              </a:rPr>
              <a:t>npm install -g json-server</a:t>
            </a:r>
          </a:p>
          <a:p>
            <a:pPr marL="502920" indent="-457200">
              <a:spcBef>
                <a:spcPts val="1800"/>
              </a:spcBef>
              <a:buFont typeface="+mj-lt"/>
              <a:buAutoNum type="arabicPeriod"/>
            </a:pPr>
            <a:r>
              <a:rPr lang="sr-Latn-RS" dirty="0"/>
              <a:t>Možda će biti potrebno da se promeni ExecutionPolicy:</a:t>
            </a:r>
            <a:br>
              <a:rPr lang="sr-Latn-RS" dirty="0"/>
            </a:br>
            <a:r>
              <a:rPr lang="en-US" sz="1800" dirty="0">
                <a:solidFill>
                  <a:srgbClr val="696D70"/>
                </a:solidFill>
                <a:latin typeface="Consolas" panose="020B0609020204030204" pitchFamily="49" charset="0"/>
              </a:rPr>
              <a:t>Set-</a:t>
            </a:r>
            <a:r>
              <a:rPr lang="en-US" sz="1800" dirty="0" err="1">
                <a:solidFill>
                  <a:srgbClr val="696D70"/>
                </a:solidFill>
                <a:latin typeface="Consolas" panose="020B0609020204030204" pitchFamily="49" charset="0"/>
              </a:rPr>
              <a:t>ExecutionPolicy</a:t>
            </a:r>
            <a:r>
              <a:rPr lang="en-US" sz="1800" dirty="0">
                <a:solidFill>
                  <a:srgbClr val="696D70"/>
                </a:solidFill>
                <a:latin typeface="Consolas" panose="020B0609020204030204" pitchFamily="49" charset="0"/>
              </a:rPr>
              <a:t> -</a:t>
            </a:r>
            <a:r>
              <a:rPr lang="en-US" sz="1800" dirty="0" err="1">
                <a:solidFill>
                  <a:srgbClr val="696D70"/>
                </a:solidFill>
                <a:latin typeface="Consolas" panose="020B0609020204030204" pitchFamily="49" charset="0"/>
              </a:rPr>
              <a:t>ExecutionPolicy</a:t>
            </a:r>
            <a:r>
              <a:rPr lang="en-US" sz="1800" dirty="0">
                <a:solidFill>
                  <a:srgbClr val="696D70"/>
                </a:solidFill>
                <a:latin typeface="Consolas" panose="020B0609020204030204" pitchFamily="49" charset="0"/>
              </a:rPr>
              <a:t> Bypass -Scope </a:t>
            </a:r>
            <a:r>
              <a:rPr lang="en-US" sz="1800" dirty="0" err="1">
                <a:solidFill>
                  <a:srgbClr val="696D70"/>
                </a:solidFill>
                <a:latin typeface="Consolas" panose="020B0609020204030204" pitchFamily="49" charset="0"/>
              </a:rPr>
              <a:t>CurrentUser</a:t>
            </a:r>
            <a:br>
              <a:rPr lang="sr-Latn-RS" sz="1800" dirty="0">
                <a:solidFill>
                  <a:srgbClr val="696D70"/>
                </a:solidFill>
                <a:latin typeface="Consolas" panose="020B0609020204030204" pitchFamily="49" charset="0"/>
              </a:rPr>
            </a:br>
            <a:br>
              <a:rPr lang="sr-Latn-RS" dirty="0"/>
            </a:br>
            <a:r>
              <a:rPr lang="sr-Latn-RS" dirty="0"/>
              <a:t>Provera:</a:t>
            </a:r>
            <a:br>
              <a:rPr lang="sr-Latn-RS" dirty="0"/>
            </a:br>
            <a:r>
              <a:rPr lang="sr-Latn-RS" sz="1800" dirty="0">
                <a:solidFill>
                  <a:srgbClr val="696D70"/>
                </a:solidFill>
                <a:latin typeface="Consolas" panose="020B0609020204030204" pitchFamily="49" charset="0"/>
              </a:rPr>
              <a:t>Get-ExecutionPolicy</a:t>
            </a:r>
            <a:endParaRPr lang="en-US" sz="1800" dirty="0">
              <a:solidFill>
                <a:srgbClr val="696D7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68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5C70-A3EC-4E9E-9358-BAEB08929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Sinhroni 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86C8D-AC5F-4894-91C0-48C014F93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/>
              <a:t>Podrazumevano, JS radi sekvencijalno: Sve komande nekog programa nalaze se na jednoj „</a:t>
            </a:r>
            <a:r>
              <a:rPr lang="sr-Latn-RS" sz="2800" b="1" i="1" dirty="0"/>
              <a:t>niti</a:t>
            </a:r>
            <a:r>
              <a:rPr lang="sr-Latn-RS" sz="2800" dirty="0"/>
              <a:t>“ (eng. </a:t>
            </a:r>
            <a:r>
              <a:rPr lang="sr-Latn-RS" sz="2800" i="1" dirty="0"/>
              <a:t>thread</a:t>
            </a:r>
            <a:r>
              <a:rPr lang="sr-Latn-RS" sz="2800" dirty="0"/>
              <a:t>), jedna ispod druge.</a:t>
            </a:r>
          </a:p>
          <a:p>
            <a:r>
              <a:rPr lang="sr-Latn-RS" sz="2800" dirty="0"/>
              <a:t>Izvršenje neke komande u toj niti ne može početi pre izvršenja prethodne komande u toj niti.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681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F94230-0852-4E69-A11A-9D3BF596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lokalnog</a:t>
            </a:r>
            <a:r>
              <a:rPr lang="en-US" dirty="0"/>
              <a:t> </a:t>
            </a:r>
            <a:r>
              <a:rPr lang="sr-Latn-RS" dirty="0"/>
              <a:t>JSON-</a:t>
            </a:r>
            <a:r>
              <a:rPr lang="en-US" dirty="0" err="1"/>
              <a:t>servera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C0F5B-4CDB-4D1C-B885-2798F4D28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351" y="2145631"/>
            <a:ext cx="9872871" cy="40386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000" dirty="0">
                <a:solidFill>
                  <a:srgbClr val="696D70"/>
                </a:solidFill>
                <a:latin typeface="Consolas" panose="020B0609020204030204" pitchFamily="49" charset="0"/>
              </a:rPr>
              <a:t>{    </a:t>
            </a:r>
          </a:p>
          <a:p>
            <a:pPr marL="45720" indent="0">
              <a:buNone/>
            </a:pPr>
            <a:r>
              <a:rPr lang="en-US" sz="1000" dirty="0">
                <a:solidFill>
                  <a:srgbClr val="696D70"/>
                </a:solidFill>
                <a:latin typeface="Consolas" panose="020B0609020204030204" pitchFamily="49" charset="0"/>
              </a:rPr>
              <a:t>   "</a:t>
            </a:r>
            <a:r>
              <a:rPr lang="en-US" sz="1000" dirty="0" err="1">
                <a:solidFill>
                  <a:srgbClr val="696D70"/>
                </a:solidFill>
                <a:latin typeface="Consolas" panose="020B0609020204030204" pitchFamily="49" charset="0"/>
              </a:rPr>
              <a:t>sportisti</a:t>
            </a:r>
            <a:r>
              <a:rPr lang="en-US" sz="1000" dirty="0">
                <a:solidFill>
                  <a:srgbClr val="696D70"/>
                </a:solidFill>
                <a:latin typeface="Consolas" panose="020B0609020204030204" pitchFamily="49" charset="0"/>
              </a:rPr>
              <a:t>": [</a:t>
            </a:r>
          </a:p>
          <a:p>
            <a:pPr marL="45720" indent="0">
              <a:buNone/>
            </a:pPr>
            <a:r>
              <a:rPr lang="en-US" sz="1000" dirty="0">
                <a:solidFill>
                  <a:srgbClr val="696D70"/>
                </a:solidFill>
                <a:latin typeface="Consolas" panose="020B0609020204030204" pitchFamily="49" charset="0"/>
              </a:rPr>
              <a:t>        {   </a:t>
            </a:r>
          </a:p>
          <a:p>
            <a:pPr marL="45720" indent="0">
              <a:buNone/>
            </a:pPr>
            <a:r>
              <a:rPr lang="en-US" sz="1000" dirty="0">
                <a:solidFill>
                  <a:srgbClr val="696D70"/>
                </a:solidFill>
                <a:latin typeface="Consolas" panose="020B0609020204030204" pitchFamily="49" charset="0"/>
              </a:rPr>
              <a:t>            "</a:t>
            </a:r>
            <a:r>
              <a:rPr lang="en-US" sz="1000" dirty="0" err="1">
                <a:solidFill>
                  <a:srgbClr val="696D70"/>
                </a:solidFill>
                <a:latin typeface="Consolas" panose="020B0609020204030204" pitchFamily="49" charset="0"/>
              </a:rPr>
              <a:t>imePrezime</a:t>
            </a:r>
            <a:r>
              <a:rPr lang="en-US" sz="1000" dirty="0">
                <a:solidFill>
                  <a:srgbClr val="696D70"/>
                </a:solidFill>
                <a:latin typeface="Consolas" panose="020B0609020204030204" pitchFamily="49" charset="0"/>
              </a:rPr>
              <a:t>": "Vlade Divac",</a:t>
            </a:r>
          </a:p>
          <a:p>
            <a:pPr marL="45720" indent="0">
              <a:buNone/>
            </a:pPr>
            <a:r>
              <a:rPr lang="en-US" sz="1000" dirty="0">
                <a:solidFill>
                  <a:srgbClr val="696D70"/>
                </a:solidFill>
                <a:latin typeface="Consolas" panose="020B0609020204030204" pitchFamily="49" charset="0"/>
              </a:rPr>
              <a:t>            "</a:t>
            </a:r>
            <a:r>
              <a:rPr lang="en-US" sz="1000" dirty="0" err="1">
                <a:solidFill>
                  <a:srgbClr val="696D70"/>
                </a:solidFill>
                <a:latin typeface="Consolas" panose="020B0609020204030204" pitchFamily="49" charset="0"/>
              </a:rPr>
              <a:t>visina</a:t>
            </a:r>
            <a:r>
              <a:rPr lang="en-US" sz="1000" dirty="0">
                <a:solidFill>
                  <a:srgbClr val="696D70"/>
                </a:solidFill>
                <a:latin typeface="Consolas" panose="020B0609020204030204" pitchFamily="49" charset="0"/>
              </a:rPr>
              <a:t>": 2.12,</a:t>
            </a:r>
          </a:p>
          <a:p>
            <a:pPr marL="45720" indent="0">
              <a:buNone/>
            </a:pPr>
            <a:r>
              <a:rPr lang="en-US" sz="1000" dirty="0">
                <a:solidFill>
                  <a:srgbClr val="696D70"/>
                </a:solidFill>
                <a:latin typeface="Consolas" panose="020B0609020204030204" pitchFamily="49" charset="0"/>
              </a:rPr>
              <a:t>            "</a:t>
            </a:r>
            <a:r>
              <a:rPr lang="en-US" sz="1000" dirty="0" err="1">
                <a:solidFill>
                  <a:srgbClr val="696D70"/>
                </a:solidFill>
                <a:latin typeface="Consolas" panose="020B0609020204030204" pitchFamily="49" charset="0"/>
              </a:rPr>
              <a:t>timovi</a:t>
            </a:r>
            <a:r>
              <a:rPr lang="en-US" sz="1000" dirty="0">
                <a:solidFill>
                  <a:srgbClr val="696D70"/>
                </a:solidFill>
                <a:latin typeface="Consolas" panose="020B0609020204030204" pitchFamily="49" charset="0"/>
              </a:rPr>
              <a:t>": ["</a:t>
            </a:r>
            <a:r>
              <a:rPr lang="en-US" sz="1000" dirty="0" err="1">
                <a:solidFill>
                  <a:srgbClr val="696D70"/>
                </a:solidFill>
                <a:latin typeface="Consolas" panose="020B0609020204030204" pitchFamily="49" charset="0"/>
              </a:rPr>
              <a:t>Partizan</a:t>
            </a:r>
            <a:r>
              <a:rPr lang="en-US" sz="1000" dirty="0">
                <a:solidFill>
                  <a:srgbClr val="696D70"/>
                </a:solidFill>
                <a:latin typeface="Consolas" panose="020B0609020204030204" pitchFamily="49" charset="0"/>
              </a:rPr>
              <a:t>", "Lakers", "</a:t>
            </a:r>
            <a:r>
              <a:rPr lang="en-US" sz="1000" dirty="0" err="1">
                <a:solidFill>
                  <a:srgbClr val="696D70"/>
                </a:solidFill>
                <a:latin typeface="Consolas" panose="020B0609020204030204" pitchFamily="49" charset="0"/>
              </a:rPr>
              <a:t>Charlote</a:t>
            </a:r>
            <a:r>
              <a:rPr lang="en-US" sz="1000" dirty="0">
                <a:solidFill>
                  <a:srgbClr val="696D70"/>
                </a:solidFill>
                <a:latin typeface="Consolas" panose="020B0609020204030204" pitchFamily="49" charset="0"/>
              </a:rPr>
              <a:t>", "Sacramento"]</a:t>
            </a:r>
          </a:p>
          <a:p>
            <a:pPr marL="45720" indent="0">
              <a:buNone/>
            </a:pPr>
            <a:r>
              <a:rPr lang="en-US" sz="1000" dirty="0">
                <a:solidFill>
                  <a:srgbClr val="696D70"/>
                </a:solidFill>
                <a:latin typeface="Consolas" panose="020B0609020204030204" pitchFamily="49" charset="0"/>
              </a:rPr>
              <a:t>        }, </a:t>
            </a:r>
          </a:p>
          <a:p>
            <a:pPr marL="45720" indent="0">
              <a:buNone/>
            </a:pPr>
            <a:r>
              <a:rPr lang="en-US" sz="1000" dirty="0">
                <a:solidFill>
                  <a:srgbClr val="696D70"/>
                </a:solidFill>
                <a:latin typeface="Consolas" panose="020B0609020204030204" pitchFamily="49" charset="0"/>
              </a:rPr>
              <a:t>        {</a:t>
            </a:r>
          </a:p>
          <a:p>
            <a:pPr marL="45720" indent="0">
              <a:buNone/>
            </a:pPr>
            <a:r>
              <a:rPr lang="en-US" sz="1000" dirty="0">
                <a:solidFill>
                  <a:srgbClr val="696D70"/>
                </a:solidFill>
                <a:latin typeface="Consolas" panose="020B0609020204030204" pitchFamily="49" charset="0"/>
              </a:rPr>
              <a:t>            "</a:t>
            </a:r>
            <a:r>
              <a:rPr lang="en-US" sz="1000" dirty="0" err="1">
                <a:solidFill>
                  <a:srgbClr val="696D70"/>
                </a:solidFill>
                <a:latin typeface="Consolas" panose="020B0609020204030204" pitchFamily="49" charset="0"/>
              </a:rPr>
              <a:t>imePrezime</a:t>
            </a:r>
            <a:r>
              <a:rPr lang="en-US" sz="1000" dirty="0">
                <a:solidFill>
                  <a:srgbClr val="696D70"/>
                </a:solidFill>
                <a:latin typeface="Consolas" panose="020B0609020204030204" pitchFamily="49" charset="0"/>
              </a:rPr>
              <a:t>": "Predrag Stojakovic",</a:t>
            </a:r>
          </a:p>
          <a:p>
            <a:pPr marL="45720" indent="0">
              <a:buNone/>
            </a:pPr>
            <a:r>
              <a:rPr lang="en-US" sz="1000" dirty="0">
                <a:solidFill>
                  <a:srgbClr val="696D70"/>
                </a:solidFill>
                <a:latin typeface="Consolas" panose="020B0609020204030204" pitchFamily="49" charset="0"/>
              </a:rPr>
              <a:t>            "</a:t>
            </a:r>
            <a:r>
              <a:rPr lang="en-US" sz="1000" dirty="0" err="1">
                <a:solidFill>
                  <a:srgbClr val="696D70"/>
                </a:solidFill>
                <a:latin typeface="Consolas" panose="020B0609020204030204" pitchFamily="49" charset="0"/>
              </a:rPr>
              <a:t>visina</a:t>
            </a:r>
            <a:r>
              <a:rPr lang="en-US" sz="1000" dirty="0">
                <a:solidFill>
                  <a:srgbClr val="696D70"/>
                </a:solidFill>
                <a:latin typeface="Consolas" panose="020B0609020204030204" pitchFamily="49" charset="0"/>
              </a:rPr>
              <a:t>": 2.06,</a:t>
            </a:r>
          </a:p>
          <a:p>
            <a:pPr marL="45720" indent="0">
              <a:buNone/>
            </a:pPr>
            <a:r>
              <a:rPr lang="en-US" sz="1000" dirty="0">
                <a:solidFill>
                  <a:srgbClr val="696D70"/>
                </a:solidFill>
                <a:latin typeface="Consolas" panose="020B0609020204030204" pitchFamily="49" charset="0"/>
              </a:rPr>
              <a:t>            "</a:t>
            </a:r>
            <a:r>
              <a:rPr lang="en-US" sz="1000" dirty="0" err="1">
                <a:solidFill>
                  <a:srgbClr val="696D70"/>
                </a:solidFill>
                <a:latin typeface="Consolas" panose="020B0609020204030204" pitchFamily="49" charset="0"/>
              </a:rPr>
              <a:t>timovi</a:t>
            </a:r>
            <a:r>
              <a:rPr lang="en-US" sz="1000" dirty="0">
                <a:solidFill>
                  <a:srgbClr val="696D70"/>
                </a:solidFill>
                <a:latin typeface="Consolas" panose="020B0609020204030204" pitchFamily="49" charset="0"/>
              </a:rPr>
              <a:t>": ["Sacramento", "Toronto", "</a:t>
            </a:r>
            <a:r>
              <a:rPr lang="en-US" sz="1000" dirty="0" err="1">
                <a:solidFill>
                  <a:srgbClr val="696D70"/>
                </a:solidFill>
                <a:latin typeface="Consolas" panose="020B0609020204030204" pitchFamily="49" charset="0"/>
              </a:rPr>
              <a:t>Dalas</a:t>
            </a:r>
            <a:r>
              <a:rPr lang="en-US" sz="1000" dirty="0">
                <a:solidFill>
                  <a:srgbClr val="696D70"/>
                </a:solidFill>
                <a:latin typeface="Consolas" panose="020B0609020204030204" pitchFamily="49" charset="0"/>
              </a:rPr>
              <a:t>", "Indiana", "New Orleans"]</a:t>
            </a:r>
          </a:p>
          <a:p>
            <a:pPr marL="45720" indent="0">
              <a:buNone/>
            </a:pPr>
            <a:r>
              <a:rPr lang="en-US" sz="1000" dirty="0">
                <a:solidFill>
                  <a:srgbClr val="696D70"/>
                </a:solidFill>
                <a:latin typeface="Consolas" panose="020B0609020204030204" pitchFamily="49" charset="0"/>
              </a:rPr>
              <a:t>        }, ……</a:t>
            </a:r>
          </a:p>
          <a:p>
            <a:pPr marL="45720" indent="0">
              <a:buNone/>
            </a:pPr>
            <a:r>
              <a:rPr lang="en-US" sz="1000" dirty="0">
                <a:solidFill>
                  <a:srgbClr val="696D70"/>
                </a:solidFill>
                <a:latin typeface="Consolas" panose="020B0609020204030204" pitchFamily="49" charset="0"/>
              </a:rPr>
              <a:t>  ]</a:t>
            </a:r>
          </a:p>
          <a:p>
            <a:pPr marL="45720" indent="0">
              <a:buNone/>
            </a:pPr>
            <a:r>
              <a:rPr lang="en-US" sz="1000" dirty="0">
                <a:solidFill>
                  <a:srgbClr val="696D70"/>
                </a:solidFill>
                <a:latin typeface="Consolas" panose="020B0609020204030204" pitchFamily="49" charset="0"/>
              </a:rPr>
              <a:t>}</a:t>
            </a:r>
            <a:endParaRPr lang="sr-Latn-RS" sz="1000" dirty="0">
              <a:solidFill>
                <a:srgbClr val="696D7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621AA97F-7CFF-4852-8E10-D1A49A41E5C3}"/>
              </a:ext>
            </a:extLst>
          </p:cNvPr>
          <p:cNvSpPr txBox="1">
            <a:spLocks/>
          </p:cNvSpPr>
          <p:nvPr/>
        </p:nvSpPr>
        <p:spPr>
          <a:xfrm>
            <a:off x="1143000" y="1640305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indent="-457200">
              <a:buFont typeface="+mj-lt"/>
              <a:buAutoNum type="arabicPeriod" startAt="5"/>
            </a:pPr>
            <a:r>
              <a:rPr lang="en-US" dirty="0" err="1"/>
              <a:t>Kreirati</a:t>
            </a:r>
            <a:r>
              <a:rPr lang="en-US" dirty="0"/>
              <a:t> </a:t>
            </a:r>
            <a:r>
              <a:rPr lang="en-US" dirty="0" err="1"/>
              <a:t>fajl</a:t>
            </a:r>
            <a:r>
              <a:rPr lang="en-US" dirty="0"/>
              <a:t> </a:t>
            </a:r>
            <a:r>
              <a:rPr lang="en-US" dirty="0" err="1"/>
              <a:t>db.json</a:t>
            </a:r>
            <a:r>
              <a:rPr lang="en-US" dirty="0"/>
              <a:t> u </a:t>
            </a:r>
            <a:r>
              <a:rPr lang="en-US" dirty="0" err="1"/>
              <a:t>folderu</a:t>
            </a:r>
            <a:r>
              <a:rPr lang="en-US" dirty="0"/>
              <a:t> </a:t>
            </a:r>
            <a:r>
              <a:rPr lang="en-US" dirty="0" err="1"/>
              <a:t>gde</a:t>
            </a:r>
            <a:r>
              <a:rPr lang="en-US" dirty="0"/>
              <a:t> je </a:t>
            </a:r>
            <a:r>
              <a:rPr lang="en-US" dirty="0" err="1"/>
              <a:t>projekat</a:t>
            </a:r>
            <a:r>
              <a:rPr lang="en-US" dirty="0"/>
              <a:t>. </a:t>
            </a:r>
            <a:r>
              <a:rPr lang="en-US" dirty="0" err="1"/>
              <a:t>Ovaj</a:t>
            </a:r>
            <a:r>
              <a:rPr lang="en-US" dirty="0"/>
              <a:t> </a:t>
            </a:r>
            <a:r>
              <a:rPr lang="en-US" dirty="0" err="1"/>
              <a:t>fajl</a:t>
            </a:r>
            <a:r>
              <a:rPr lang="en-US" dirty="0"/>
              <a:t> </a:t>
            </a:r>
            <a:r>
              <a:rPr lang="en-US" b="1" i="1" dirty="0"/>
              <a:t>mora </a:t>
            </a:r>
            <a:r>
              <a:rPr lang="en-US" dirty="0"/>
              <a:t>da </a:t>
            </a:r>
            <a:r>
              <a:rPr lang="en-US" dirty="0" err="1"/>
              <a:t>sadr</a:t>
            </a:r>
            <a:r>
              <a:rPr lang="sr-Latn-RS" dirty="0"/>
              <a:t>ži </a:t>
            </a:r>
            <a:r>
              <a:rPr lang="sr-Latn-RS" b="1" i="1" dirty="0"/>
              <a:t>objekat</a:t>
            </a:r>
            <a:r>
              <a:rPr lang="en-US" b="1" i="1" dirty="0"/>
              <a:t>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921811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F94230-0852-4E69-A11A-9D3BF596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lokalnog</a:t>
            </a:r>
            <a:r>
              <a:rPr lang="en-US" dirty="0"/>
              <a:t> </a:t>
            </a:r>
            <a:r>
              <a:rPr lang="sr-Latn-RS" dirty="0"/>
              <a:t>JSON-</a:t>
            </a:r>
            <a:r>
              <a:rPr lang="en-US" dirty="0" err="1"/>
              <a:t>servera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C0F5B-4CDB-4D1C-B885-2798F4D28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 startAt="6"/>
            </a:pPr>
            <a:r>
              <a:rPr lang="sr-Latn-RS" dirty="0"/>
              <a:t>Pozicionirati se u konzoli u folder gde se nalazi db.json fajl.</a:t>
            </a:r>
          </a:p>
          <a:p>
            <a:pPr marL="502920" indent="-457200">
              <a:buFont typeface="+mj-lt"/>
              <a:buAutoNum type="arabicPeriod" startAt="6"/>
            </a:pPr>
            <a:r>
              <a:rPr lang="en-US" dirty="0" err="1"/>
              <a:t>Pokrenuti</a:t>
            </a:r>
            <a:r>
              <a:rPr lang="en-US" dirty="0"/>
              <a:t> JSON-server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slede</a:t>
            </a:r>
            <a:r>
              <a:rPr lang="sr-Latn-RS" dirty="0"/>
              <a:t>će komande:</a:t>
            </a:r>
            <a:br>
              <a:rPr lang="sr-Latn-RS" dirty="0"/>
            </a:br>
            <a:r>
              <a:rPr lang="sr-Latn-RS" sz="1800" dirty="0">
                <a:solidFill>
                  <a:srgbClr val="696D70"/>
                </a:solidFill>
                <a:latin typeface="Consolas" panose="020B0609020204030204" pitchFamily="49" charset="0"/>
              </a:rPr>
              <a:t>json-server --watch db.json</a:t>
            </a:r>
          </a:p>
          <a:p>
            <a:pPr marL="502920" indent="-457200">
              <a:buFont typeface="+mj-lt"/>
              <a:buAutoNum type="arabicPeriod" startAt="6"/>
            </a:pPr>
            <a:r>
              <a:rPr lang="sr-Latn-RS" dirty="0"/>
              <a:t>U browseru, pristupiti JSON-serveru preko sledećeg URL-a:</a:t>
            </a:r>
            <a:br>
              <a:rPr lang="sr-Latn-RS" dirty="0"/>
            </a:br>
            <a:r>
              <a:rPr lang="sr-Latn-RS" dirty="0">
                <a:hlinkClick r:id="rId2"/>
              </a:rPr>
              <a:t>http://localhost:3000/sportisti</a:t>
            </a:r>
            <a:endParaRPr lang="sr-Latn-RS" dirty="0"/>
          </a:p>
          <a:p>
            <a:pPr marL="502920" indent="-457200">
              <a:buFont typeface="+mj-lt"/>
              <a:buAutoNum type="arabicPeriod" startAt="6"/>
            </a:pPr>
            <a:r>
              <a:rPr lang="sr-Latn-RS" dirty="0"/>
              <a:t>Uspostaviti konekciju prema ovom endpointu.</a:t>
            </a:r>
          </a:p>
          <a:p>
            <a:pPr marL="502920" indent="-457200">
              <a:buFont typeface="+mj-lt"/>
              <a:buAutoNum type="arabicPeriod" startAt="6"/>
            </a:pPr>
            <a:r>
              <a:rPr lang="sr-Latn-RS" dirty="0"/>
              <a:t>Uraditi zadatke 3 – 5 sa slajda 18.</a:t>
            </a:r>
          </a:p>
        </p:txBody>
      </p:sp>
    </p:spTree>
    <p:extLst>
      <p:ext uri="{BB962C8B-B14F-4D97-AF65-F5344CB8AC3E}">
        <p14:creationId xmlns:p14="http://schemas.microsoft.com/office/powerpoint/2010/main" val="425811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5B81-2CD7-4472-89F8-0B170326F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Sinhroni JS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CF42D0-628B-4EF9-B8EF-CBE10351BF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console.log(1);</a:t>
            </a:r>
          </a:p>
          <a:p>
            <a:pPr marL="502920" indent="-457200">
              <a:buFont typeface="+mj-lt"/>
              <a:buAutoNum type="arabicPeriod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console.log(2);</a:t>
            </a:r>
          </a:p>
          <a:p>
            <a:pPr marL="502920" indent="-457200">
              <a:buFont typeface="+mj-lt"/>
              <a:buAutoNum type="arabicPeriod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console.log(3);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8663D-EB71-4BC0-9904-C00C31491117}"/>
              </a:ext>
            </a:extLst>
          </p:cNvPr>
          <p:cNvSpPr txBox="1"/>
          <p:nvPr/>
        </p:nvSpPr>
        <p:spPr>
          <a:xfrm>
            <a:off x="2237873" y="2206592"/>
            <a:ext cx="2245895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chemeClr val="bg1"/>
                </a:solidFill>
              </a:rPr>
              <a:t>Statement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32EBF-3E40-48C4-A9F9-6EC8373EFDC3}"/>
              </a:ext>
            </a:extLst>
          </p:cNvPr>
          <p:cNvSpPr txBox="1"/>
          <p:nvPr/>
        </p:nvSpPr>
        <p:spPr>
          <a:xfrm>
            <a:off x="2237873" y="3000676"/>
            <a:ext cx="224589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chemeClr val="bg1"/>
                </a:solidFill>
              </a:rPr>
              <a:t>Statement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6598C-897A-4853-B79D-05F89DD0770F}"/>
              </a:ext>
            </a:extLst>
          </p:cNvPr>
          <p:cNvSpPr txBox="1"/>
          <p:nvPr/>
        </p:nvSpPr>
        <p:spPr>
          <a:xfrm>
            <a:off x="2237873" y="3794760"/>
            <a:ext cx="224589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chemeClr val="bg1"/>
                </a:solidFill>
              </a:rPr>
              <a:t>Statement 3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FB2687-AB4A-4205-AF3B-7692D7AA860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360821" y="2575924"/>
            <a:ext cx="0" cy="424752"/>
          </a:xfrm>
          <a:prstGeom prst="straightConnector1">
            <a:avLst/>
          </a:prstGeom>
          <a:ln w="571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DA9D29-EDD2-409C-A8B7-DC65ADE361C2}"/>
              </a:ext>
            </a:extLst>
          </p:cNvPr>
          <p:cNvCxnSpPr>
            <a:cxnSpLocks/>
          </p:cNvCxnSpPr>
          <p:nvPr/>
        </p:nvCxnSpPr>
        <p:spPr>
          <a:xfrm>
            <a:off x="3360821" y="3370008"/>
            <a:ext cx="0" cy="424752"/>
          </a:xfrm>
          <a:prstGeom prst="straightConnector1">
            <a:avLst/>
          </a:prstGeom>
          <a:ln w="571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09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5C70-A3EC-4E9E-9358-BAEB08929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Asinhroni 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86C8D-AC5F-4894-91C0-48C014F93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/>
              <a:t>Kod asinhronog koda, JS omogućava kreiranje više različitih „</a:t>
            </a:r>
            <a:r>
              <a:rPr lang="sr-Latn-RS" sz="2800" b="1" i="1" dirty="0"/>
              <a:t>niti</a:t>
            </a:r>
            <a:r>
              <a:rPr lang="sr-Latn-RS" sz="2800" dirty="0"/>
              <a:t>“ koje rade paralelno i nezavisno jedna od druge.</a:t>
            </a:r>
          </a:p>
          <a:p>
            <a:r>
              <a:rPr lang="sr-Latn-RS" sz="2800" dirty="0"/>
              <a:t>Postojanjem niti, omogućuje se rešavanje dela k</a:t>
            </a:r>
            <a:r>
              <a:rPr lang="sr-Latn-RS" sz="2800" dirty="0">
                <a:latin typeface="Corbel" panose="020B0503020204020204" pitchFamily="34" charset="0"/>
              </a:rPr>
              <a:t>ô</a:t>
            </a:r>
            <a:r>
              <a:rPr lang="sr-Latn-RS" sz="2800" dirty="0"/>
              <a:t>da koji </a:t>
            </a:r>
            <a:r>
              <a:rPr lang="sr-Latn-RS" sz="2800" b="1" i="1" dirty="0"/>
              <a:t>blokira</a:t>
            </a:r>
            <a:r>
              <a:rPr lang="sr-Latn-RS" sz="2800" dirty="0"/>
              <a:t> drugi deo k</a:t>
            </a:r>
            <a:r>
              <a:rPr lang="sr-Latn-RS" sz="2800" dirty="0">
                <a:latin typeface="Corbel" panose="020B0503020204020204" pitchFamily="34" charset="0"/>
              </a:rPr>
              <a:t>ô</a:t>
            </a:r>
            <a:r>
              <a:rPr lang="sr-Latn-RS" sz="2800" dirty="0"/>
              <a:t>da (eng. </a:t>
            </a:r>
            <a:r>
              <a:rPr lang="sr-Latn-RS" sz="2800" i="1" dirty="0"/>
              <a:t>Blocking code</a:t>
            </a:r>
            <a:r>
              <a:rPr lang="sr-Latn-RS" sz="2800" dirty="0"/>
              <a:t>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086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5B81-2CD7-4472-89F8-0B170326F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Asinhroni JS – primer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CF42D0-628B-4EF9-B8EF-CBE10351BF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console.log(1);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console.log(2);</a:t>
            </a:r>
            <a:br>
              <a:rPr lang="sr-Latn-R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endParaRPr lang="sr-Latn-RS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setTimeout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(() =&gt; {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    console.log('callback function fired');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}, 2000);</a:t>
            </a:r>
            <a:br>
              <a:rPr lang="sr-Latn-R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502920" indent="-457200">
              <a:buFont typeface="+mj-lt"/>
              <a:buAutoNum type="arabicPeriod" startAt="4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console.log(3);</a:t>
            </a:r>
          </a:p>
          <a:p>
            <a:pPr marL="502920" indent="-457200">
              <a:buFont typeface="+mj-lt"/>
              <a:buAutoNum type="arabicPeriod" startAt="4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console.log(4);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38C13-C89E-4909-8052-AE103D3C5E2A}"/>
              </a:ext>
            </a:extLst>
          </p:cNvPr>
          <p:cNvSpPr txBox="1"/>
          <p:nvPr/>
        </p:nvSpPr>
        <p:spPr>
          <a:xfrm>
            <a:off x="858252" y="1965960"/>
            <a:ext cx="2245895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chemeClr val="bg1"/>
                </a:solidFill>
              </a:rPr>
              <a:t>Statement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21B197-69D5-4B59-A58A-67E0867300A1}"/>
              </a:ext>
            </a:extLst>
          </p:cNvPr>
          <p:cNvSpPr txBox="1"/>
          <p:nvPr/>
        </p:nvSpPr>
        <p:spPr>
          <a:xfrm>
            <a:off x="858252" y="2760044"/>
            <a:ext cx="224589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chemeClr val="bg1"/>
                </a:solidFill>
              </a:rPr>
              <a:t>Statement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D8081-FB03-4A76-85F2-F279A399EF71}"/>
              </a:ext>
            </a:extLst>
          </p:cNvPr>
          <p:cNvSpPr txBox="1"/>
          <p:nvPr/>
        </p:nvSpPr>
        <p:spPr>
          <a:xfrm>
            <a:off x="861422" y="4307231"/>
            <a:ext cx="224589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chemeClr val="bg1"/>
                </a:solidFill>
              </a:rPr>
              <a:t>Statement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467795-8077-4083-AB84-81A6D133FFAA}"/>
              </a:ext>
            </a:extLst>
          </p:cNvPr>
          <p:cNvSpPr txBox="1"/>
          <p:nvPr/>
        </p:nvSpPr>
        <p:spPr>
          <a:xfrm>
            <a:off x="858251" y="5101315"/>
            <a:ext cx="224589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chemeClr val="bg1"/>
                </a:solidFill>
              </a:rPr>
              <a:t>Statement 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85FA4B-86E5-4A5D-892D-0EE88EEFFBEE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1981200" y="2335292"/>
            <a:ext cx="0" cy="424752"/>
          </a:xfrm>
          <a:prstGeom prst="straightConnector1">
            <a:avLst/>
          </a:prstGeom>
          <a:ln w="571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896211-13E0-4F1F-BE63-4AD62C732BBA}"/>
              </a:ext>
            </a:extLst>
          </p:cNvPr>
          <p:cNvCxnSpPr>
            <a:cxnSpLocks/>
          </p:cNvCxnSpPr>
          <p:nvPr/>
        </p:nvCxnSpPr>
        <p:spPr>
          <a:xfrm>
            <a:off x="1981200" y="3129376"/>
            <a:ext cx="0" cy="424752"/>
          </a:xfrm>
          <a:prstGeom prst="straightConnector1">
            <a:avLst/>
          </a:prstGeom>
          <a:ln w="571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FBA49A-1205-4D94-B217-E7FD6D96898D}"/>
              </a:ext>
            </a:extLst>
          </p:cNvPr>
          <p:cNvCxnSpPr>
            <a:cxnSpLocks/>
          </p:cNvCxnSpPr>
          <p:nvPr/>
        </p:nvCxnSpPr>
        <p:spPr>
          <a:xfrm>
            <a:off x="1981199" y="3893783"/>
            <a:ext cx="0" cy="424752"/>
          </a:xfrm>
          <a:prstGeom prst="straightConnector1">
            <a:avLst/>
          </a:prstGeom>
          <a:ln w="571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F5A2A1-3556-4665-B8B5-DA5610E120DF}"/>
              </a:ext>
            </a:extLst>
          </p:cNvPr>
          <p:cNvCxnSpPr>
            <a:cxnSpLocks/>
          </p:cNvCxnSpPr>
          <p:nvPr/>
        </p:nvCxnSpPr>
        <p:spPr>
          <a:xfrm>
            <a:off x="1981199" y="4676563"/>
            <a:ext cx="0" cy="424752"/>
          </a:xfrm>
          <a:prstGeom prst="straightConnector1">
            <a:avLst/>
          </a:prstGeom>
          <a:ln w="571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4335DA-E6C0-483F-8C4B-7CA5D0B55B2D}"/>
              </a:ext>
            </a:extLst>
          </p:cNvPr>
          <p:cNvSpPr txBox="1"/>
          <p:nvPr/>
        </p:nvSpPr>
        <p:spPr>
          <a:xfrm>
            <a:off x="858250" y="5854418"/>
            <a:ext cx="224589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chemeClr val="bg1"/>
                </a:solidFill>
              </a:rPr>
              <a:t>Callback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B76C5C-59EC-4910-9BF3-56AF44DC2CD0}"/>
              </a:ext>
            </a:extLst>
          </p:cNvPr>
          <p:cNvCxnSpPr>
            <a:cxnSpLocks/>
          </p:cNvCxnSpPr>
          <p:nvPr/>
        </p:nvCxnSpPr>
        <p:spPr>
          <a:xfrm>
            <a:off x="1981197" y="5470647"/>
            <a:ext cx="0" cy="424752"/>
          </a:xfrm>
          <a:prstGeom prst="straightConnector1">
            <a:avLst/>
          </a:prstGeom>
          <a:ln w="571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D746BB9-D0A5-4C52-B2DD-3F5B6964AB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91208" y="4248792"/>
            <a:ext cx="2295084" cy="1285500"/>
          </a:xfrm>
          <a:prstGeom prst="bentConnector3">
            <a:avLst>
              <a:gd name="adj1" fmla="val -632"/>
            </a:avLst>
          </a:prstGeom>
          <a:ln w="762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46C347E-135E-4BF2-A082-87E816D91DC0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3104145" y="6039084"/>
            <a:ext cx="1312280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FA5611-8810-4E63-B7C4-27324D8BA940}"/>
              </a:ext>
            </a:extLst>
          </p:cNvPr>
          <p:cNvSpPr txBox="1"/>
          <p:nvPr/>
        </p:nvSpPr>
        <p:spPr>
          <a:xfrm>
            <a:off x="858252" y="3554128"/>
            <a:ext cx="224589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chemeClr val="bg1"/>
                </a:solidFill>
              </a:rPr>
              <a:t>Statement 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3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69E482-8909-49CF-8FCA-03093F03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Asinhroni JS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9F0BD-6855-465B-AE4A-3D5352196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66875"/>
            <a:ext cx="9872871" cy="4429125"/>
          </a:xfrm>
        </p:spPr>
        <p:txBody>
          <a:bodyPr>
            <a:normAutofit/>
          </a:bodyPr>
          <a:lstStyle/>
          <a:p>
            <a:r>
              <a:rPr lang="sr-Latn-RS" sz="2800" dirty="0"/>
              <a:t>Svaki deo koda koji oduzima neko vreme može da ide u posebnu nit, čime sprečava blokiranje ostatka k</a:t>
            </a:r>
            <a:r>
              <a:rPr lang="sr-Latn-RS" sz="2800" dirty="0">
                <a:latin typeface="Corbel" panose="020B0503020204020204" pitchFamily="34" charset="0"/>
              </a:rPr>
              <a:t>ô</a:t>
            </a:r>
            <a:r>
              <a:rPr lang="sr-Latn-RS" sz="2800" dirty="0"/>
              <a:t>da.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624D99-5A1D-4442-B4A5-2E95C687C6F5}"/>
              </a:ext>
            </a:extLst>
          </p:cNvPr>
          <p:cNvSpPr txBox="1"/>
          <p:nvPr/>
        </p:nvSpPr>
        <p:spPr>
          <a:xfrm>
            <a:off x="4449177" y="2721829"/>
            <a:ext cx="224589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chemeClr val="bg1"/>
                </a:solidFill>
              </a:rPr>
              <a:t>Statement 1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14D7DA-7C3B-4E96-AD2C-F65062FCAB83}"/>
              </a:ext>
            </a:extLst>
          </p:cNvPr>
          <p:cNvCxnSpPr>
            <a:cxnSpLocks/>
          </p:cNvCxnSpPr>
          <p:nvPr/>
        </p:nvCxnSpPr>
        <p:spPr>
          <a:xfrm>
            <a:off x="5572125" y="3091161"/>
            <a:ext cx="0" cy="424752"/>
          </a:xfrm>
          <a:prstGeom prst="straightConnector1">
            <a:avLst/>
          </a:prstGeom>
          <a:ln w="571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2E8E87-9000-4187-B55A-6F1D44AEF23E}"/>
              </a:ext>
            </a:extLst>
          </p:cNvPr>
          <p:cNvCxnSpPr>
            <a:cxnSpLocks/>
          </p:cNvCxnSpPr>
          <p:nvPr/>
        </p:nvCxnSpPr>
        <p:spPr>
          <a:xfrm>
            <a:off x="5572124" y="3855568"/>
            <a:ext cx="0" cy="424752"/>
          </a:xfrm>
          <a:prstGeom prst="straightConnector1">
            <a:avLst/>
          </a:prstGeom>
          <a:ln w="571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E0FCDB-8DC2-4FCB-BC8F-E2B647718B04}"/>
              </a:ext>
            </a:extLst>
          </p:cNvPr>
          <p:cNvCxnSpPr>
            <a:cxnSpLocks/>
          </p:cNvCxnSpPr>
          <p:nvPr/>
        </p:nvCxnSpPr>
        <p:spPr>
          <a:xfrm>
            <a:off x="5572124" y="4638348"/>
            <a:ext cx="0" cy="424752"/>
          </a:xfrm>
          <a:prstGeom prst="straightConnector1">
            <a:avLst/>
          </a:prstGeom>
          <a:ln w="571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271894-9F7B-452A-9411-1C67FE255D92}"/>
              </a:ext>
            </a:extLst>
          </p:cNvPr>
          <p:cNvSpPr txBox="1"/>
          <p:nvPr/>
        </p:nvSpPr>
        <p:spPr>
          <a:xfrm>
            <a:off x="4449175" y="5816203"/>
            <a:ext cx="224589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chemeClr val="bg1"/>
                </a:solidFill>
              </a:rPr>
              <a:t>Callback 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51DFB9-55F2-49A9-A23E-D7296EC1210A}"/>
              </a:ext>
            </a:extLst>
          </p:cNvPr>
          <p:cNvCxnSpPr>
            <a:cxnSpLocks/>
          </p:cNvCxnSpPr>
          <p:nvPr/>
        </p:nvCxnSpPr>
        <p:spPr>
          <a:xfrm>
            <a:off x="5572122" y="5432432"/>
            <a:ext cx="0" cy="424752"/>
          </a:xfrm>
          <a:prstGeom prst="straightConnector1">
            <a:avLst/>
          </a:prstGeom>
          <a:ln w="571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EBCBE58-F082-47D3-83DF-3F66E56395A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82133" y="4210577"/>
            <a:ext cx="2295084" cy="1285500"/>
          </a:xfrm>
          <a:prstGeom prst="bentConnector3">
            <a:avLst>
              <a:gd name="adj1" fmla="val -632"/>
            </a:avLst>
          </a:prstGeom>
          <a:ln w="762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62034C-811B-4B35-B6ED-654186831921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6695070" y="6000869"/>
            <a:ext cx="1312280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2E59D6D-6728-4447-A19C-706BE6F92309}"/>
              </a:ext>
            </a:extLst>
          </p:cNvPr>
          <p:cNvCxnSpPr>
            <a:cxnSpLocks/>
          </p:cNvCxnSpPr>
          <p:nvPr/>
        </p:nvCxnSpPr>
        <p:spPr>
          <a:xfrm>
            <a:off x="6673144" y="4477527"/>
            <a:ext cx="900898" cy="770239"/>
          </a:xfrm>
          <a:prstGeom prst="bentConnector3">
            <a:avLst>
              <a:gd name="adj1" fmla="val 102335"/>
            </a:avLst>
          </a:prstGeom>
          <a:ln w="7620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93CC5D-FC92-4BB5-A5A1-D0056FFCA270}"/>
              </a:ext>
            </a:extLst>
          </p:cNvPr>
          <p:cNvCxnSpPr>
            <a:cxnSpLocks/>
          </p:cNvCxnSpPr>
          <p:nvPr/>
        </p:nvCxnSpPr>
        <p:spPr>
          <a:xfrm flipH="1">
            <a:off x="6673144" y="5266935"/>
            <a:ext cx="958762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6C5F74F-98F2-451C-8D6A-2FC7195B0D6C}"/>
              </a:ext>
            </a:extLst>
          </p:cNvPr>
          <p:cNvSpPr txBox="1"/>
          <p:nvPr/>
        </p:nvSpPr>
        <p:spPr>
          <a:xfrm>
            <a:off x="4449177" y="3515913"/>
            <a:ext cx="224589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chemeClr val="bg1"/>
                </a:solidFill>
              </a:rPr>
              <a:t>Statement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7EF026-6DDE-49F1-90C6-9884B8B5944E}"/>
              </a:ext>
            </a:extLst>
          </p:cNvPr>
          <p:cNvSpPr txBox="1"/>
          <p:nvPr/>
        </p:nvSpPr>
        <p:spPr>
          <a:xfrm>
            <a:off x="4452347" y="4269016"/>
            <a:ext cx="224589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chemeClr val="bg1"/>
                </a:solidFill>
              </a:rPr>
              <a:t>Statement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5B4046-DE83-4596-B553-BDEEAE3A81D6}"/>
              </a:ext>
            </a:extLst>
          </p:cNvPr>
          <p:cNvSpPr txBox="1"/>
          <p:nvPr/>
        </p:nvSpPr>
        <p:spPr>
          <a:xfrm>
            <a:off x="4449176" y="5063100"/>
            <a:ext cx="224589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chemeClr val="bg1"/>
                </a:solidFill>
              </a:rPr>
              <a:t>Callback 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098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DFC2-475D-4EB5-89F4-963ACB2C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Asinhroni 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AB955-A2F8-4F02-B04C-FE1C7496B0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r-Latn-RS" sz="2800" dirty="0"/>
              <a:t>Različite stvari mogu prouzrokovati potrebu za stvaranjem niti u programu:</a:t>
            </a:r>
          </a:p>
          <a:p>
            <a:pPr lvl="1"/>
            <a:r>
              <a:rPr lang="sr-Latn-RS" sz="2600" dirty="0"/>
              <a:t>Zahtevi unutar programa, na primer, tajming događaji (setTimeout, setInterval),</a:t>
            </a:r>
          </a:p>
          <a:p>
            <a:pPr lvl="1"/>
            <a:r>
              <a:rPr lang="sr-Latn-RS" sz="2600" dirty="0"/>
              <a:t>Zahtevi ka drugim računarima – na primer, nekim serverima (</a:t>
            </a:r>
            <a:r>
              <a:rPr lang="sr-Latn-RS" sz="2600" b="1" i="1" dirty="0"/>
              <a:t>HTTP zahtevi</a:t>
            </a:r>
            <a:r>
              <a:rPr lang="sr-Latn-RS" sz="2600" dirty="0"/>
              <a:t>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3E4351-3BEA-49FD-9488-51B9940B4460}"/>
              </a:ext>
            </a:extLst>
          </p:cNvPr>
          <p:cNvSpPr txBox="1"/>
          <p:nvPr/>
        </p:nvSpPr>
        <p:spPr>
          <a:xfrm>
            <a:off x="6844101" y="2810502"/>
            <a:ext cx="224589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chemeClr val="bg1"/>
                </a:solidFill>
              </a:rPr>
              <a:t>Statement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5220E-F1DC-4329-A9DE-36120CE9380E}"/>
              </a:ext>
            </a:extLst>
          </p:cNvPr>
          <p:cNvSpPr txBox="1"/>
          <p:nvPr/>
        </p:nvSpPr>
        <p:spPr>
          <a:xfrm>
            <a:off x="6840930" y="3604586"/>
            <a:ext cx="224589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chemeClr val="bg1"/>
                </a:solidFill>
              </a:rPr>
              <a:t>Statement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DA8D69-7DCF-49D2-B004-27E99CAE801F}"/>
              </a:ext>
            </a:extLst>
          </p:cNvPr>
          <p:cNvCxnSpPr>
            <a:cxnSpLocks/>
          </p:cNvCxnSpPr>
          <p:nvPr/>
        </p:nvCxnSpPr>
        <p:spPr>
          <a:xfrm>
            <a:off x="7963878" y="2397054"/>
            <a:ext cx="0" cy="424752"/>
          </a:xfrm>
          <a:prstGeom prst="straightConnector1">
            <a:avLst/>
          </a:prstGeom>
          <a:ln w="571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7107B7-9443-45A6-AC8B-D179F5488AA1}"/>
              </a:ext>
            </a:extLst>
          </p:cNvPr>
          <p:cNvCxnSpPr>
            <a:cxnSpLocks/>
          </p:cNvCxnSpPr>
          <p:nvPr/>
        </p:nvCxnSpPr>
        <p:spPr>
          <a:xfrm>
            <a:off x="7963878" y="3179834"/>
            <a:ext cx="0" cy="424752"/>
          </a:xfrm>
          <a:prstGeom prst="straightConnector1">
            <a:avLst/>
          </a:prstGeom>
          <a:ln w="571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CD66B1E-6996-445A-B3F1-0719118E62A7}"/>
              </a:ext>
            </a:extLst>
          </p:cNvPr>
          <p:cNvSpPr txBox="1"/>
          <p:nvPr/>
        </p:nvSpPr>
        <p:spPr>
          <a:xfrm>
            <a:off x="6840929" y="4357689"/>
            <a:ext cx="224589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chemeClr val="bg1"/>
                </a:solidFill>
              </a:rPr>
              <a:t>Callback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C5AACA-21A5-4E68-A4FE-90110266F206}"/>
              </a:ext>
            </a:extLst>
          </p:cNvPr>
          <p:cNvCxnSpPr>
            <a:cxnSpLocks/>
          </p:cNvCxnSpPr>
          <p:nvPr/>
        </p:nvCxnSpPr>
        <p:spPr>
          <a:xfrm>
            <a:off x="7963876" y="3973918"/>
            <a:ext cx="0" cy="424752"/>
          </a:xfrm>
          <a:prstGeom prst="straightConnector1">
            <a:avLst/>
          </a:prstGeom>
          <a:ln w="571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CCF6A16-8D24-4EB4-8A54-4E15DE3FED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73887" y="2752063"/>
            <a:ext cx="2295084" cy="1285500"/>
          </a:xfrm>
          <a:prstGeom prst="bentConnector3">
            <a:avLst>
              <a:gd name="adj1" fmla="val -632"/>
            </a:avLst>
          </a:prstGeom>
          <a:ln w="762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BBB0BC-29C1-4B9F-B8D2-9E7B017921D8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9086824" y="4542355"/>
            <a:ext cx="1313598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7BC4DCC-7B94-4614-B12E-42ECF7772451}"/>
              </a:ext>
            </a:extLst>
          </p:cNvPr>
          <p:cNvSpPr txBox="1"/>
          <p:nvPr/>
        </p:nvSpPr>
        <p:spPr>
          <a:xfrm>
            <a:off x="9659830" y="2930545"/>
            <a:ext cx="1478548" cy="92333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chemeClr val="bg1"/>
                </a:solidFill>
              </a:rPr>
              <a:t>Pristup resursima na serveru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929CCF-9323-45DB-B559-7D64F45A4CD0}"/>
              </a:ext>
            </a:extLst>
          </p:cNvPr>
          <p:cNvSpPr txBox="1"/>
          <p:nvPr/>
        </p:nvSpPr>
        <p:spPr>
          <a:xfrm>
            <a:off x="6840931" y="2057399"/>
            <a:ext cx="224589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chemeClr val="bg1"/>
                </a:solidFill>
              </a:rPr>
              <a:t>HTTP zahtev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A7B819-75E8-4557-8F35-A7673E4139D7}"/>
              </a:ext>
            </a:extLst>
          </p:cNvPr>
          <p:cNvSpPr txBox="1"/>
          <p:nvPr/>
        </p:nvSpPr>
        <p:spPr>
          <a:xfrm>
            <a:off x="6832784" y="5094655"/>
            <a:ext cx="224589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chemeClr val="bg1"/>
                </a:solidFill>
              </a:rPr>
              <a:t>Statement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23B599-4718-4D76-9CF2-9CE66BAE0990}"/>
              </a:ext>
            </a:extLst>
          </p:cNvPr>
          <p:cNvCxnSpPr>
            <a:cxnSpLocks/>
          </p:cNvCxnSpPr>
          <p:nvPr/>
        </p:nvCxnSpPr>
        <p:spPr>
          <a:xfrm>
            <a:off x="7952561" y="4681207"/>
            <a:ext cx="0" cy="424752"/>
          </a:xfrm>
          <a:prstGeom prst="straightConnector1">
            <a:avLst/>
          </a:prstGeom>
          <a:ln w="571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202B36-7921-4DA7-BCFE-D4D98D15B498}"/>
              </a:ext>
            </a:extLst>
          </p:cNvPr>
          <p:cNvCxnSpPr>
            <a:cxnSpLocks/>
          </p:cNvCxnSpPr>
          <p:nvPr/>
        </p:nvCxnSpPr>
        <p:spPr>
          <a:xfrm>
            <a:off x="7983719" y="1632647"/>
            <a:ext cx="0" cy="424752"/>
          </a:xfrm>
          <a:prstGeom prst="straightConnector1">
            <a:avLst/>
          </a:prstGeom>
          <a:ln w="571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796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DFC2-475D-4EB5-89F4-963ACB2C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64" y="609600"/>
            <a:ext cx="6993914" cy="1356360"/>
          </a:xfrm>
        </p:spPr>
        <p:txBody>
          <a:bodyPr>
            <a:normAutofit/>
          </a:bodyPr>
          <a:lstStyle/>
          <a:p>
            <a:r>
              <a:rPr lang="sr-Latn-RS" dirty="0"/>
              <a:t>HTTP zahtev</a:t>
            </a:r>
            <a:endParaRPr lang="en-US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80D664-2D61-4593-BAEC-9F1665522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64" y="2057400"/>
            <a:ext cx="4941261" cy="4038600"/>
          </a:xfrm>
        </p:spPr>
        <p:txBody>
          <a:bodyPr>
            <a:normAutofit/>
          </a:bodyPr>
          <a:lstStyle/>
          <a:p>
            <a:r>
              <a:rPr lang="sr-Latn-RS" sz="2600" dirty="0"/>
              <a:t>Klijent šalje </a:t>
            </a:r>
            <a:r>
              <a:rPr lang="sr-Latn-RS" sz="2600" b="1" i="1" dirty="0">
                <a:solidFill>
                  <a:schemeClr val="accent2"/>
                </a:solidFill>
              </a:rPr>
              <a:t>HTTP zahtev </a:t>
            </a:r>
            <a:r>
              <a:rPr lang="sr-Latn-RS" sz="2600" dirty="0"/>
              <a:t>da bi dobio podatke sa drugog servera.</a:t>
            </a:r>
          </a:p>
          <a:p>
            <a:r>
              <a:rPr lang="sr-Latn-RS" sz="2600" dirty="0"/>
              <a:t>Server nudi takozvani „</a:t>
            </a:r>
            <a:r>
              <a:rPr lang="sr-Latn-RS" sz="2600" b="1" i="1" dirty="0">
                <a:solidFill>
                  <a:schemeClr val="accent2"/>
                </a:solidFill>
              </a:rPr>
              <a:t>API endpoint</a:t>
            </a:r>
            <a:r>
              <a:rPr lang="sr-Latn-RS" sz="2600" dirty="0"/>
              <a:t>“ na koji klijent šalje HTTP zahtev.</a:t>
            </a:r>
          </a:p>
          <a:p>
            <a:r>
              <a:rPr lang="sr-Latn-RS" sz="2600" dirty="0"/>
              <a:t>Klijent dobija </a:t>
            </a:r>
            <a:r>
              <a:rPr lang="sr-Latn-RS" sz="2600" b="1" i="1" dirty="0">
                <a:solidFill>
                  <a:schemeClr val="accent2"/>
                </a:solidFill>
              </a:rPr>
              <a:t>odgovor</a:t>
            </a:r>
            <a:r>
              <a:rPr lang="sr-Latn-RS" sz="2600" dirty="0"/>
              <a:t> od servera preko tog API endpoint-a. Odgovor je u obliku stringa koji lako može da se formatira u JS.</a:t>
            </a:r>
            <a:endParaRPr lang="en-US" sz="2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16D688-68C8-4FE3-A02D-E8C613A69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0406" y="2766914"/>
            <a:ext cx="5590618" cy="235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840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63F2D-CCF1-411E-9249-8063998F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Naš test server – JSON placeholder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506C03-B78A-4945-A9B6-69EE0CCC9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368"/>
          <a:stretch/>
        </p:blipFill>
        <p:spPr>
          <a:xfrm>
            <a:off x="2830820" y="1638299"/>
            <a:ext cx="6530360" cy="494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7502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1352</Words>
  <Application>Microsoft Office PowerPoint</Application>
  <PresentationFormat>Widescreen</PresentationFormat>
  <Paragraphs>194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Consolas</vt:lpstr>
      <vt:lpstr>Corbel</vt:lpstr>
      <vt:lpstr>x-locale-heading-primary</vt:lpstr>
      <vt:lpstr>Basis</vt:lpstr>
      <vt:lpstr>ASINHRONI JS</vt:lpstr>
      <vt:lpstr>Sinhroni JS</vt:lpstr>
      <vt:lpstr>Sinhroni JS</vt:lpstr>
      <vt:lpstr>Asinhroni JS</vt:lpstr>
      <vt:lpstr>Asinhroni JS – primer</vt:lpstr>
      <vt:lpstr>Asinhroni JS</vt:lpstr>
      <vt:lpstr>Asinhroni JS</vt:lpstr>
      <vt:lpstr>HTTP zahtev</vt:lpstr>
      <vt:lpstr>Naš test server – JSON placeholder</vt:lpstr>
      <vt:lpstr>Kreiranje HTTP zahteva</vt:lpstr>
      <vt:lpstr>XMLHttpRequest.readyState</vt:lpstr>
      <vt:lpstr>XMLHttpRequest.readyState</vt:lpstr>
      <vt:lpstr>HTTP response status codes</vt:lpstr>
      <vt:lpstr>XMLHttpRequest.readyState</vt:lpstr>
      <vt:lpstr>JSON.parse</vt:lpstr>
      <vt:lpstr>Zadaci</vt:lpstr>
      <vt:lpstr>Callback funkcije</vt:lpstr>
      <vt:lpstr>Zadaci</vt:lpstr>
      <vt:lpstr>Kreiranje lokalnog JSON-servera</vt:lpstr>
      <vt:lpstr>Kreiranje lokalnog JSON-servera</vt:lpstr>
      <vt:lpstr>Kreiranje lokalnog JSON-servera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ASINHRONI JS</dc:title>
  <dc:creator>Stefan Stanimirović</dc:creator>
  <cp:lastModifiedBy>Stefan Stanimirovic</cp:lastModifiedBy>
  <cp:revision>22</cp:revision>
  <dcterms:created xsi:type="dcterms:W3CDTF">2020-08-31T16:33:57Z</dcterms:created>
  <dcterms:modified xsi:type="dcterms:W3CDTF">2020-09-01T13:13:24Z</dcterms:modified>
</cp:coreProperties>
</file>