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398" r:id="rId2"/>
    <p:sldId id="2136" r:id="rId3"/>
    <p:sldId id="2137" r:id="rId4"/>
    <p:sldId id="2140" r:id="rId5"/>
    <p:sldId id="2150" r:id="rId6"/>
    <p:sldId id="2153" r:id="rId7"/>
    <p:sldId id="2154" r:id="rId8"/>
    <p:sldId id="215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B963D8A-566A-4872-B1BD-E8E3A8D0EC3F}">
          <p14:sldIdLst>
            <p14:sldId id="398"/>
            <p14:sldId id="2136"/>
            <p14:sldId id="2137"/>
            <p14:sldId id="2140"/>
            <p14:sldId id="2150"/>
            <p14:sldId id="2153"/>
            <p14:sldId id="2154"/>
            <p14:sldId id="21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F5"/>
    <a:srgbClr val="CEE1F2"/>
    <a:srgbClr val="FDF703"/>
    <a:srgbClr val="641BB5"/>
    <a:srgbClr val="CC00CC"/>
    <a:srgbClr val="D89430"/>
    <a:srgbClr val="000000"/>
    <a:srgbClr val="A9CBE9"/>
    <a:srgbClr val="C0EAC8"/>
    <a:srgbClr val="92D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1" autoAdjust="0"/>
    <p:restoredTop sz="68889" autoAdjust="0"/>
  </p:normalViewPr>
  <p:slideViewPr>
    <p:cSldViewPr snapToGrid="0">
      <p:cViewPr varScale="1">
        <p:scale>
          <a:sx n="79" d="100"/>
          <a:sy n="79" d="100"/>
        </p:scale>
        <p:origin x="18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8B0-26AB-489C-8BB7-9157C5C24A5A}" type="datetimeFigureOut">
              <a:rPr lang="ru-RU" smtClean="0"/>
              <a:pPr/>
              <a:t>19.02.2025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F300-2A3D-4E30-B33B-44A3BF8682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79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56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68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2132-B08B-44AE-8DFF-5985EB7F18E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2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9273-727B-4022-A021-EE981985EA8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1825-99E7-4B52-966F-E5636A59844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E0-19CB-41C4-AA4E-BE0B71BCB3F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EFC3-3EC2-4B02-91F7-45C8EC66BC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6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790B-BFEE-4FF1-A939-FDDB460E609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E0E-E853-4440-8064-A6A5DAAB729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50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55DF-3083-42AA-908C-466CAD5C115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A53-E4E5-4030-9DD8-CD119D574BE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6B74-2F90-4550-A3A4-E14D7B66FB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DF38-955B-40BD-9BE1-603D20985C6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1862-FEAC-4B0D-9A88-033D24ED338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19.02.2025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application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C517267-8D5D-4F9E-AB3B-F55D415E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Задания </a:t>
            </a:r>
            <a:r>
              <a:rPr lang="ru-RU" dirty="0" smtClean="0">
                <a:solidFill>
                  <a:srgbClr val="002060"/>
                </a:solidFill>
              </a:rPr>
              <a:t>практические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D3B62E5-2A2D-4E48-B63A-8BCFAF0E2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Задачи </a:t>
            </a:r>
            <a:r>
              <a:rPr lang="ru-RU" b="1" dirty="0"/>
              <a:t>классификации </a:t>
            </a:r>
            <a:r>
              <a:rPr lang="ru-RU" b="1" dirty="0" smtClean="0"/>
              <a:t>изображений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1F119C-86BD-4350-8360-627FB1AF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8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1728" y="180124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Задача классификации изображения с помощью </a:t>
            </a:r>
            <a:r>
              <a:rPr lang="ru-RU" b="1" dirty="0" err="1" smtClean="0"/>
              <a:t>перцептрона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Выбрать дата сет с цветными изображениями для бинарной или </a:t>
            </a:r>
            <a:r>
              <a:rPr lang="ru-RU" dirty="0" err="1" smtClean="0"/>
              <a:t>многарной</a:t>
            </a:r>
            <a:r>
              <a:rPr lang="ru-RU" dirty="0" smtClean="0"/>
              <a:t> классификации (фрукты-овощи, животные, цветы, иные объекты…)</a:t>
            </a:r>
          </a:p>
          <a:p>
            <a:r>
              <a:rPr lang="ru-RU" dirty="0" smtClean="0"/>
              <a:t>Сделать сеть-классификатор </a:t>
            </a:r>
            <a:r>
              <a:rPr lang="ru-RU" dirty="0"/>
              <a:t>на </a:t>
            </a:r>
            <a:r>
              <a:rPr lang="en-US" dirty="0"/>
              <a:t>Dense </a:t>
            </a:r>
            <a:r>
              <a:rPr lang="ru-RU" dirty="0"/>
              <a:t>слоях </a:t>
            </a:r>
            <a:endParaRPr lang="ru-RU" dirty="0" smtClean="0"/>
          </a:p>
          <a:p>
            <a:r>
              <a:rPr lang="ru-RU" dirty="0" smtClean="0"/>
              <a:t>Обучить и оценить метрики качества на тестовом дата сете</a:t>
            </a:r>
          </a:p>
          <a:p>
            <a:r>
              <a:rPr lang="ru-RU" dirty="0" smtClean="0"/>
              <a:t>Вывести графики изменения метрики и функции потерь</a:t>
            </a:r>
            <a:endParaRPr lang="ru-RU" dirty="0"/>
          </a:p>
          <a:p>
            <a:r>
              <a:rPr lang="ru-RU" dirty="0" smtClean="0"/>
              <a:t>Поэкспериментировать </a:t>
            </a:r>
            <a:r>
              <a:rPr lang="ru-RU" dirty="0"/>
              <a:t>с архитектурой </a:t>
            </a:r>
            <a:r>
              <a:rPr lang="ru-RU" dirty="0" smtClean="0"/>
              <a:t>и </a:t>
            </a:r>
            <a:r>
              <a:rPr lang="ru-RU" dirty="0" err="1" smtClean="0"/>
              <a:t>гиперпараметрами</a:t>
            </a:r>
            <a:r>
              <a:rPr lang="ru-RU" dirty="0" smtClean="0"/>
              <a:t> модели, попробовать улучшить метрики качества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Предусмотреть вывод изображений из дата сета на экран (примеры </a:t>
            </a:r>
            <a:r>
              <a:rPr lang="ru-RU" dirty="0" smtClean="0"/>
              <a:t>изображений, которые есть </a:t>
            </a:r>
            <a:r>
              <a:rPr lang="ru-RU" dirty="0" smtClean="0"/>
              <a:t>в дата сете).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Продолжение:</a:t>
            </a:r>
          </a:p>
          <a:p>
            <a:pPr>
              <a:buNone/>
            </a:pPr>
            <a:r>
              <a:rPr lang="ru-RU" b="1" dirty="0"/>
              <a:t>Классификатор на </a:t>
            </a:r>
            <a:r>
              <a:rPr lang="ru-RU" b="1" dirty="0" err="1"/>
              <a:t>сверточной</a:t>
            </a:r>
            <a:r>
              <a:rPr lang="ru-RU" b="1" dirty="0"/>
              <a:t> сети</a:t>
            </a:r>
          </a:p>
          <a:p>
            <a:r>
              <a:rPr lang="ru-RU" dirty="0"/>
              <a:t>Преобразовать </a:t>
            </a:r>
            <a:r>
              <a:rPr lang="en-US" dirty="0" smtClean="0"/>
              <a:t>Dense</a:t>
            </a:r>
            <a:r>
              <a:rPr lang="ru-RU" dirty="0" smtClean="0"/>
              <a:t>-модель </a:t>
            </a:r>
            <a:r>
              <a:rPr lang="ru-RU" dirty="0"/>
              <a:t>в модель </a:t>
            </a:r>
            <a:r>
              <a:rPr lang="ru-RU" dirty="0" err="1"/>
              <a:t>сверточной</a:t>
            </a:r>
            <a:r>
              <a:rPr lang="ru-RU" dirty="0"/>
              <a:t>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Вывести </a:t>
            </a:r>
            <a:r>
              <a:rPr lang="ru-RU" dirty="0" err="1" smtClean="0"/>
              <a:t>саммари</a:t>
            </a:r>
            <a:r>
              <a:rPr lang="ru-RU" dirty="0" smtClean="0"/>
              <a:t> сети</a:t>
            </a:r>
          </a:p>
          <a:p>
            <a:r>
              <a:rPr lang="ru-RU" dirty="0" smtClean="0"/>
              <a:t>Вывести граф сети с отображением форм на слоях модели </a:t>
            </a:r>
            <a:endParaRPr lang="ru-RU" dirty="0"/>
          </a:p>
          <a:p>
            <a:r>
              <a:rPr lang="ru-RU" dirty="0" smtClean="0"/>
              <a:t>Обучить модель</a:t>
            </a:r>
            <a:endParaRPr lang="ru-RU" dirty="0"/>
          </a:p>
          <a:p>
            <a:r>
              <a:rPr lang="ru-RU" dirty="0"/>
              <a:t>Сравнить результаты по метрикам и времени обучения, по количеству обучаемых </a:t>
            </a:r>
            <a:r>
              <a:rPr lang="ru-RU" dirty="0" smtClean="0"/>
              <a:t>параметров с классификатором на </a:t>
            </a:r>
            <a:r>
              <a:rPr lang="en-US" dirty="0" smtClean="0"/>
              <a:t>Dense </a:t>
            </a:r>
            <a:r>
              <a:rPr lang="ru-RU" dirty="0" smtClean="0"/>
              <a:t>слоях</a:t>
            </a:r>
          </a:p>
          <a:p>
            <a:r>
              <a:rPr lang="ru-RU" dirty="0" smtClean="0"/>
              <a:t>Провести эксперименты со </a:t>
            </a:r>
            <a:r>
              <a:rPr lang="ru-RU" dirty="0" err="1" smtClean="0"/>
              <a:t>сверточной</a:t>
            </a:r>
            <a:r>
              <a:rPr lang="ru-RU" dirty="0" smtClean="0"/>
              <a:t> сетью (изменять ее </a:t>
            </a:r>
            <a:r>
              <a:rPr lang="ru-RU" dirty="0" err="1" smtClean="0"/>
              <a:t>гиперпарметры</a:t>
            </a:r>
            <a:r>
              <a:rPr lang="ru-RU" dirty="0" smtClean="0"/>
              <a:t>) для улучшения метрик качества</a:t>
            </a:r>
          </a:p>
          <a:p>
            <a:r>
              <a:rPr lang="ru-RU" dirty="0" smtClean="0"/>
              <a:t>Построить таблицу , где будут представлены </a:t>
            </a:r>
            <a:r>
              <a:rPr lang="ru-RU" dirty="0" smtClean="0"/>
              <a:t>2</a:t>
            </a:r>
            <a:r>
              <a:rPr lang="ru-RU" dirty="0" smtClean="0"/>
              <a:t>-3 выбранных вариантов (краткое описание)/ Достигнутые метрики качества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</a:t>
            </a:r>
            <a:r>
              <a:rPr lang="ru-RU" b="1" dirty="0" smtClean="0"/>
              <a:t>оступ к внутренним слоям модели</a:t>
            </a:r>
          </a:p>
          <a:p>
            <a:r>
              <a:rPr lang="ru-RU" dirty="0" smtClean="0"/>
              <a:t>Написать </a:t>
            </a:r>
            <a:r>
              <a:rPr lang="ru-RU" dirty="0"/>
              <a:t>код, чтобы можно было получить выход с желаемого внутреннего слоя </a:t>
            </a:r>
            <a:r>
              <a:rPr lang="ru-RU" dirty="0" err="1"/>
              <a:t>сверточной</a:t>
            </a:r>
            <a:r>
              <a:rPr lang="ru-RU" dirty="0"/>
              <a:t> сети</a:t>
            </a:r>
          </a:p>
          <a:p>
            <a:r>
              <a:rPr lang="ru-RU" dirty="0"/>
              <a:t>Вывести эти признаки на экран в виде картинки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с последнего слоя – карты признаков</a:t>
            </a:r>
          </a:p>
          <a:p>
            <a:pPr marL="0" indent="0">
              <a:buNone/>
            </a:pPr>
            <a:r>
              <a:rPr lang="ru-RU" dirty="0"/>
              <a:t>- со слоя </a:t>
            </a:r>
            <a:r>
              <a:rPr lang="en-US" dirty="0"/>
              <a:t>flatten</a:t>
            </a:r>
            <a:r>
              <a:rPr lang="ru-RU" dirty="0"/>
              <a:t> вектор после преобразования в </a:t>
            </a:r>
            <a:r>
              <a:rPr lang="ru-RU" dirty="0" smtClean="0"/>
              <a:t>картинку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с предыдущих слоев.</a:t>
            </a:r>
          </a:p>
          <a:p>
            <a:pPr marL="0" indent="0">
              <a:buNone/>
            </a:pPr>
            <a:r>
              <a:rPr lang="ru-RU" dirty="0" smtClean="0"/>
              <a:t>Как карты </a:t>
            </a:r>
            <a:r>
              <a:rPr lang="ru-RU" dirty="0"/>
              <a:t>признаков с первых </a:t>
            </a:r>
            <a:r>
              <a:rPr lang="ru-RU" dirty="0" err="1" smtClean="0"/>
              <a:t>сверточных</a:t>
            </a:r>
            <a:r>
              <a:rPr lang="ru-RU" dirty="0" smtClean="0"/>
              <a:t> слоев отличаются о тех, которые получаются на выходе последних слоев модели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ACF0-9611-4B26-91B8-7029998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82246"/>
            <a:ext cx="10515600" cy="747840"/>
          </a:xfrm>
        </p:spPr>
        <p:txBody>
          <a:bodyPr/>
          <a:lstStyle/>
          <a:p>
            <a:r>
              <a:rPr lang="ru-RU" dirty="0" smtClean="0"/>
              <a:t>Задание 4.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8A3B8-3C04-43AF-B41C-2ED7A85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63030"/>
            <a:ext cx="11134344" cy="5135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Сохранение и загрузка модели</a:t>
            </a:r>
          </a:p>
          <a:p>
            <a:pPr marL="0" indent="0">
              <a:buNone/>
            </a:pPr>
            <a:r>
              <a:rPr lang="ru-RU" sz="2400" dirty="0" smtClean="0"/>
              <a:t>Дополнить прошлый код - предусмотреть сохранение обученной модели (в папку </a:t>
            </a:r>
            <a:r>
              <a:rPr lang="ru-RU" sz="2400" dirty="0" err="1" smtClean="0"/>
              <a:t>колаба</a:t>
            </a:r>
            <a:r>
              <a:rPr lang="ru-RU" sz="2400" dirty="0" smtClean="0"/>
              <a:t>, на своем компе и т.п.) и дальнейшую  загрузку обученной модели:</a:t>
            </a:r>
          </a:p>
          <a:p>
            <a:pPr>
              <a:buFontTx/>
              <a:buChar char="-"/>
            </a:pPr>
            <a:r>
              <a:rPr lang="ru-RU" sz="2400" dirty="0" smtClean="0"/>
              <a:t>с</a:t>
            </a:r>
            <a:r>
              <a:rPr lang="ru-RU" sz="2400" dirty="0" smtClean="0"/>
              <a:t>охранение/загрузка модели и весов целиком</a:t>
            </a:r>
          </a:p>
          <a:p>
            <a:pPr>
              <a:buFontTx/>
              <a:buChar char="-"/>
            </a:pPr>
            <a:r>
              <a:rPr lang="ru-RU" sz="2400" dirty="0"/>
              <a:t>с</a:t>
            </a:r>
            <a:r>
              <a:rPr lang="ru-RU" sz="2400" dirty="0" smtClean="0"/>
              <a:t>охранение/загрузка только одного лучшего варианта весов модели по выбранной метрики качества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Использовать загруженную ранее обученную модель для:</a:t>
            </a:r>
          </a:p>
          <a:p>
            <a:pPr>
              <a:buFontTx/>
              <a:buChar char="-"/>
            </a:pPr>
            <a:r>
              <a:rPr lang="ru-RU" sz="2400" dirty="0" smtClean="0"/>
              <a:t>Распознавания своего изображений, которое будет подгружать в код с помощью специальной формы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370C2-CE9A-4A34-A827-1D989AE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ACF0-9611-4B26-91B8-7029998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82246"/>
            <a:ext cx="10515600" cy="747840"/>
          </a:xfrm>
        </p:spPr>
        <p:txBody>
          <a:bodyPr/>
          <a:lstStyle/>
          <a:p>
            <a:r>
              <a:rPr lang="ru-RU" dirty="0" smtClean="0"/>
              <a:t>Задание 5.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8A3B8-3C04-43AF-B41C-2ED7A85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63030"/>
            <a:ext cx="6318504" cy="5732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 smtClean="0"/>
              <a:t>Дообучение</a:t>
            </a:r>
            <a:r>
              <a:rPr lang="ru-RU" sz="2000" b="1" dirty="0" smtClean="0"/>
              <a:t> модели</a:t>
            </a:r>
          </a:p>
          <a:p>
            <a:pPr marL="0" indent="0">
              <a:buNone/>
            </a:pPr>
            <a:r>
              <a:rPr lang="ru-RU" sz="2000" dirty="0" smtClean="0"/>
              <a:t>Внести дополнения в код - провести эксперимент по </a:t>
            </a:r>
            <a:r>
              <a:rPr lang="ru-RU" sz="2000" dirty="0" err="1" smtClean="0"/>
              <a:t>дообучению</a:t>
            </a:r>
            <a:r>
              <a:rPr lang="ru-RU" sz="2000" dirty="0" smtClean="0"/>
              <a:t> загруженной модели на новых данных (на новом дата сете, который не использовался для обучения ранее).</a:t>
            </a:r>
          </a:p>
          <a:p>
            <a:pPr marL="0" indent="0">
              <a:buNone/>
            </a:pPr>
            <a:r>
              <a:rPr lang="ru-RU" sz="2000" dirty="0" smtClean="0"/>
              <a:t>Для этого можно из исходного дата сета сразу выделить какую то часть для </a:t>
            </a:r>
            <a:r>
              <a:rPr lang="ru-RU" sz="2000" dirty="0" err="1" smtClean="0"/>
              <a:t>дообучения</a:t>
            </a:r>
            <a:r>
              <a:rPr lang="ru-RU" sz="2000" dirty="0" smtClean="0"/>
              <a:t>. Или – подобрать новый дата сет, который будет логичным продолжением предыдущего (с теми же классами объектов)</a:t>
            </a:r>
          </a:p>
          <a:p>
            <a:pPr marL="0" indent="0">
              <a:buNone/>
            </a:pPr>
            <a:r>
              <a:rPr lang="ru-RU" sz="2000" dirty="0" smtClean="0"/>
              <a:t>Сравнить метрики качества на тестовом дата сете,  достигнутые моделью без </a:t>
            </a:r>
            <a:r>
              <a:rPr lang="ru-RU" sz="2000" dirty="0" err="1" smtClean="0"/>
              <a:t>дооубчения</a:t>
            </a:r>
            <a:r>
              <a:rPr lang="ru-RU" sz="2000" dirty="0" smtClean="0"/>
              <a:t> и моделью после </a:t>
            </a:r>
            <a:r>
              <a:rPr lang="ru-RU" sz="2000" dirty="0" err="1" smtClean="0"/>
              <a:t>дооубчения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8370C2-CE9A-4A34-A827-1D989AE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896" y="863030"/>
            <a:ext cx="38039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выполнения этого задания предлагается сделать варианты дата сетов:</a:t>
            </a:r>
          </a:p>
          <a:p>
            <a:pPr marL="342900" indent="-342900">
              <a:buAutoNum type="arabicParenR"/>
            </a:pPr>
            <a:r>
              <a:rPr lang="ru-RU" dirty="0" smtClean="0"/>
              <a:t>Базовый дата сет для обучения (обычный дата сет)</a:t>
            </a:r>
          </a:p>
          <a:p>
            <a:pPr marL="342900" indent="-342900">
              <a:buAutoNum type="arabicParenR"/>
            </a:pPr>
            <a:r>
              <a:rPr lang="ru-RU" dirty="0" smtClean="0"/>
              <a:t>Дата сет для </a:t>
            </a:r>
            <a:r>
              <a:rPr lang="ru-RU" dirty="0" err="1" smtClean="0"/>
              <a:t>дообучения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Тестовый дата сет – содержит в себе данные, которые не подаются на модель в ходе  обучения, а используются только для тестирования (методом </a:t>
            </a:r>
            <a:r>
              <a:rPr lang="en-US" dirty="0" smtClean="0"/>
              <a:t>evaluate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Дата сеты для </a:t>
            </a:r>
            <a:r>
              <a:rPr lang="ru-RU" dirty="0" err="1" smtClean="0"/>
              <a:t>дообучения</a:t>
            </a:r>
            <a:r>
              <a:rPr lang="ru-RU" dirty="0" smtClean="0"/>
              <a:t> и для тестирования могут быть собраны из изображений в интернете или из других дат сетов на туже тему.</a:t>
            </a:r>
          </a:p>
        </p:txBody>
      </p:sp>
    </p:spTree>
    <p:extLst>
      <p:ext uri="{BB962C8B-B14F-4D97-AF65-F5344CB8AC3E}">
        <p14:creationId xmlns:p14="http://schemas.microsoft.com/office/powerpoint/2010/main" val="782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50848"/>
            <a:ext cx="10515600" cy="4726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Оценка похожести и извлечение похожих изображений</a:t>
            </a:r>
          </a:p>
          <a:p>
            <a:pPr marL="0" indent="0">
              <a:buNone/>
            </a:pPr>
            <a:r>
              <a:rPr lang="ru-RU" dirty="0" smtClean="0"/>
              <a:t>На основе предыдущей </a:t>
            </a:r>
            <a:r>
              <a:rPr lang="ru-RU" dirty="0" err="1" smtClean="0"/>
              <a:t>сверточной</a:t>
            </a:r>
            <a:r>
              <a:rPr lang="ru-RU" dirty="0" smtClean="0"/>
              <a:t> модели предложить модель, с помощью которых можно будет решать задачу извлечения похожих изображений (то есть сравнивать изображения по степени похожести).</a:t>
            </a:r>
          </a:p>
          <a:p>
            <a:pPr marL="0" indent="0">
              <a:buNone/>
            </a:pPr>
            <a:r>
              <a:rPr lang="ru-RU" dirty="0" smtClean="0"/>
              <a:t>Постановка задачи: </a:t>
            </a:r>
          </a:p>
          <a:p>
            <a:pPr marL="0" indent="0">
              <a:buNone/>
            </a:pPr>
            <a:r>
              <a:rPr lang="ru-RU" dirty="0" smtClean="0"/>
              <a:t>Есть набор изображений (тестовый дата сет, рекомендуется небольшого размера, чтобы можно было визуально анализировать)</a:t>
            </a:r>
          </a:p>
          <a:p>
            <a:pPr marL="0" indent="0">
              <a:buNone/>
            </a:pPr>
            <a:r>
              <a:rPr lang="ru-RU" dirty="0" smtClean="0"/>
              <a:t>Файл с новым изображением, который загружается через форму с экрана</a:t>
            </a:r>
          </a:p>
          <a:p>
            <a:pPr marL="0" indent="0">
              <a:buNone/>
            </a:pPr>
            <a:r>
              <a:rPr lang="ru-RU" dirty="0" smtClean="0"/>
              <a:t>Что необходимо реализовать: модель среди всех изображений дата сета должна выбирать то, которое наиболее похожее на данное. </a:t>
            </a:r>
          </a:p>
          <a:p>
            <a:pPr marL="0" indent="0">
              <a:buNone/>
            </a:pPr>
            <a:r>
              <a:rPr lang="ru-RU" dirty="0" smtClean="0"/>
              <a:t>Проверку результатов модели можно провести визуально сравнивая ее результаты вывода с собственными.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5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967A9-18E7-42D6-8744-D07ECC24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65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Задание 7</a:t>
            </a:r>
            <a:br>
              <a:rPr lang="ru-RU" sz="3600" dirty="0" smtClean="0"/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F33828-1BE3-48ED-B03F-196E3EFA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512"/>
            <a:ext cx="10515600" cy="54742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Перенос обучения</a:t>
            </a:r>
            <a:r>
              <a:rPr lang="ru-RU" dirty="0"/>
              <a:t>. </a:t>
            </a:r>
            <a:r>
              <a:rPr lang="ru-RU" b="1" dirty="0" err="1" smtClean="0"/>
              <a:t>Предобученные</a:t>
            </a:r>
            <a:r>
              <a:rPr lang="ru-RU" b="1" dirty="0" smtClean="0"/>
              <a:t> модели</a:t>
            </a:r>
          </a:p>
          <a:p>
            <a:r>
              <a:rPr lang="ru-RU" dirty="0" smtClean="0"/>
              <a:t>Вместо </a:t>
            </a:r>
            <a:r>
              <a:rPr lang="ru-RU" dirty="0"/>
              <a:t>своей сети классификатора будем использовать </a:t>
            </a:r>
            <a:r>
              <a:rPr lang="ru-RU" dirty="0" err="1"/>
              <a:t>предоубченную</a:t>
            </a:r>
            <a:r>
              <a:rPr lang="ru-RU" dirty="0"/>
              <a:t> модель</a:t>
            </a:r>
          </a:p>
          <a:p>
            <a:r>
              <a:rPr lang="ru-RU" dirty="0"/>
              <a:t>То есть используем </a:t>
            </a:r>
            <a:r>
              <a:rPr lang="ru-RU" dirty="0" err="1"/>
              <a:t>предобученную</a:t>
            </a:r>
            <a:r>
              <a:rPr lang="ru-RU" dirty="0"/>
              <a:t> модель вместо своего </a:t>
            </a:r>
            <a:r>
              <a:rPr lang="ru-RU" dirty="0" err="1"/>
              <a:t>кодировщка</a:t>
            </a:r>
            <a:r>
              <a:rPr lang="ru-RU" dirty="0"/>
              <a:t> признаков (своих </a:t>
            </a:r>
            <a:r>
              <a:rPr lang="en-US" dirty="0"/>
              <a:t>Conv</a:t>
            </a:r>
            <a:r>
              <a:rPr lang="ru-RU" dirty="0"/>
              <a:t> слоев)</a:t>
            </a:r>
          </a:p>
          <a:p>
            <a:r>
              <a:rPr lang="ru-RU" dirty="0"/>
              <a:t>Импортируем </a:t>
            </a:r>
            <a:r>
              <a:rPr lang="ru-RU" dirty="0" err="1"/>
              <a:t>предоубченную</a:t>
            </a:r>
            <a:r>
              <a:rPr lang="ru-RU" dirty="0"/>
              <a:t> модель, добавляем ее как слой к своим </a:t>
            </a:r>
            <a:r>
              <a:rPr lang="en-US" dirty="0"/>
              <a:t>dense</a:t>
            </a:r>
            <a:r>
              <a:rPr lang="ru-RU" dirty="0"/>
              <a:t>-слоям (вместо своего кодировщика признаков)</a:t>
            </a:r>
          </a:p>
          <a:p>
            <a:r>
              <a:rPr lang="ru-RU" dirty="0"/>
              <a:t>Получаем свой  классификатор, </a:t>
            </a:r>
            <a:r>
              <a:rPr lang="ru-RU" dirty="0" smtClean="0"/>
              <a:t>обучаем </a:t>
            </a:r>
            <a:r>
              <a:rPr lang="ru-RU" dirty="0"/>
              <a:t>его на своем дата </a:t>
            </a:r>
            <a:r>
              <a:rPr lang="ru-RU" dirty="0" smtClean="0"/>
              <a:t>сете, замораживая </a:t>
            </a:r>
            <a:r>
              <a:rPr lang="ru-RU" dirty="0" err="1" smtClean="0"/>
              <a:t>сверточные</a:t>
            </a:r>
            <a:r>
              <a:rPr lang="ru-RU" dirty="0" smtClean="0"/>
              <a:t> слои.</a:t>
            </a:r>
            <a:endParaRPr lang="ru-RU" dirty="0"/>
          </a:p>
          <a:p>
            <a:r>
              <a:rPr lang="ru-RU" dirty="0"/>
              <a:t>Выводим метрики качества, сравниваем их с теми метриками, которые были достигнуты в прошлом задании на «своей» </a:t>
            </a:r>
            <a:r>
              <a:rPr lang="ru-RU" dirty="0" smtClean="0"/>
              <a:t>модели</a:t>
            </a:r>
          </a:p>
          <a:p>
            <a:r>
              <a:rPr lang="ru-RU" dirty="0"/>
              <a:t>Используем </a:t>
            </a:r>
            <a:r>
              <a:rPr lang="ru-RU" dirty="0" err="1"/>
              <a:t>предобученную</a:t>
            </a:r>
            <a:r>
              <a:rPr lang="ru-RU" dirty="0"/>
              <a:t> модель </a:t>
            </a:r>
            <a:r>
              <a:rPr lang="en-US" dirty="0" smtClean="0"/>
              <a:t>Inception, VGG16 </a:t>
            </a:r>
            <a:r>
              <a:rPr lang="ru-RU" dirty="0"/>
              <a:t>или другие из </a:t>
            </a:r>
            <a:r>
              <a:rPr lang="en-US" dirty="0">
                <a:hlinkClick r:id="rId3"/>
              </a:rPr>
              <a:t>https://keras.io/api/applications/</a:t>
            </a:r>
            <a:r>
              <a:rPr lang="ru-RU" dirty="0"/>
              <a:t> )</a:t>
            </a:r>
          </a:p>
          <a:p>
            <a:endParaRPr lang="ru-RU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031150-23E4-497E-87D4-D0193440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95952"/>
      </p:ext>
    </p:extLst>
  </p:cSld>
  <p:clrMapOvr>
    <a:masterClrMapping/>
  </p:clrMapOvr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29443</TotalTime>
  <Words>662</Words>
  <Application>Microsoft Office PowerPoint</Application>
  <PresentationFormat>Широкоэкранный</PresentationFormat>
  <Paragraphs>74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2_Тема Office</vt:lpstr>
      <vt:lpstr>Задания практические</vt:lpstr>
      <vt:lpstr>Задание 1</vt:lpstr>
      <vt:lpstr>Задание 2</vt:lpstr>
      <vt:lpstr>Задание 3</vt:lpstr>
      <vt:lpstr>Задание 4.</vt:lpstr>
      <vt:lpstr>Задание 5.</vt:lpstr>
      <vt:lpstr>Задание 6</vt:lpstr>
      <vt:lpstr>Задание 7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kristkrin@gmail.com</dc:creator>
  <cp:lastModifiedBy>Глухих Игорь Николаевич</cp:lastModifiedBy>
  <cp:revision>1650</cp:revision>
  <dcterms:created xsi:type="dcterms:W3CDTF">2020-03-20T11:43:59Z</dcterms:created>
  <dcterms:modified xsi:type="dcterms:W3CDTF">2025-02-19T10:44:52Z</dcterms:modified>
</cp:coreProperties>
</file>