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398" r:id="rId2"/>
    <p:sldId id="2136" r:id="rId3"/>
    <p:sldId id="2137" r:id="rId4"/>
    <p:sldId id="2140" r:id="rId5"/>
    <p:sldId id="2150" r:id="rId6"/>
    <p:sldId id="2153" r:id="rId7"/>
    <p:sldId id="215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2B963D8A-566A-4872-B1BD-E8E3A8D0EC3F}">
          <p14:sldIdLst>
            <p14:sldId id="398"/>
            <p14:sldId id="2136"/>
            <p14:sldId id="2137"/>
            <p14:sldId id="2140"/>
            <p14:sldId id="2150"/>
            <p14:sldId id="2153"/>
            <p14:sldId id="215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939F5"/>
    <a:srgbClr val="CEE1F2"/>
    <a:srgbClr val="FDF703"/>
    <a:srgbClr val="641BB5"/>
    <a:srgbClr val="CC00CC"/>
    <a:srgbClr val="D89430"/>
    <a:srgbClr val="000000"/>
    <a:srgbClr val="A9CBE9"/>
    <a:srgbClr val="C0EAC8"/>
    <a:srgbClr val="92DA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1" autoAdjust="0"/>
    <p:restoredTop sz="68889" autoAdjust="0"/>
  </p:normalViewPr>
  <p:slideViewPr>
    <p:cSldViewPr snapToGrid="0">
      <p:cViewPr varScale="1">
        <p:scale>
          <a:sx n="78" d="100"/>
          <a:sy n="78" d="100"/>
        </p:scale>
        <p:origin x="-185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4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C8B0-26AB-489C-8BB7-9157C5C24A5A}" type="datetimeFigureOut">
              <a:rPr lang="ru-RU" smtClean="0"/>
              <a:pPr/>
              <a:t>21.03.2025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BF300-2A3D-4E30-B33B-44A3BF8682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7728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BF300-2A3D-4E30-B33B-44A3BF8682C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4731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BF300-2A3D-4E30-B33B-44A3BF8682C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1079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BF300-2A3D-4E30-B33B-44A3BF8682C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BF300-2A3D-4E30-B33B-44A3BF8682C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2132-B08B-44AE-8DFF-5985EB7F18E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292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9273-727B-4022-A021-EE981985EA8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628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1825-99E7-4B52-966F-E5636A59844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87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1BE0-19CB-41C4-AA4E-BE0B71BCB3F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266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EFC3-3EC2-4B02-91F7-45C8EC66BCC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16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790B-BFEE-4FF1-A939-FDDB460E609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018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E0E-E853-4440-8064-A6A5DAAB729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50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55DF-3083-42AA-908C-466CAD5C115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533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DA53-E4E5-4030-9DD8-CD119D574BE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95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6B74-2F90-4550-A3A4-E14D7B66FB5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062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DF38-955B-40BD-9BE1-603D20985C6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8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1862-FEAC-4B0D-9A88-033D24ED338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002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vision/grad_ca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EC517267-8D5D-4F9E-AB3B-F55D415E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3550"/>
            <a:ext cx="10515600" cy="2852737"/>
          </a:xfrm>
        </p:spPr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Задания </a:t>
            </a:r>
            <a:r>
              <a:rPr lang="ru-RU" dirty="0" smtClean="0">
                <a:solidFill>
                  <a:srgbClr val="002060"/>
                </a:solidFill>
              </a:rPr>
              <a:t>практические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D3B62E5-2A2D-4E48-B63A-8BCFAF0E2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Задачи </a:t>
            </a:r>
            <a:r>
              <a:rPr lang="ru-RU" b="1" dirty="0"/>
              <a:t>классификации </a:t>
            </a:r>
            <a:r>
              <a:rPr lang="ru-RU" b="1" dirty="0" smtClean="0"/>
              <a:t>изображений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031F119C-86BD-4350-8360-627FB1AF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084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1728" y="180124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Задача классификации изображения с помощью </a:t>
            </a:r>
            <a:r>
              <a:rPr lang="ru-RU" b="1" dirty="0" err="1" smtClean="0"/>
              <a:t>перцептрона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/>
              <a:t>Выбрать дата сет с цветными изображениями для бинарной или </a:t>
            </a:r>
            <a:r>
              <a:rPr lang="ru-RU" dirty="0" err="1" smtClean="0"/>
              <a:t>многарной</a:t>
            </a:r>
            <a:r>
              <a:rPr lang="ru-RU" dirty="0" smtClean="0"/>
              <a:t> классификации (фрукты-овощи, животные, цветы, иные объекты…)</a:t>
            </a:r>
          </a:p>
          <a:p>
            <a:r>
              <a:rPr lang="ru-RU" dirty="0" smtClean="0"/>
              <a:t>Сделать сеть-классификатор </a:t>
            </a:r>
            <a:r>
              <a:rPr lang="ru-RU" dirty="0"/>
              <a:t>на </a:t>
            </a:r>
            <a:r>
              <a:rPr lang="en-US" dirty="0"/>
              <a:t>Dense </a:t>
            </a:r>
            <a:r>
              <a:rPr lang="ru-RU" dirty="0"/>
              <a:t>слоях </a:t>
            </a:r>
            <a:endParaRPr lang="ru-RU" dirty="0" smtClean="0"/>
          </a:p>
          <a:p>
            <a:r>
              <a:rPr lang="ru-RU" dirty="0" smtClean="0"/>
              <a:t>Обучить и оценить метрики качества на тестовом дата сете</a:t>
            </a:r>
          </a:p>
          <a:p>
            <a:r>
              <a:rPr lang="ru-RU" dirty="0" smtClean="0"/>
              <a:t>Вывести графики изменения метрики и функции потерь</a:t>
            </a:r>
            <a:endParaRPr lang="ru-RU" dirty="0"/>
          </a:p>
          <a:p>
            <a:r>
              <a:rPr lang="ru-RU" dirty="0" smtClean="0"/>
              <a:t>Поэкспериментировать </a:t>
            </a:r>
            <a:r>
              <a:rPr lang="ru-RU" dirty="0"/>
              <a:t>с архитектурой </a:t>
            </a:r>
            <a:r>
              <a:rPr lang="ru-RU" dirty="0" smtClean="0"/>
              <a:t>и </a:t>
            </a:r>
            <a:r>
              <a:rPr lang="ru-RU" dirty="0" err="1" smtClean="0"/>
              <a:t>гиперпараметрами</a:t>
            </a:r>
            <a:r>
              <a:rPr lang="ru-RU" dirty="0" smtClean="0"/>
              <a:t> модели, попробовать улучшить метрики качества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Предусмотреть вывод изображений из дата сета на экран (примеры изображений, которые есть в дата сете).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8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136" y="291973"/>
            <a:ext cx="10515600" cy="817499"/>
          </a:xfrm>
        </p:spPr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088" y="1033145"/>
            <a:ext cx="10597896" cy="435133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/>
              <a:t>Классификатор </a:t>
            </a:r>
            <a:r>
              <a:rPr lang="ru-RU" b="1" dirty="0"/>
              <a:t>на </a:t>
            </a:r>
            <a:r>
              <a:rPr lang="ru-RU" b="1" dirty="0" err="1"/>
              <a:t>сверточной</a:t>
            </a:r>
            <a:r>
              <a:rPr lang="ru-RU" b="1" dirty="0"/>
              <a:t> сети</a:t>
            </a:r>
          </a:p>
          <a:p>
            <a:r>
              <a:rPr lang="ru-RU" dirty="0"/>
              <a:t>Преобразовать </a:t>
            </a:r>
            <a:r>
              <a:rPr lang="en-US" dirty="0" smtClean="0"/>
              <a:t>Dense</a:t>
            </a:r>
            <a:r>
              <a:rPr lang="ru-RU" dirty="0" smtClean="0"/>
              <a:t>-модель </a:t>
            </a:r>
            <a:r>
              <a:rPr lang="ru-RU" dirty="0"/>
              <a:t>в модель </a:t>
            </a:r>
            <a:r>
              <a:rPr lang="ru-RU" dirty="0" err="1"/>
              <a:t>сверточной</a:t>
            </a:r>
            <a:r>
              <a:rPr lang="ru-RU" dirty="0"/>
              <a:t> </a:t>
            </a:r>
            <a:r>
              <a:rPr lang="ru-RU" dirty="0" smtClean="0"/>
              <a:t>сети</a:t>
            </a:r>
          </a:p>
          <a:p>
            <a:r>
              <a:rPr lang="ru-RU" dirty="0" smtClean="0"/>
              <a:t>Вывести </a:t>
            </a:r>
            <a:r>
              <a:rPr lang="ru-RU" dirty="0" err="1" smtClean="0"/>
              <a:t>саммари</a:t>
            </a:r>
            <a:r>
              <a:rPr lang="ru-RU" dirty="0" smtClean="0"/>
              <a:t> сети</a:t>
            </a:r>
          </a:p>
          <a:p>
            <a:r>
              <a:rPr lang="ru-RU" dirty="0" smtClean="0"/>
              <a:t>Вывести граф сети с отображением форм на слоях модели </a:t>
            </a:r>
            <a:endParaRPr lang="ru-RU" dirty="0"/>
          </a:p>
          <a:p>
            <a:r>
              <a:rPr lang="ru-RU" dirty="0" smtClean="0"/>
              <a:t>Обучить модель</a:t>
            </a:r>
            <a:endParaRPr lang="ru-RU" dirty="0"/>
          </a:p>
          <a:p>
            <a:r>
              <a:rPr lang="ru-RU" dirty="0"/>
              <a:t>Сравнить результаты по метрикам и времени обучения, по количеству обучаемых </a:t>
            </a:r>
            <a:r>
              <a:rPr lang="ru-RU" dirty="0" smtClean="0"/>
              <a:t>параметров с классификатором на </a:t>
            </a:r>
            <a:r>
              <a:rPr lang="en-US" dirty="0" smtClean="0"/>
              <a:t>Dense </a:t>
            </a:r>
            <a:r>
              <a:rPr lang="ru-RU" dirty="0" smtClean="0"/>
              <a:t>слоях</a:t>
            </a:r>
          </a:p>
          <a:p>
            <a:r>
              <a:rPr lang="ru-RU" dirty="0" smtClean="0"/>
              <a:t>Обратить внимание на проблему </a:t>
            </a:r>
            <a:r>
              <a:rPr lang="ru-RU" dirty="0" err="1" smtClean="0"/>
              <a:t>переобученности</a:t>
            </a:r>
            <a:r>
              <a:rPr lang="ru-RU" dirty="0" smtClean="0"/>
              <a:t> (сравнивая </a:t>
            </a:r>
            <a:r>
              <a:rPr lang="ru-RU" dirty="0" err="1" smtClean="0"/>
              <a:t>гафики</a:t>
            </a:r>
            <a:r>
              <a:rPr lang="ru-RU" dirty="0" smtClean="0"/>
              <a:t> метрик на </a:t>
            </a:r>
            <a:r>
              <a:rPr lang="ru-RU" dirty="0" err="1" smtClean="0"/>
              <a:t>трэйновой</a:t>
            </a:r>
            <a:r>
              <a:rPr lang="ru-RU" dirty="0" smtClean="0"/>
              <a:t> и тестовой выборках</a:t>
            </a:r>
            <a:r>
              <a:rPr lang="ru-RU" dirty="0" smtClean="0"/>
              <a:t>). Принять меры для устранения </a:t>
            </a:r>
            <a:r>
              <a:rPr lang="ru-RU" dirty="0" err="1" smtClean="0"/>
              <a:t>переобученности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Провести эксперименты со </a:t>
            </a:r>
            <a:r>
              <a:rPr lang="ru-RU" dirty="0" err="1" smtClean="0"/>
              <a:t>сверточной</a:t>
            </a:r>
            <a:r>
              <a:rPr lang="ru-RU" dirty="0" smtClean="0"/>
              <a:t> сетью (изменять ее </a:t>
            </a:r>
            <a:r>
              <a:rPr lang="ru-RU" dirty="0" err="1" smtClean="0"/>
              <a:t>гиперпарметры</a:t>
            </a:r>
            <a:r>
              <a:rPr lang="ru-RU" dirty="0" smtClean="0"/>
              <a:t>) для улучшения метрик </a:t>
            </a:r>
            <a:r>
              <a:rPr lang="ru-RU" dirty="0" smtClean="0"/>
              <a:t>качества. </a:t>
            </a:r>
            <a:endParaRPr lang="ru-RU" dirty="0" smtClean="0"/>
          </a:p>
          <a:p>
            <a:r>
              <a:rPr lang="ru-RU" dirty="0" smtClean="0"/>
              <a:t>Построить таблицу , где будут представлены 2-3 выбранных варианта модели (краткое описание)/ Достигнутые метрики качества. Ниже пример  таблицы: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946656" y="552331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6525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0144" y="1764664"/>
            <a:ext cx="11801856" cy="484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Д</a:t>
            </a:r>
            <a:r>
              <a:rPr lang="ru-RU" b="1" dirty="0" smtClean="0"/>
              <a:t>оступ к внутренним слоям модели</a:t>
            </a:r>
          </a:p>
          <a:p>
            <a:r>
              <a:rPr lang="ru-RU" dirty="0" smtClean="0"/>
              <a:t>Написать </a:t>
            </a:r>
            <a:r>
              <a:rPr lang="ru-RU" dirty="0"/>
              <a:t>код, чтобы можно было получить выход с желаемого внутреннего слоя </a:t>
            </a:r>
            <a:r>
              <a:rPr lang="ru-RU" dirty="0" err="1"/>
              <a:t>сверточной</a:t>
            </a:r>
            <a:r>
              <a:rPr lang="ru-RU" dirty="0"/>
              <a:t> сети</a:t>
            </a:r>
          </a:p>
          <a:p>
            <a:r>
              <a:rPr lang="ru-RU" dirty="0"/>
              <a:t>Вывести </a:t>
            </a:r>
            <a:r>
              <a:rPr lang="ru-RU" dirty="0" smtClean="0"/>
              <a:t>карты признаков </a:t>
            </a:r>
            <a:r>
              <a:rPr lang="ru-RU" dirty="0"/>
              <a:t>на экран в виде картинки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с последнего слоя </a:t>
            </a:r>
            <a:r>
              <a:rPr lang="ru-RU" dirty="0" err="1" smtClean="0"/>
              <a:t>сверточного</a:t>
            </a:r>
            <a:r>
              <a:rPr lang="ru-RU" dirty="0" smtClean="0"/>
              <a:t> </a:t>
            </a:r>
            <a:r>
              <a:rPr lang="ru-RU" dirty="0" err="1" smtClean="0"/>
              <a:t>слоя</a:t>
            </a:r>
            <a:endParaRPr lang="ru-RU" dirty="0"/>
          </a:p>
          <a:p>
            <a:pPr marL="0" indent="0">
              <a:buFontTx/>
              <a:buChar char="-"/>
            </a:pPr>
            <a:r>
              <a:rPr lang="ru-RU" dirty="0" smtClean="0"/>
              <a:t> с </a:t>
            </a:r>
            <a:r>
              <a:rPr lang="ru-RU" dirty="0"/>
              <a:t>предыдущих </a:t>
            </a:r>
            <a:r>
              <a:rPr lang="ru-RU" dirty="0" smtClean="0"/>
              <a:t>слоев</a:t>
            </a:r>
            <a:r>
              <a:rPr lang="ru-RU" dirty="0" smtClean="0"/>
              <a:t> (до и после активации)</a:t>
            </a:r>
          </a:p>
          <a:p>
            <a:pPr marL="0" indent="0">
              <a:buFontTx/>
              <a:buChar char="-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Как </a:t>
            </a:r>
            <a:r>
              <a:rPr lang="ru-RU" dirty="0" smtClean="0"/>
              <a:t>карты </a:t>
            </a:r>
            <a:r>
              <a:rPr lang="ru-RU" dirty="0"/>
              <a:t>признаков с первых </a:t>
            </a:r>
            <a:r>
              <a:rPr lang="ru-RU" dirty="0" err="1" smtClean="0"/>
              <a:t>сверточных</a:t>
            </a:r>
            <a:r>
              <a:rPr lang="ru-RU" dirty="0" smtClean="0"/>
              <a:t> слоев отличаются о тех, которые получаются на выходе последних слоев модели 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13ACF0-9611-4B26-91B8-70299985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82246"/>
            <a:ext cx="10515600" cy="747840"/>
          </a:xfrm>
        </p:spPr>
        <p:txBody>
          <a:bodyPr/>
          <a:lstStyle/>
          <a:p>
            <a:r>
              <a:rPr lang="ru-RU" dirty="0" smtClean="0"/>
              <a:t>Задание 4.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298A3B8-3C04-43AF-B41C-2ED7A853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863030"/>
            <a:ext cx="11134344" cy="51354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Сохранение и загрузка модели</a:t>
            </a:r>
          </a:p>
          <a:p>
            <a:pPr marL="0" indent="0">
              <a:buNone/>
            </a:pPr>
            <a:r>
              <a:rPr lang="ru-RU" sz="2400" dirty="0" smtClean="0"/>
              <a:t>Дополнить прошлый код - предусмотреть сохранение обученной модели (в папку </a:t>
            </a:r>
            <a:r>
              <a:rPr lang="ru-RU" sz="2400" dirty="0" err="1" smtClean="0"/>
              <a:t>колаба</a:t>
            </a:r>
            <a:r>
              <a:rPr lang="ru-RU" sz="2400" dirty="0" smtClean="0"/>
              <a:t>, на своем компе и т.п.) и дальнейшую  загрузку обученной модели:</a:t>
            </a:r>
          </a:p>
          <a:p>
            <a:pPr>
              <a:buFontTx/>
              <a:buChar char="-"/>
            </a:pPr>
            <a:r>
              <a:rPr lang="ru-RU" sz="2400" dirty="0" smtClean="0"/>
              <a:t>сохранение/загрузка модели и весов целиком (метод </a:t>
            </a:r>
            <a:r>
              <a:rPr lang="en-US" sz="2400" dirty="0" smtClean="0"/>
              <a:t>save</a:t>
            </a:r>
            <a:r>
              <a:rPr lang="ru-RU" sz="2400" dirty="0" smtClean="0"/>
              <a:t>)</a:t>
            </a:r>
          </a:p>
          <a:p>
            <a:pPr>
              <a:buFontTx/>
              <a:buChar char="-"/>
            </a:pPr>
            <a:r>
              <a:rPr lang="ru-RU" sz="2400" dirty="0"/>
              <a:t>с</a:t>
            </a:r>
            <a:r>
              <a:rPr lang="ru-RU" sz="2400" dirty="0" smtClean="0"/>
              <a:t>охранение/загрузка только одного лучшего варианта весов модели по выбранной метрики качества</a:t>
            </a:r>
            <a:r>
              <a:rPr lang="en-US" sz="2400" dirty="0" smtClean="0"/>
              <a:t> (Callback)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Использовать загруженную ранее обученную модель для:</a:t>
            </a:r>
          </a:p>
          <a:p>
            <a:pPr>
              <a:buFontTx/>
              <a:buChar char="-"/>
            </a:pPr>
            <a:r>
              <a:rPr lang="ru-RU" sz="2400" dirty="0" smtClean="0"/>
              <a:t>Распознавания своего изображений, которое будет подгружать в код с помощью специальной формы</a:t>
            </a:r>
            <a:r>
              <a:rPr lang="en-US" sz="2400" dirty="0" smtClean="0"/>
              <a:t> – </a:t>
            </a:r>
            <a:r>
              <a:rPr lang="ru-RU" sz="2400" dirty="0" smtClean="0"/>
              <a:t>нужно сделать простой интерфейс (кнопку типа </a:t>
            </a:r>
            <a:r>
              <a:rPr lang="en-US" sz="2400" dirty="0" smtClean="0"/>
              <a:t>Upload</a:t>
            </a:r>
            <a:r>
              <a:rPr lang="ru-RU" sz="2400" dirty="0" smtClean="0"/>
              <a:t>), нажимая на которую можно будет загружать свое изображение, которое </a:t>
            </a:r>
            <a:r>
              <a:rPr lang="ru-RU" sz="2400" dirty="0" err="1" smtClean="0"/>
              <a:t>даалее</a:t>
            </a:r>
            <a:r>
              <a:rPr lang="ru-RU" sz="2400" dirty="0" smtClean="0"/>
              <a:t>  будет подаваться на модель для распознавания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A8370C2-CE9A-4A34-A827-1D989AE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84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13ACF0-9611-4B26-91B8-70299985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82246"/>
            <a:ext cx="10515600" cy="747840"/>
          </a:xfrm>
        </p:spPr>
        <p:txBody>
          <a:bodyPr/>
          <a:lstStyle/>
          <a:p>
            <a:r>
              <a:rPr lang="ru-RU" dirty="0" smtClean="0"/>
              <a:t>Задание 5.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298A3B8-3C04-43AF-B41C-2ED7A853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863030"/>
            <a:ext cx="6318504" cy="5732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err="1" smtClean="0"/>
              <a:t>Дообучение</a:t>
            </a:r>
            <a:r>
              <a:rPr lang="ru-RU" sz="2000" b="1" dirty="0" smtClean="0"/>
              <a:t> модели</a:t>
            </a:r>
          </a:p>
          <a:p>
            <a:pPr marL="0" indent="0">
              <a:buNone/>
            </a:pPr>
            <a:r>
              <a:rPr lang="ru-RU" sz="2000" dirty="0" smtClean="0"/>
              <a:t>Внести дополнения в код - провести эксперимент по </a:t>
            </a:r>
            <a:r>
              <a:rPr lang="ru-RU" sz="2000" dirty="0" err="1" smtClean="0"/>
              <a:t>дообучению</a:t>
            </a:r>
            <a:r>
              <a:rPr lang="ru-RU" sz="2000" dirty="0" smtClean="0"/>
              <a:t> загруженной модели на новых данных (на новом дата сете, который не использовался для обучения ранее).</a:t>
            </a:r>
          </a:p>
          <a:p>
            <a:pPr marL="0" indent="0">
              <a:buNone/>
            </a:pPr>
            <a:r>
              <a:rPr lang="ru-RU" sz="2000" dirty="0" smtClean="0"/>
              <a:t>Для этого можно из исходного дата сета сразу выделить какую то часть для </a:t>
            </a:r>
            <a:r>
              <a:rPr lang="ru-RU" sz="2000" dirty="0" err="1" smtClean="0"/>
              <a:t>дообучения</a:t>
            </a:r>
            <a:r>
              <a:rPr lang="ru-RU" sz="2000" dirty="0" smtClean="0"/>
              <a:t>. Или – подобрать новый дата сет, который будет логичным продолжением предыдущего (с теми же классами объектов)</a:t>
            </a:r>
          </a:p>
          <a:p>
            <a:pPr marL="0" indent="0">
              <a:buNone/>
            </a:pPr>
            <a:r>
              <a:rPr lang="ru-RU" sz="2000" dirty="0" smtClean="0"/>
              <a:t>Сравнить метрики качества на тестовом дата сете,  достигнутые моделью без </a:t>
            </a:r>
            <a:r>
              <a:rPr lang="ru-RU" sz="2000" dirty="0" err="1" smtClean="0"/>
              <a:t>дооубчения</a:t>
            </a:r>
            <a:r>
              <a:rPr lang="ru-RU" sz="2000" dirty="0" smtClean="0"/>
              <a:t> и моделью после </a:t>
            </a:r>
            <a:r>
              <a:rPr lang="ru-RU" sz="2000" dirty="0" err="1" smtClean="0"/>
              <a:t>дооубчения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A8370C2-CE9A-4A34-A827-1D989AE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9896" y="863030"/>
            <a:ext cx="38039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выполнения этого задания предлагается сделать варианты дата сетов:</a:t>
            </a:r>
          </a:p>
          <a:p>
            <a:pPr marL="342900" indent="-342900">
              <a:buAutoNum type="arabicParenR"/>
            </a:pPr>
            <a:r>
              <a:rPr lang="ru-RU" dirty="0" smtClean="0"/>
              <a:t>Базовый дата сет для обучения (обычный дата сет)</a:t>
            </a:r>
          </a:p>
          <a:p>
            <a:pPr marL="342900" indent="-342900">
              <a:buAutoNum type="arabicParenR"/>
            </a:pPr>
            <a:r>
              <a:rPr lang="ru-RU" dirty="0" smtClean="0"/>
              <a:t>Дата сет для </a:t>
            </a:r>
            <a:r>
              <a:rPr lang="ru-RU" dirty="0" err="1" smtClean="0"/>
              <a:t>дообучения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Тестовый дата сет – содержит в себе данные, которые не подаются на модель в ходе  обучения, а используются только для тестирования (методом </a:t>
            </a:r>
            <a:r>
              <a:rPr lang="en-US" dirty="0" smtClean="0"/>
              <a:t>evaluate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ru-RU" dirty="0" smtClean="0"/>
              <a:t>Дата сеты для </a:t>
            </a:r>
            <a:r>
              <a:rPr lang="ru-RU" dirty="0" err="1" smtClean="0"/>
              <a:t>дообучения</a:t>
            </a:r>
            <a:r>
              <a:rPr lang="ru-RU" dirty="0" smtClean="0"/>
              <a:t> и для тестирования могут быть собраны из изображений в интернете или из других дат сетов на туже тему. В этих </a:t>
            </a:r>
            <a:r>
              <a:rPr lang="ru-RU" dirty="0" err="1" smtClean="0"/>
              <a:t>датасетах</a:t>
            </a:r>
            <a:r>
              <a:rPr lang="ru-RU" dirty="0" smtClean="0"/>
              <a:t> предусмотреть хотя бы несколько десятков примеров </a:t>
            </a:r>
          </a:p>
        </p:txBody>
      </p:sp>
    </p:spTree>
    <p:extLst>
      <p:ext uri="{BB962C8B-B14F-4D97-AF65-F5344CB8AC3E}">
        <p14:creationId xmlns:p14="http://schemas.microsoft.com/office/powerpoint/2010/main" xmlns="" val="7828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505968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b="1" dirty="0" smtClean="0"/>
              <a:t>Вывод  тепловой карты</a:t>
            </a:r>
          </a:p>
          <a:p>
            <a:r>
              <a:rPr lang="ru-RU" dirty="0" smtClean="0"/>
              <a:t>Добавить код для вывода </a:t>
            </a:r>
            <a:r>
              <a:rPr lang="en-US" dirty="0" err="1" smtClean="0"/>
              <a:t>HeatMap</a:t>
            </a:r>
            <a:r>
              <a:rPr lang="ru-RU" dirty="0" smtClean="0"/>
              <a:t> с визуализацией областей яркости, которые покажут на входном изображении наиболее значимые (по мнению модели) области для принятия решений по данному классу</a:t>
            </a:r>
          </a:p>
          <a:p>
            <a:r>
              <a:rPr lang="ru-RU" dirty="0" smtClean="0"/>
              <a:t>Вывести примеры изображений нескольких классов с тепловой картой</a:t>
            </a:r>
          </a:p>
          <a:p>
            <a:pPr>
              <a:buNone/>
            </a:pPr>
            <a:r>
              <a:rPr lang="ru-RU" dirty="0" smtClean="0"/>
              <a:t>Пример, как это работает см. здесь: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https://keras.io/examples/vision/grad_cam/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Для своей работы рекомендуется использовать упрощенный вариант (где </a:t>
            </a:r>
            <a:r>
              <a:rPr lang="en-US" dirty="0" smtClean="0"/>
              <a:t>Flatten </a:t>
            </a:r>
            <a:r>
              <a:rPr lang="ru-RU" dirty="0" smtClean="0"/>
              <a:t>заменяется </a:t>
            </a:r>
            <a:r>
              <a:rPr lang="en-US" dirty="0" smtClean="0"/>
              <a:t>GAP</a:t>
            </a:r>
            <a:r>
              <a:rPr lang="ru-RU" dirty="0" smtClean="0"/>
              <a:t>), пример см. в файле : </a:t>
            </a:r>
            <a:r>
              <a:rPr lang="en-US" b="1" dirty="0" err="1" smtClean="0"/>
              <a:t>Grad_CAM</a:t>
            </a:r>
            <a:r>
              <a:rPr lang="en-US" b="1" dirty="0" smtClean="0"/>
              <a:t>_</a:t>
            </a:r>
            <a:r>
              <a:rPr lang="ru-RU" b="1" dirty="0" err="1" smtClean="0"/>
              <a:t>с_глобальным_пулингом_</a:t>
            </a:r>
            <a:r>
              <a:rPr lang="en-US" b="1" dirty="0" smtClean="0"/>
              <a:t>GAP_</a:t>
            </a:r>
            <a:r>
              <a:rPr lang="ru-RU" b="1" dirty="0" err="1" smtClean="0"/>
              <a:t>визуализация_тепловой_карты_пример</a:t>
            </a:r>
            <a:r>
              <a:rPr lang="ru-RU" b="1" dirty="0" smtClean="0"/>
              <a:t>.</a:t>
            </a:r>
            <a:r>
              <a:rPr lang="en-US" b="1" dirty="0" err="1" smtClean="0"/>
              <a:t>ipynb</a:t>
            </a:r>
            <a:r>
              <a:rPr lang="ru-RU" b="1" dirty="0" smtClean="0"/>
              <a:t> </a:t>
            </a:r>
            <a:r>
              <a:rPr lang="ru-RU" dirty="0" smtClean="0"/>
              <a:t>(в этом же </a:t>
            </a:r>
            <a:r>
              <a:rPr lang="ru-RU" dirty="0" err="1" smtClean="0"/>
              <a:t>репозитории</a:t>
            </a:r>
            <a:r>
              <a:rPr lang="ru-RU" dirty="0" smtClean="0"/>
              <a:t>)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29501</TotalTime>
  <Words>622</Words>
  <Application>Microsoft Office PowerPoint</Application>
  <PresentationFormat>Произвольный</PresentationFormat>
  <Paragraphs>71</Paragraphs>
  <Slides>7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2_Тема Office</vt:lpstr>
      <vt:lpstr>Задания практические</vt:lpstr>
      <vt:lpstr>Задание 1</vt:lpstr>
      <vt:lpstr>Задание 2</vt:lpstr>
      <vt:lpstr>Задание 3</vt:lpstr>
      <vt:lpstr>Задание 4.</vt:lpstr>
      <vt:lpstr>Задание 5.</vt:lpstr>
      <vt:lpstr>Задание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kristkrin@gmail.com</dc:creator>
  <cp:lastModifiedBy>Игорь Глухих</cp:lastModifiedBy>
  <cp:revision>1662</cp:revision>
  <dcterms:created xsi:type="dcterms:W3CDTF">2020-03-20T11:43:59Z</dcterms:created>
  <dcterms:modified xsi:type="dcterms:W3CDTF">2025-03-21T06:50:20Z</dcterms:modified>
</cp:coreProperties>
</file>