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153" r:id="rId2"/>
    <p:sldId id="2155" r:id="rId3"/>
    <p:sldId id="2156" r:id="rId4"/>
    <p:sldId id="2157" r:id="rId5"/>
    <p:sldId id="2159" r:id="rId6"/>
    <p:sldId id="2160" r:id="rId7"/>
    <p:sldId id="2161" r:id="rId8"/>
    <p:sldId id="2162" r:id="rId9"/>
    <p:sldId id="2163" r:id="rId10"/>
    <p:sldId id="2164" r:id="rId11"/>
    <p:sldId id="2165" r:id="rId12"/>
    <p:sldId id="2166" r:id="rId13"/>
    <p:sldId id="2167" r:id="rId14"/>
    <p:sldId id="2158" r:id="rId15"/>
    <p:sldId id="2168" r:id="rId16"/>
    <p:sldId id="2169" r:id="rId17"/>
    <p:sldId id="21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963D8A-566A-4872-B1BD-E8E3A8D0EC3F}">
          <p14:sldIdLst>
            <p14:sldId id="2153"/>
            <p14:sldId id="215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939F5"/>
    <a:srgbClr val="CEE1F2"/>
    <a:srgbClr val="FDF703"/>
    <a:srgbClr val="641BB5"/>
    <a:srgbClr val="CC00CC"/>
    <a:srgbClr val="D89430"/>
    <a:srgbClr val="000000"/>
    <a:srgbClr val="A9CBE9"/>
    <a:srgbClr val="C0EAC8"/>
    <a:srgbClr val="92DA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 autoAdjust="0"/>
    <p:restoredTop sz="68889" autoAdjust="0"/>
  </p:normalViewPr>
  <p:slideViewPr>
    <p:cSldViewPr snapToGrid="0">
      <p:cViewPr varScale="1">
        <p:scale>
          <a:sx n="78" d="100"/>
          <a:sy n="78" d="100"/>
        </p:scale>
        <p:origin x="-18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8B0-26AB-489C-8BB7-9157C5C24A5A}" type="datetimeFigureOut">
              <a:rPr lang="ru-RU" smtClean="0"/>
              <a:pPr/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F300-2A3D-4E30-B33B-44A3BF8682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772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72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2132-B08B-44AE-8DFF-5985EB7F18E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92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9273-727B-4022-A021-EE981985EA8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2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1825-99E7-4B52-966F-E5636A59844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8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E0-19CB-41C4-AA4E-BE0B71BCB3F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26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EFC3-3EC2-4B02-91F7-45C8EC66BC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16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790B-BFEE-4FF1-A939-FDDB460E609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1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E0E-E853-4440-8064-A6A5DAAB729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850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55DF-3083-42AA-908C-466CAD5C115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53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A53-E4E5-4030-9DD8-CD119D574BE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95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6B74-2F90-4550-A3A4-E14D7B66FB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06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DF38-955B-40BD-9BE1-603D20985C6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1862-FEAC-4B0D-9A88-033D24ED338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00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Нейросети</a:t>
            </a:r>
            <a:r>
              <a:rPr lang="ru-RU" dirty="0" smtClean="0"/>
              <a:t> для работы с табличными данными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72440" y="1536192"/>
            <a:ext cx="8891016" cy="482015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Работаем в </a:t>
            </a:r>
            <a:r>
              <a:rPr lang="en-US" dirty="0" err="1" smtClean="0"/>
              <a:t>Keras</a:t>
            </a:r>
            <a:r>
              <a:rPr lang="ru-RU" dirty="0" smtClean="0"/>
              <a:t>, </a:t>
            </a: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ru-RU" dirty="0" smtClean="0"/>
              <a:t> (или другая среда)</a:t>
            </a:r>
            <a:r>
              <a:rPr lang="en-US" dirty="0" smtClean="0"/>
              <a:t> </a:t>
            </a:r>
          </a:p>
          <a:p>
            <a:r>
              <a:rPr lang="ru-RU" dirty="0" smtClean="0"/>
              <a:t>В результате необходимо получить ноутбук (в </a:t>
            </a: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ru-RU" dirty="0" smtClean="0"/>
              <a:t>), где будут в ячейках отражены все пройденные шаги, необходимые элементы коды и комментарии к ним о том, что и как работает в этих элементах кода</a:t>
            </a:r>
            <a:endParaRPr lang="en-US" dirty="0" smtClean="0"/>
          </a:p>
          <a:p>
            <a:r>
              <a:rPr lang="ru-RU" dirty="0" smtClean="0"/>
              <a:t>Экспериментируем с моделью – изменение ее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(слоев, нейронов, оптимизаторов и т.п.) для улучшения метрик качества</a:t>
            </a:r>
            <a:endParaRPr lang="ru-RU" dirty="0" smtClean="0"/>
          </a:p>
          <a:p>
            <a:r>
              <a:rPr lang="ru-RU" dirty="0" smtClean="0"/>
              <a:t>С помощью </a:t>
            </a:r>
            <a:r>
              <a:rPr lang="en-US" dirty="0" smtClean="0"/>
              <a:t>LLM </a:t>
            </a:r>
            <a:r>
              <a:rPr lang="ru-RU" dirty="0" smtClean="0"/>
              <a:t>сделать сеть с </a:t>
            </a:r>
            <a:r>
              <a:rPr lang="en-US" dirty="0" smtClean="0"/>
              <a:t>Dense </a:t>
            </a:r>
            <a:r>
              <a:rPr lang="ru-RU" dirty="0" smtClean="0"/>
              <a:t>слоями для задачи регрессии, использовать </a:t>
            </a:r>
            <a:r>
              <a:rPr lang="en-US" dirty="0" smtClean="0"/>
              <a:t>OpenML.org </a:t>
            </a:r>
            <a:r>
              <a:rPr lang="ru-RU" dirty="0" smtClean="0"/>
              <a:t>как источник данных или иные данные, которые нужно загрузить в код с помощью </a:t>
            </a:r>
            <a:r>
              <a:rPr lang="en-US" dirty="0" smtClean="0"/>
              <a:t>!</a:t>
            </a:r>
            <a:r>
              <a:rPr lang="en-US" dirty="0" err="1" smtClean="0"/>
              <a:t>wget</a:t>
            </a:r>
            <a:r>
              <a:rPr lang="en-US" dirty="0" smtClean="0"/>
              <a:t>  </a:t>
            </a:r>
            <a:r>
              <a:rPr lang="ru-RU" dirty="0" smtClean="0"/>
              <a:t>или подобной утилиты (подскажет </a:t>
            </a:r>
            <a:r>
              <a:rPr lang="en-US" dirty="0" smtClean="0"/>
              <a:t>LLM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Разделить код на смысловые блоки, сделать комментарии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6856" y="1572768"/>
            <a:ext cx="1737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Работать с помощью </a:t>
            </a:r>
            <a:r>
              <a:rPr lang="en-US" dirty="0" smtClean="0"/>
              <a:t>LLM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en-US" dirty="0" smtClean="0"/>
              <a:t>You.com</a:t>
            </a:r>
          </a:p>
          <a:p>
            <a:r>
              <a:rPr lang="en-US" dirty="0" smtClean="0"/>
              <a:t>DeepSeek.ai</a:t>
            </a:r>
          </a:p>
          <a:p>
            <a:r>
              <a:rPr lang="en-US" dirty="0" smtClean="0"/>
              <a:t>qwenim.ai</a:t>
            </a:r>
            <a:endParaRPr lang="ru-RU" dirty="0" smtClean="0"/>
          </a:p>
          <a:p>
            <a:r>
              <a:rPr lang="en-US" dirty="0" err="1" smtClean="0"/>
              <a:t>GigaChat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и др.)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0301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2. Задача классификации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Шаг 1: Найти и загрузить </a:t>
            </a:r>
            <a:r>
              <a:rPr lang="ru-RU" b="1" dirty="0" err="1" smtClean="0"/>
              <a:t>датасет</a:t>
            </a:r>
            <a:endParaRPr lang="ru-RU" b="1" dirty="0" smtClean="0"/>
          </a:p>
          <a:p>
            <a:pPr lvl="0"/>
            <a:r>
              <a:rPr lang="ru-RU" dirty="0" smtClean="0"/>
              <a:t>Перейдите на платформу </a:t>
            </a:r>
            <a:r>
              <a:rPr lang="ru-RU" dirty="0" err="1" smtClean="0">
                <a:hlinkClick r:id="rId2"/>
              </a:rPr>
              <a:t>OpenML</a:t>
            </a:r>
            <a:r>
              <a:rPr lang="ru-RU" dirty="0" smtClean="0"/>
              <a:t> и выберите </a:t>
            </a:r>
            <a:r>
              <a:rPr lang="ru-RU" dirty="0" err="1" smtClean="0"/>
              <a:t>датасет</a:t>
            </a:r>
            <a:r>
              <a:rPr lang="ru-RU" dirty="0" smtClean="0"/>
              <a:t> для задачи классификации. </a:t>
            </a:r>
            <a:r>
              <a:rPr lang="ru-RU" dirty="0" err="1" smtClean="0"/>
              <a:t>Датасет</a:t>
            </a:r>
            <a:r>
              <a:rPr lang="ru-RU" dirty="0" smtClean="0"/>
              <a:t> должен содержать табличные данные с числовыми или категориальными признаками и целевой переменной для классификации.</a:t>
            </a:r>
          </a:p>
          <a:p>
            <a:pPr lvl="0"/>
            <a:r>
              <a:rPr lang="ru-RU" dirty="0" smtClean="0"/>
              <a:t>Загрузите </a:t>
            </a:r>
            <a:r>
              <a:rPr lang="ru-RU" dirty="0" err="1" smtClean="0"/>
              <a:t>датасет</a:t>
            </a:r>
            <a:r>
              <a:rPr lang="ru-RU" dirty="0" smtClean="0"/>
              <a:t> в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Colab</a:t>
            </a:r>
            <a:r>
              <a:rPr lang="ru-RU" dirty="0" smtClean="0"/>
              <a:t>. Используйте API </a:t>
            </a:r>
            <a:r>
              <a:rPr lang="ru-RU" dirty="0" err="1" smtClean="0"/>
              <a:t>OpenML</a:t>
            </a:r>
            <a:r>
              <a:rPr lang="ru-RU" dirty="0" smtClean="0"/>
              <a:t> или загрузите данные вручную, если это необходимо.</a:t>
            </a:r>
          </a:p>
          <a:p>
            <a:pPr lvl="0">
              <a:buNone/>
            </a:pPr>
            <a:r>
              <a:rPr lang="ru-RU" b="1" dirty="0" smtClean="0"/>
              <a:t>Совет</a:t>
            </a:r>
            <a:r>
              <a:rPr lang="ru-RU" dirty="0" smtClean="0"/>
              <a:t>: Если не знаете, как загрузить данные с </a:t>
            </a:r>
            <a:r>
              <a:rPr lang="ru-RU" dirty="0" err="1" smtClean="0"/>
              <a:t>OpenML</a:t>
            </a:r>
            <a:r>
              <a:rPr lang="ru-RU" dirty="0" smtClean="0"/>
              <a:t>, спросите у языковой модели: "Как загрузить </a:t>
            </a:r>
            <a:r>
              <a:rPr lang="ru-RU" dirty="0" err="1" smtClean="0"/>
              <a:t>датасет</a:t>
            </a:r>
            <a:r>
              <a:rPr lang="ru-RU" dirty="0" smtClean="0"/>
              <a:t> с </a:t>
            </a:r>
            <a:r>
              <a:rPr lang="ru-RU" dirty="0" err="1" smtClean="0"/>
              <a:t>OpenML</a:t>
            </a:r>
            <a:r>
              <a:rPr lang="ru-RU" dirty="0" smtClean="0"/>
              <a:t> в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Colab</a:t>
            </a:r>
            <a:r>
              <a:rPr lang="ru-RU" dirty="0" smtClean="0"/>
              <a:t>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Шаг 2: Подготовка данных</a:t>
            </a:r>
          </a:p>
          <a:p>
            <a:pPr lvl="0"/>
            <a:r>
              <a:rPr lang="ru-RU" dirty="0" smtClean="0"/>
              <a:t>Разделите данные на признаки (X) и целевую переменную (</a:t>
            </a:r>
            <a:r>
              <a:rPr lang="ru-RU" dirty="0" err="1" smtClean="0"/>
              <a:t>y</a:t>
            </a:r>
            <a:r>
              <a:rPr lang="ru-RU" dirty="0" smtClean="0"/>
              <a:t>).</a:t>
            </a:r>
          </a:p>
          <a:p>
            <a:pPr lvl="0"/>
            <a:r>
              <a:rPr lang="ru-RU" dirty="0" smtClean="0"/>
              <a:t>Преобразуйте категориальные данные (если они есть) в числовой формат, используя методы кодирования (например, </a:t>
            </a:r>
            <a:r>
              <a:rPr lang="ru-RU" dirty="0" err="1" smtClean="0"/>
              <a:t>one-hot</a:t>
            </a:r>
            <a:r>
              <a:rPr lang="ru-RU" dirty="0" smtClean="0"/>
              <a:t> </a:t>
            </a:r>
            <a:r>
              <a:rPr lang="ru-RU" dirty="0" err="1" smtClean="0"/>
              <a:t>encoding</a:t>
            </a:r>
            <a:r>
              <a:rPr lang="ru-RU" dirty="0" smtClean="0"/>
              <a:t> или </a:t>
            </a:r>
            <a:r>
              <a:rPr lang="ru-RU" dirty="0" err="1" smtClean="0"/>
              <a:t>label</a:t>
            </a:r>
            <a:r>
              <a:rPr lang="ru-RU" dirty="0" smtClean="0"/>
              <a:t> </a:t>
            </a:r>
            <a:r>
              <a:rPr lang="ru-RU" dirty="0" err="1" smtClean="0"/>
              <a:t>encoding</a:t>
            </a:r>
            <a:r>
              <a:rPr lang="ru-RU" dirty="0" smtClean="0"/>
              <a:t>).</a:t>
            </a:r>
          </a:p>
          <a:p>
            <a:pPr lvl="0"/>
            <a:r>
              <a:rPr lang="ru-RU" dirty="0" smtClean="0"/>
              <a:t>Разделите данные на обучающую и тестовую выборки.</a:t>
            </a:r>
          </a:p>
          <a:p>
            <a:pPr lvl="0"/>
            <a:r>
              <a:rPr lang="ru-RU" dirty="0" smtClean="0"/>
              <a:t>Нормализуйте числовые признаки, чтобы значения находились в одном масштабе.</a:t>
            </a:r>
          </a:p>
          <a:p>
            <a:r>
              <a:rPr lang="ru-RU" b="1" dirty="0" smtClean="0"/>
              <a:t>Совет</a:t>
            </a:r>
            <a:r>
              <a:rPr lang="ru-RU" dirty="0" smtClean="0"/>
              <a:t>: Если возникают вопросы, задайте языковой модели, например:</a:t>
            </a:r>
          </a:p>
          <a:p>
            <a:r>
              <a:rPr lang="ru-RU" dirty="0" smtClean="0"/>
              <a:t>"Как закодировать категориальные данные для нейронной сети?"</a:t>
            </a:r>
          </a:p>
          <a:p>
            <a:r>
              <a:rPr lang="ru-RU" dirty="0" smtClean="0"/>
              <a:t>"Как разделить данные на обучающую и тестовую выборки?«</a:t>
            </a:r>
          </a:p>
          <a:p>
            <a:r>
              <a:rPr lang="ru-RU" dirty="0" smtClean="0"/>
              <a:t>«Как нормализовать данные в </a:t>
            </a:r>
            <a:r>
              <a:rPr lang="ru-RU" dirty="0" err="1" smtClean="0"/>
              <a:t>нейросети</a:t>
            </a:r>
            <a:r>
              <a:rPr lang="ru-RU" dirty="0" smtClean="0"/>
              <a:t> на </a:t>
            </a:r>
            <a:r>
              <a:rPr lang="en-US" dirty="0" err="1" smtClean="0"/>
              <a:t>Keras</a:t>
            </a:r>
            <a:r>
              <a:rPr lang="ru-RU" dirty="0" smtClean="0"/>
              <a:t>»?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/>
              <a:t>Шаг 3: Создание модели нейронной сети</a:t>
            </a:r>
          </a:p>
          <a:p>
            <a:pPr lvl="0"/>
            <a:r>
              <a:rPr lang="ru-RU" dirty="0" smtClean="0"/>
              <a:t>Постройте нейронную сеть с использованием </a:t>
            </a:r>
            <a:r>
              <a:rPr lang="ru-RU" dirty="0" err="1" smtClean="0"/>
              <a:t>Keras</a:t>
            </a:r>
            <a:r>
              <a:rPr lang="ru-RU" dirty="0" smtClean="0"/>
              <a:t> </a:t>
            </a:r>
            <a:r>
              <a:rPr lang="ru-RU" dirty="0" smtClean="0"/>
              <a:t>и последовательной модели для </a:t>
            </a:r>
            <a:r>
              <a:rPr lang="ru-RU" dirty="0" smtClean="0"/>
              <a:t>задачи классификации. Убедитесь, что последний слой имеет правильное количество нейронов и функцию активации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Вывести </a:t>
            </a:r>
            <a:r>
              <a:rPr lang="en-US" dirty="0" smtClean="0"/>
              <a:t>summary</a:t>
            </a:r>
            <a:r>
              <a:rPr lang="ru-RU" dirty="0" smtClean="0"/>
              <a:t> и изображение графа модели</a:t>
            </a:r>
          </a:p>
          <a:p>
            <a:pPr lvl="0"/>
            <a:r>
              <a:rPr lang="ru-RU" dirty="0" smtClean="0"/>
              <a:t>Скомпилируйте </a:t>
            </a:r>
            <a:r>
              <a:rPr lang="ru-RU" dirty="0" smtClean="0"/>
              <a:t>модель, указав функцию потерь, подходящую для классификации, оптимизатор и метрику (</a:t>
            </a:r>
            <a:r>
              <a:rPr lang="ru-RU" dirty="0" err="1" smtClean="0"/>
              <a:t>accuracy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b="1" dirty="0" smtClean="0"/>
              <a:t>Совет</a:t>
            </a:r>
            <a:r>
              <a:rPr lang="ru-RU" dirty="0" smtClean="0"/>
              <a:t>: Если не уверены, как выбрать функцию активации или потерь, спросите у языковой модели:</a:t>
            </a:r>
          </a:p>
          <a:p>
            <a:pPr lvl="0"/>
            <a:r>
              <a:rPr lang="ru-RU" dirty="0" smtClean="0"/>
              <a:t>"Какая функция активации используется для бинарной классификации?"</a:t>
            </a:r>
          </a:p>
          <a:p>
            <a:pPr lvl="0"/>
            <a:r>
              <a:rPr lang="ru-RU" dirty="0" smtClean="0"/>
              <a:t>"Какую функцию потерь выбрать для множественной классификации?"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Шаг 4: Обучение модели</a:t>
            </a:r>
          </a:p>
          <a:p>
            <a:pPr lvl="0"/>
            <a:r>
              <a:rPr lang="ru-RU" dirty="0" smtClean="0"/>
              <a:t>Обучите модель на обучающих данных, указав количество эпох и размер </a:t>
            </a:r>
            <a:r>
              <a:rPr lang="ru-RU" dirty="0" err="1" smtClean="0"/>
              <a:t>батча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Используйте часть данных для </a:t>
            </a:r>
            <a:r>
              <a:rPr lang="ru-RU" dirty="0" err="1" smtClean="0"/>
              <a:t>валидации</a:t>
            </a:r>
            <a:r>
              <a:rPr lang="ru-RU" dirty="0" smtClean="0"/>
              <a:t> (тестирования) модели во время обучения.</a:t>
            </a:r>
          </a:p>
          <a:p>
            <a:pPr lvl="0"/>
            <a:r>
              <a:rPr lang="ru-RU" dirty="0" smtClean="0"/>
              <a:t>Сохраняйте историю обучения для последующего анализа и визуализации.</a:t>
            </a:r>
          </a:p>
          <a:p>
            <a:pPr>
              <a:buNone/>
            </a:pPr>
            <a:r>
              <a:rPr lang="ru-RU" b="1" dirty="0" smtClean="0"/>
              <a:t>Совет</a:t>
            </a:r>
            <a:r>
              <a:rPr lang="ru-RU" dirty="0" smtClean="0"/>
              <a:t>: Если не знаете, как настроить параметры обучения, задайте вопрос, например:</a:t>
            </a:r>
          </a:p>
          <a:p>
            <a:pPr lvl="0"/>
            <a:r>
              <a:rPr lang="ru-RU" dirty="0" smtClean="0"/>
              <a:t>"Что такое размер </a:t>
            </a:r>
            <a:r>
              <a:rPr lang="ru-RU" dirty="0" err="1" smtClean="0"/>
              <a:t>батча</a:t>
            </a:r>
            <a:r>
              <a:rPr lang="ru-RU" dirty="0" smtClean="0"/>
              <a:t> и как его выбрать?"</a:t>
            </a:r>
          </a:p>
          <a:p>
            <a:pPr lvl="0"/>
            <a:r>
              <a:rPr lang="ru-RU" dirty="0" smtClean="0"/>
              <a:t>"Как использовать </a:t>
            </a:r>
            <a:r>
              <a:rPr lang="ru-RU" dirty="0" err="1" smtClean="0"/>
              <a:t>валидационные</a:t>
            </a:r>
            <a:r>
              <a:rPr lang="ru-RU" dirty="0" smtClean="0"/>
              <a:t> данные в </a:t>
            </a:r>
            <a:r>
              <a:rPr lang="ru-RU" dirty="0" err="1" smtClean="0"/>
              <a:t>Keras</a:t>
            </a:r>
            <a:r>
              <a:rPr lang="ru-RU" dirty="0" smtClean="0"/>
              <a:t>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Шаг 5: Оценка модели</a:t>
            </a:r>
          </a:p>
          <a:p>
            <a:pPr lvl="0"/>
            <a:r>
              <a:rPr lang="ru-RU" dirty="0" smtClean="0"/>
              <a:t>Оцените модель на тестовых данных, измерив точность (</a:t>
            </a:r>
            <a:r>
              <a:rPr lang="ru-RU" dirty="0" err="1" smtClean="0"/>
              <a:t>accuracy</a:t>
            </a:r>
            <a:r>
              <a:rPr lang="ru-RU" dirty="0" smtClean="0"/>
              <a:t>) и другие метрики (например, F1-score, </a:t>
            </a:r>
            <a:r>
              <a:rPr lang="ru-RU" dirty="0" err="1" smtClean="0"/>
              <a:t>precision</a:t>
            </a:r>
            <a:r>
              <a:rPr lang="ru-RU" dirty="0" smtClean="0"/>
              <a:t>, </a:t>
            </a:r>
            <a:r>
              <a:rPr lang="ru-RU" dirty="0" err="1" smtClean="0"/>
              <a:t>recall</a:t>
            </a:r>
            <a:r>
              <a:rPr lang="ru-RU" dirty="0" smtClean="0"/>
              <a:t>).</a:t>
            </a:r>
          </a:p>
          <a:p>
            <a:pPr lvl="0"/>
            <a:r>
              <a:rPr lang="ru-RU" dirty="0" smtClean="0"/>
              <a:t>Постройте матрицу ошибок (</a:t>
            </a:r>
            <a:r>
              <a:rPr lang="ru-RU" dirty="0" err="1" smtClean="0"/>
              <a:t>confusion</a:t>
            </a:r>
            <a:r>
              <a:rPr lang="ru-RU" dirty="0" smtClean="0"/>
              <a:t> </a:t>
            </a:r>
            <a:r>
              <a:rPr lang="ru-RU" dirty="0" err="1" smtClean="0"/>
              <a:t>matrix</a:t>
            </a:r>
            <a:r>
              <a:rPr lang="ru-RU" dirty="0" smtClean="0"/>
              <a:t>) для анализа качества классификации.</a:t>
            </a:r>
          </a:p>
          <a:p>
            <a:pPr lvl="0">
              <a:buNone/>
            </a:pPr>
            <a:r>
              <a:rPr lang="ru-RU" b="1" dirty="0" smtClean="0"/>
              <a:t>Совет</a:t>
            </a:r>
            <a:r>
              <a:rPr lang="ru-RU" dirty="0" smtClean="0"/>
              <a:t>: Если не знаете, как построить матрицу ошибок, спросите у языковой модели: "Как построить </a:t>
            </a:r>
            <a:r>
              <a:rPr lang="ru-RU" dirty="0" err="1" smtClean="0"/>
              <a:t>confusion</a:t>
            </a:r>
            <a:r>
              <a:rPr lang="ru-RU" dirty="0" smtClean="0"/>
              <a:t> </a:t>
            </a:r>
            <a:r>
              <a:rPr lang="ru-RU" dirty="0" err="1" smtClean="0"/>
              <a:t>matrix</a:t>
            </a:r>
            <a:r>
              <a:rPr lang="ru-RU" dirty="0" smtClean="0"/>
              <a:t> в </a:t>
            </a:r>
            <a:r>
              <a:rPr lang="en-US" dirty="0" err="1" smtClean="0"/>
              <a:t>Keras</a:t>
            </a:r>
            <a:r>
              <a:rPr lang="ru-RU" dirty="0" smtClean="0"/>
              <a:t>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Шаг 6: Эксперименты с моделью</a:t>
            </a:r>
          </a:p>
          <a:p>
            <a:pPr lvl="0"/>
            <a:r>
              <a:rPr lang="ru-RU" dirty="0" smtClean="0"/>
              <a:t>Измените архитектуру нейронной сети (например, добавьте больше слоев или измените количество нейронов) и проверьте, как это влияет на качество модели.</a:t>
            </a:r>
          </a:p>
          <a:p>
            <a:pPr lvl="0"/>
            <a:r>
              <a:rPr lang="ru-RU" dirty="0" smtClean="0"/>
              <a:t>Попробуйте изменить </a:t>
            </a:r>
            <a:r>
              <a:rPr lang="ru-RU" dirty="0" err="1" smtClean="0"/>
              <a:t>гиперпараметры</a:t>
            </a:r>
            <a:r>
              <a:rPr lang="ru-RU" dirty="0" smtClean="0"/>
              <a:t> (например, количество эпох, размер </a:t>
            </a:r>
            <a:r>
              <a:rPr lang="ru-RU" dirty="0" err="1" smtClean="0"/>
              <a:t>батча</a:t>
            </a:r>
            <a:r>
              <a:rPr lang="ru-RU" dirty="0" smtClean="0"/>
              <a:t>, функцию активации) и оцените их влияние</a:t>
            </a:r>
            <a:r>
              <a:rPr lang="en-US" dirty="0" smtClean="0"/>
              <a:t> </a:t>
            </a:r>
            <a:r>
              <a:rPr lang="ru-RU" dirty="0" smtClean="0"/>
              <a:t>на результаты.</a:t>
            </a:r>
          </a:p>
          <a:p>
            <a:pPr lvl="0"/>
            <a:r>
              <a:rPr lang="ru-RU" dirty="0" smtClean="0"/>
              <a:t>Сравните результаты разных экспериментов и сделайте выводы.</a:t>
            </a:r>
          </a:p>
          <a:p>
            <a:pPr>
              <a:buNone/>
            </a:pPr>
            <a:r>
              <a:rPr lang="ru-RU" b="1" dirty="0" smtClean="0"/>
              <a:t>Совет</a:t>
            </a:r>
            <a:r>
              <a:rPr lang="ru-RU" dirty="0" smtClean="0"/>
              <a:t>: Если возникают вопросы, задайте их языковой модели, например:</a:t>
            </a:r>
          </a:p>
          <a:p>
            <a:pPr lvl="0"/>
            <a:r>
              <a:rPr lang="ru-RU" dirty="0" smtClean="0"/>
              <a:t>"Как добавить больше слоев в нейронную сеть?"</a:t>
            </a:r>
          </a:p>
          <a:p>
            <a:pPr lvl="0"/>
            <a:r>
              <a:rPr lang="ru-RU" dirty="0" smtClean="0"/>
              <a:t>"Как выбрать оптимальное количество эпох для обучения?"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Ожидаемые 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Полностью подготовленный ноутбук в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Colab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Загруженный и подготовленный </a:t>
            </a:r>
            <a:r>
              <a:rPr lang="ru-RU" dirty="0" err="1" smtClean="0"/>
              <a:t>датасет</a:t>
            </a:r>
            <a:r>
              <a:rPr lang="ru-RU" dirty="0" smtClean="0"/>
              <a:t> для задачи классификации.</a:t>
            </a:r>
          </a:p>
          <a:p>
            <a:pPr lvl="0"/>
            <a:r>
              <a:rPr lang="ru-RU" dirty="0" smtClean="0"/>
              <a:t>Реализованная и обученная нейронная сеть для бинарной или множественной классификации.</a:t>
            </a:r>
          </a:p>
          <a:p>
            <a:pPr lvl="0"/>
            <a:r>
              <a:rPr lang="ru-RU" dirty="0" smtClean="0"/>
              <a:t>Оценка модели с использованием метрик и матрицы ошибок.</a:t>
            </a:r>
          </a:p>
          <a:p>
            <a:pPr lvl="0"/>
            <a:r>
              <a:rPr lang="ru-RU" dirty="0" smtClean="0"/>
              <a:t>Выводы по работе – о проведенных экспериментах, полученной архитектуре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3. Функциональное </a:t>
            </a:r>
            <a:r>
              <a:rPr lang="en-US" dirty="0" smtClean="0"/>
              <a:t>API</a:t>
            </a:r>
            <a:r>
              <a:rPr lang="ru-RU" dirty="0" smtClean="0"/>
              <a:t> и </a:t>
            </a:r>
            <a:r>
              <a:rPr lang="ru-RU" dirty="0" err="1" smtClean="0"/>
              <a:t>ансамблирование</a:t>
            </a:r>
            <a:r>
              <a:rPr lang="ru-RU" dirty="0" smtClean="0"/>
              <a:t> моделей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основе </a:t>
            </a:r>
            <a:r>
              <a:rPr lang="ru-RU" dirty="0" smtClean="0"/>
              <a:t>прошлых </a:t>
            </a:r>
            <a:r>
              <a:rPr lang="ru-RU" dirty="0" smtClean="0"/>
              <a:t>заданий проектируем свою архитектуру. </a:t>
            </a:r>
            <a:endParaRPr lang="en-US" dirty="0" smtClean="0"/>
          </a:p>
          <a:p>
            <a:r>
              <a:rPr lang="ru-RU" dirty="0" smtClean="0"/>
              <a:t>Реализуем </a:t>
            </a:r>
            <a:r>
              <a:rPr lang="ru-RU" dirty="0" err="1" smtClean="0"/>
              <a:t>нейросетевую</a:t>
            </a:r>
            <a:r>
              <a:rPr lang="ru-RU" dirty="0" smtClean="0"/>
              <a:t> модель на основе функционального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Создаем ансамбль, где будет две (при желании - больше)  модели, с объединенным последним слоем</a:t>
            </a:r>
          </a:p>
          <a:p>
            <a:r>
              <a:rPr lang="ru-RU" dirty="0" smtClean="0"/>
              <a:t>Обучаем и смотрим, как влияет </a:t>
            </a:r>
            <a:r>
              <a:rPr lang="ru-RU" dirty="0" err="1" smtClean="0"/>
              <a:t>ансамблирование</a:t>
            </a:r>
            <a:r>
              <a:rPr lang="ru-RU" dirty="0" smtClean="0"/>
              <a:t> на результаты (</a:t>
            </a:r>
            <a:r>
              <a:rPr lang="ru-RU" dirty="0" err="1" smtClean="0"/>
              <a:t>переобученность</a:t>
            </a:r>
            <a:r>
              <a:rPr lang="ru-RU" dirty="0" smtClean="0"/>
              <a:t>, метрики качества, время обучения, устойчивость результатов при разных запусках …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1. Задача регрессии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этом занятии будут задачи:</a:t>
            </a:r>
          </a:p>
          <a:p>
            <a:pPr lvl="0"/>
            <a:r>
              <a:rPr lang="ru-RU" dirty="0" smtClean="0"/>
              <a:t>Искать и загружать данные самостоятельно.</a:t>
            </a:r>
          </a:p>
          <a:p>
            <a:pPr lvl="0"/>
            <a:r>
              <a:rPr lang="ru-RU" dirty="0" smtClean="0"/>
              <a:t>Проводить разведочный анализ данных с визуализацией.</a:t>
            </a:r>
          </a:p>
          <a:p>
            <a:pPr lvl="0"/>
            <a:r>
              <a:rPr lang="ru-RU" dirty="0" smtClean="0"/>
              <a:t>Создавать и обучать нейронную сеть для регрессии.</a:t>
            </a:r>
          </a:p>
          <a:p>
            <a:pPr lvl="0"/>
            <a:r>
              <a:rPr lang="ru-RU" dirty="0" smtClean="0"/>
              <a:t>Использовать языковую модель для уточнения деталей выполнения задания.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1040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Шаг 1: Найти и загрузить </a:t>
            </a:r>
            <a:r>
              <a:rPr lang="ru-RU" b="1" dirty="0" err="1" smtClean="0"/>
              <a:t>датасет</a:t>
            </a:r>
            <a:endParaRPr lang="ru-RU" b="1" dirty="0" smtClean="0"/>
          </a:p>
          <a:p>
            <a:pPr lvl="0"/>
            <a:r>
              <a:rPr lang="ru-RU" dirty="0" smtClean="0"/>
              <a:t>Найдите подходящий </a:t>
            </a:r>
            <a:r>
              <a:rPr lang="ru-RU" dirty="0" err="1" smtClean="0"/>
              <a:t>датасет</a:t>
            </a:r>
            <a:r>
              <a:rPr lang="ru-RU" dirty="0" smtClean="0"/>
              <a:t> для задачи регрессии на платформе, например </a:t>
            </a:r>
            <a:r>
              <a:rPr lang="en-US" dirty="0" err="1" smtClean="0"/>
              <a:t>OpenML</a:t>
            </a:r>
            <a:r>
              <a:rPr lang="en-US" dirty="0" smtClean="0"/>
              <a:t>, </a:t>
            </a:r>
            <a:r>
              <a:rPr lang="ru-RU" u="sng" dirty="0" err="1" smtClean="0">
                <a:hlinkClick r:id="rId2"/>
              </a:rPr>
              <a:t>Kaggle</a:t>
            </a:r>
            <a:r>
              <a:rPr lang="ru-RU" dirty="0" smtClean="0"/>
              <a:t> или </a:t>
            </a:r>
            <a:r>
              <a:rPr lang="ru-RU" u="sng" dirty="0" smtClean="0">
                <a:hlinkClick r:id="rId3"/>
              </a:rPr>
              <a:t>UCI </a:t>
            </a:r>
            <a:r>
              <a:rPr lang="ru-RU" u="sng" dirty="0" err="1" smtClean="0">
                <a:hlinkClick r:id="rId3"/>
              </a:rPr>
              <a:t>Machine</a:t>
            </a:r>
            <a:r>
              <a:rPr lang="ru-RU" u="sng" dirty="0" smtClean="0">
                <a:hlinkClick r:id="rId3"/>
              </a:rPr>
              <a:t> </a:t>
            </a:r>
            <a:r>
              <a:rPr lang="ru-RU" u="sng" dirty="0" err="1" smtClean="0">
                <a:hlinkClick r:id="rId3"/>
              </a:rPr>
              <a:t>Learning</a:t>
            </a:r>
            <a:r>
              <a:rPr lang="ru-RU" u="sng" dirty="0" smtClean="0">
                <a:hlinkClick r:id="rId3"/>
              </a:rPr>
              <a:t> </a:t>
            </a:r>
            <a:r>
              <a:rPr lang="ru-RU" u="sng" dirty="0" err="1" smtClean="0">
                <a:hlinkClick r:id="rId3"/>
              </a:rPr>
              <a:t>Repository</a:t>
            </a:r>
            <a:r>
              <a:rPr lang="ru-RU" dirty="0" smtClean="0"/>
              <a:t>. </a:t>
            </a:r>
            <a:r>
              <a:rPr lang="ru-RU" dirty="0" err="1" smtClean="0"/>
              <a:t>Датасет</a:t>
            </a:r>
            <a:r>
              <a:rPr lang="ru-RU" dirty="0" smtClean="0"/>
              <a:t> должен содержать числовые признаки и целевую переменную для предсказания.</a:t>
            </a:r>
          </a:p>
          <a:p>
            <a:pPr lvl="0"/>
            <a:r>
              <a:rPr lang="ru-RU" dirty="0" smtClean="0"/>
              <a:t>Загрузите </a:t>
            </a:r>
            <a:r>
              <a:rPr lang="ru-RU" dirty="0" err="1" smtClean="0"/>
              <a:t>датасет</a:t>
            </a:r>
            <a:r>
              <a:rPr lang="ru-RU" dirty="0" smtClean="0"/>
              <a:t> в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Colab</a:t>
            </a:r>
            <a:r>
              <a:rPr lang="ru-RU" dirty="0" smtClean="0"/>
              <a:t>. Если </a:t>
            </a:r>
            <a:r>
              <a:rPr lang="ru-RU" dirty="0" err="1" smtClean="0"/>
              <a:t>датасет</a:t>
            </a:r>
            <a:r>
              <a:rPr lang="ru-RU" dirty="0" smtClean="0"/>
              <a:t> требует загрузки вручную, используйте методы, которые подскажет языковая модель, например, загрузка через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Drive</a:t>
            </a:r>
            <a:r>
              <a:rPr lang="ru-RU" dirty="0" smtClean="0"/>
              <a:t> или прямую ссылку.</a:t>
            </a:r>
          </a:p>
          <a:p>
            <a:r>
              <a:rPr lang="ru-RU" b="1" dirty="0" smtClean="0"/>
              <a:t>Совет</a:t>
            </a:r>
            <a:r>
              <a:rPr lang="ru-RU" dirty="0" smtClean="0"/>
              <a:t>: Если не знаете, какой </a:t>
            </a:r>
            <a:r>
              <a:rPr lang="ru-RU" dirty="0" err="1" smtClean="0"/>
              <a:t>датасет</a:t>
            </a:r>
            <a:r>
              <a:rPr lang="ru-RU" dirty="0" smtClean="0"/>
              <a:t> выбрать, спросите у языковой модели: "Какие есть популярные </a:t>
            </a:r>
            <a:r>
              <a:rPr lang="ru-RU" dirty="0" err="1" smtClean="0"/>
              <a:t>датасеты</a:t>
            </a:r>
            <a:r>
              <a:rPr lang="ru-RU" dirty="0" smtClean="0"/>
              <a:t> для регрессии?"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Шаг 2: Провести исследование данных</a:t>
            </a:r>
          </a:p>
          <a:p>
            <a:pPr lvl="0"/>
            <a:r>
              <a:rPr lang="ru-RU" dirty="0" smtClean="0"/>
              <a:t>Изучите структуру данных: количество строк, столбцов, типы данных.</a:t>
            </a:r>
          </a:p>
          <a:p>
            <a:pPr lvl="0"/>
            <a:r>
              <a:rPr lang="ru-RU" dirty="0" smtClean="0"/>
              <a:t>Проверьте наличие пропусков и выбросов в данных. При необходимости обработайте их.</a:t>
            </a:r>
          </a:p>
          <a:p>
            <a:pPr lvl="0"/>
            <a:r>
              <a:rPr lang="ru-RU" dirty="0" smtClean="0"/>
              <a:t>Постройте несколько визуализаций (например, гистограммы, диаграммы рассеяния), чтобы понять распределение данных и взаимосвязи между признаками.</a:t>
            </a:r>
          </a:p>
          <a:p>
            <a:r>
              <a:rPr lang="ru-RU" b="1" dirty="0" smtClean="0"/>
              <a:t>Совет</a:t>
            </a:r>
            <a:r>
              <a:rPr lang="ru-RU" dirty="0" smtClean="0"/>
              <a:t>: Задайте языковой модели вопрос, например:</a:t>
            </a:r>
          </a:p>
          <a:p>
            <a:pPr lvl="0"/>
            <a:r>
              <a:rPr lang="ru-RU" dirty="0" smtClean="0"/>
              <a:t>"Как проверить пропуски в данных в </a:t>
            </a:r>
            <a:r>
              <a:rPr lang="ru-RU" dirty="0" err="1" smtClean="0"/>
              <a:t>Pandas</a:t>
            </a:r>
            <a:r>
              <a:rPr lang="ru-RU" dirty="0" smtClean="0"/>
              <a:t>?"</a:t>
            </a:r>
          </a:p>
          <a:p>
            <a:pPr lvl="0"/>
            <a:r>
              <a:rPr lang="ru-RU" dirty="0" smtClean="0"/>
              <a:t>"Как построить диаграмму рассеяния между двумя признаками?"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Шаг 3: Подготовка данных</a:t>
            </a:r>
          </a:p>
          <a:p>
            <a:pPr lvl="0"/>
            <a:r>
              <a:rPr lang="ru-RU" dirty="0" smtClean="0"/>
              <a:t>Выделите признаки (X) и целевую переменную (</a:t>
            </a:r>
            <a:r>
              <a:rPr lang="ru-RU" dirty="0" err="1" smtClean="0"/>
              <a:t>y</a:t>
            </a:r>
            <a:r>
              <a:rPr lang="ru-RU" dirty="0" smtClean="0"/>
              <a:t>).</a:t>
            </a:r>
          </a:p>
          <a:p>
            <a:pPr lvl="0"/>
            <a:r>
              <a:rPr lang="ru-RU" dirty="0" smtClean="0"/>
              <a:t>Разделите данные на обучающую и тестовую выборки.</a:t>
            </a:r>
          </a:p>
          <a:p>
            <a:pPr lvl="0"/>
            <a:r>
              <a:rPr lang="ru-RU" dirty="0" smtClean="0"/>
              <a:t>Нормализуйте числовые признаки, чтобы значения находились в одном масштабе.</a:t>
            </a:r>
          </a:p>
          <a:p>
            <a:pPr lvl="0"/>
            <a:r>
              <a:rPr lang="ru-RU" b="1" dirty="0" smtClean="0"/>
              <a:t>Совет</a:t>
            </a:r>
            <a:r>
              <a:rPr lang="ru-RU" dirty="0" smtClean="0"/>
              <a:t>: Если вы не уверены, как нормализовать данные, спросите у языковой модели: "Как нормализовать данные для нейронной сети?"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Шаг 4: Создание и обучение нейронной сети</a:t>
            </a:r>
          </a:p>
          <a:p>
            <a:pPr lvl="0"/>
            <a:r>
              <a:rPr lang="ru-RU" dirty="0" smtClean="0"/>
              <a:t>Постройте нейронную сеть с использованием </a:t>
            </a:r>
            <a:r>
              <a:rPr lang="ru-RU" dirty="0" err="1" smtClean="0"/>
              <a:t>Keras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последовательной </a:t>
            </a:r>
            <a:r>
              <a:rPr lang="ru-RU" dirty="0" smtClean="0"/>
              <a:t>модели для </a:t>
            </a:r>
            <a:r>
              <a:rPr lang="ru-RU" dirty="0" smtClean="0"/>
              <a:t>решения задачи регрессии. Используйте один или несколько </a:t>
            </a:r>
            <a:r>
              <a:rPr lang="en-US" dirty="0" smtClean="0"/>
              <a:t>Dense </a:t>
            </a:r>
            <a:r>
              <a:rPr lang="ru-RU" dirty="0" smtClean="0"/>
              <a:t>слоев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Вывести </a:t>
            </a:r>
            <a:r>
              <a:rPr lang="en-US" dirty="0" smtClean="0"/>
              <a:t>summary</a:t>
            </a:r>
            <a:r>
              <a:rPr lang="ru-RU" dirty="0" smtClean="0"/>
              <a:t> и изображение графа модели</a:t>
            </a:r>
            <a:endParaRPr lang="ru-RU" dirty="0" smtClean="0"/>
          </a:p>
          <a:p>
            <a:pPr lvl="0"/>
            <a:r>
              <a:rPr lang="ru-RU" dirty="0" smtClean="0"/>
              <a:t>Укажите функцию потерь подходящую для регрессии (например, среднеквадратичную ошибку) и подходящий оптимизатор.</a:t>
            </a:r>
          </a:p>
          <a:p>
            <a:pPr lvl="0"/>
            <a:r>
              <a:rPr lang="ru-RU" dirty="0" smtClean="0"/>
              <a:t>Обучите модель, используя обучающие данные, и настройте количество эпох.</a:t>
            </a:r>
          </a:p>
          <a:p>
            <a:pPr lvl="0"/>
            <a:r>
              <a:rPr lang="ru-RU" dirty="0" smtClean="0"/>
              <a:t>Отобразите графики обучения модели </a:t>
            </a:r>
            <a:r>
              <a:rPr lang="ru-RU" dirty="0" smtClean="0"/>
              <a:t>(изменение </a:t>
            </a:r>
            <a:r>
              <a:rPr lang="ru-RU" dirty="0" smtClean="0"/>
              <a:t>потерь и ошибки во времени).</a:t>
            </a:r>
          </a:p>
          <a:p>
            <a:r>
              <a:rPr lang="ru-RU" b="1" dirty="0" smtClean="0"/>
              <a:t>Совет</a:t>
            </a:r>
            <a:r>
              <a:rPr lang="ru-RU" dirty="0" smtClean="0"/>
              <a:t>: Если возникают трудности, задайте языковой модели вопросы, например:</a:t>
            </a:r>
          </a:p>
          <a:p>
            <a:pPr lvl="0"/>
            <a:r>
              <a:rPr lang="ru-RU" dirty="0" smtClean="0"/>
              <a:t>"Какая функция потерь используется для регрессии в </a:t>
            </a:r>
            <a:r>
              <a:rPr lang="ru-RU" dirty="0" err="1" smtClean="0"/>
              <a:t>Keras</a:t>
            </a:r>
            <a:r>
              <a:rPr lang="ru-RU" dirty="0" smtClean="0"/>
              <a:t>?"</a:t>
            </a:r>
          </a:p>
          <a:p>
            <a:pPr lvl="0"/>
            <a:r>
              <a:rPr lang="ru-RU" dirty="0" smtClean="0"/>
              <a:t>"Как построить график функции потерь в процессе обучения?"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Шаг 5: Оценка модели и предсказания</a:t>
            </a:r>
          </a:p>
          <a:p>
            <a:pPr lvl="0"/>
            <a:r>
              <a:rPr lang="ru-RU" dirty="0" smtClean="0"/>
              <a:t>Оцените модель на тестовых данных, измерив метрики качества (например, среднеквадратичную ошибку или среднюю абсолютную ошибку).</a:t>
            </a:r>
          </a:p>
          <a:p>
            <a:pPr lvl="0"/>
            <a:r>
              <a:rPr lang="ru-RU" dirty="0" smtClean="0"/>
              <a:t>Сделайте предсказания с помощью модели для новых данных.</a:t>
            </a:r>
          </a:p>
          <a:p>
            <a:pPr lvl="0"/>
            <a:r>
              <a:rPr lang="ru-RU" dirty="0" smtClean="0"/>
              <a:t>Постройте график: сравните реальные значения с предсказанными (например, с помощью линейного графика или </a:t>
            </a:r>
            <a:r>
              <a:rPr lang="ru-RU" dirty="0" err="1" smtClean="0"/>
              <a:t>scatter</a:t>
            </a:r>
            <a:r>
              <a:rPr lang="ru-RU" dirty="0" smtClean="0"/>
              <a:t> </a:t>
            </a:r>
            <a:r>
              <a:rPr lang="ru-RU" dirty="0" err="1" smtClean="0"/>
              <a:t>plot</a:t>
            </a:r>
            <a:r>
              <a:rPr lang="ru-RU" dirty="0" smtClean="0"/>
              <a:t>).</a:t>
            </a:r>
          </a:p>
          <a:p>
            <a:pPr lvl="0">
              <a:buNone/>
            </a:pPr>
            <a:r>
              <a:rPr lang="ru-RU" b="1" dirty="0" smtClean="0"/>
              <a:t>Совет</a:t>
            </a:r>
            <a:r>
              <a:rPr lang="ru-RU" dirty="0" smtClean="0"/>
              <a:t>: В случае затруднений, задайте вопрос, например:</a:t>
            </a:r>
          </a:p>
          <a:p>
            <a:pPr lvl="0"/>
            <a:r>
              <a:rPr lang="ru-RU" dirty="0" smtClean="0"/>
              <a:t>"Как оценить среднеквадратичную ошибку модели?"</a:t>
            </a:r>
          </a:p>
          <a:p>
            <a:pPr lvl="0"/>
            <a:r>
              <a:rPr lang="ru-RU" dirty="0" smtClean="0"/>
              <a:t>"Как визуализировать предсказания модели?"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Шаг 6: Эксперименты и выводы</a:t>
            </a:r>
          </a:p>
          <a:p>
            <a:pPr lvl="0"/>
            <a:r>
              <a:rPr lang="ru-RU" dirty="0" smtClean="0"/>
              <a:t>Попробуйте изменить архитектуру нейронной сети (например, добавить больше слоев или изменить количество нейронов) и посмотрите, как это влияет на качество модели (метрики качества).</a:t>
            </a:r>
          </a:p>
          <a:p>
            <a:pPr lvl="0"/>
            <a:r>
              <a:rPr lang="ru-RU" dirty="0" smtClean="0"/>
              <a:t>Запустите обучение модели с разным количеством эпох. Изучите, как это влияет на переобучение (</a:t>
            </a:r>
            <a:r>
              <a:rPr lang="ru-RU" dirty="0" err="1" smtClean="0"/>
              <a:t>overfitting</a:t>
            </a:r>
            <a:r>
              <a:rPr lang="ru-RU" dirty="0" smtClean="0"/>
              <a:t>) или </a:t>
            </a:r>
            <a:r>
              <a:rPr lang="ru-RU" dirty="0" err="1" smtClean="0"/>
              <a:t>недообучение</a:t>
            </a:r>
            <a:r>
              <a:rPr lang="ru-RU" dirty="0" smtClean="0"/>
              <a:t> (</a:t>
            </a:r>
            <a:r>
              <a:rPr lang="ru-RU" dirty="0" err="1" smtClean="0"/>
              <a:t>underfitting</a:t>
            </a:r>
            <a:r>
              <a:rPr lang="ru-RU" dirty="0" smtClean="0"/>
              <a:t>).</a:t>
            </a:r>
          </a:p>
          <a:p>
            <a:pPr lvl="0"/>
            <a:r>
              <a:rPr lang="ru-RU" dirty="0" smtClean="0"/>
              <a:t>Напишите в ноутбуке </a:t>
            </a:r>
            <a:r>
              <a:rPr lang="ru-RU" b="1" dirty="0" smtClean="0"/>
              <a:t>выводы</a:t>
            </a:r>
            <a:r>
              <a:rPr lang="ru-RU" dirty="0" smtClean="0"/>
              <a:t> о том, что удалось узнать о данных и модели. Какие изменения архитектуры или параметров улучшили результат?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Ожидаемый 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Полностью подготовленный ноутбук в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Colab</a:t>
            </a:r>
            <a:r>
              <a:rPr lang="ru-RU" dirty="0" smtClean="0"/>
              <a:t> с кодом и комментариями по фрагментам кода (поясняют фрагменты кода и выполняемые действия).</a:t>
            </a:r>
          </a:p>
          <a:p>
            <a:pPr lvl="0"/>
            <a:r>
              <a:rPr lang="ru-RU" dirty="0" smtClean="0"/>
              <a:t>Загрузка, исследование и визуализация дата сета.</a:t>
            </a:r>
          </a:p>
          <a:p>
            <a:pPr lvl="0"/>
            <a:r>
              <a:rPr lang="ru-RU" dirty="0" smtClean="0"/>
              <a:t>Преобразование категориальных данных в количественные</a:t>
            </a:r>
          </a:p>
          <a:p>
            <a:pPr lvl="0"/>
            <a:r>
              <a:rPr lang="ru-RU" dirty="0" smtClean="0"/>
              <a:t>Созданная и обученная нейронная сеть для регрессии.</a:t>
            </a:r>
          </a:p>
          <a:p>
            <a:pPr lvl="0"/>
            <a:r>
              <a:rPr lang="ru-RU" dirty="0" smtClean="0"/>
              <a:t>Оценка модели и визуализация предсказаний.</a:t>
            </a:r>
          </a:p>
          <a:p>
            <a:pPr lvl="0"/>
            <a:r>
              <a:rPr lang="ru-RU" dirty="0" smtClean="0"/>
              <a:t>Проведённые эксперименты и записанные выводы о влиянии изменений на качество модели.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29472</TotalTime>
  <Words>1223</Words>
  <Application>Microsoft Office PowerPoint</Application>
  <PresentationFormat>Произвольный</PresentationFormat>
  <Paragraphs>129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2_Тема Office</vt:lpstr>
      <vt:lpstr>Нейросети для работы с табличными данными  </vt:lpstr>
      <vt:lpstr>Задание 1. Задача регрессии</vt:lpstr>
      <vt:lpstr>Слайд 3</vt:lpstr>
      <vt:lpstr>Слайд 4</vt:lpstr>
      <vt:lpstr>Слайд 5</vt:lpstr>
      <vt:lpstr>Слайд 6</vt:lpstr>
      <vt:lpstr>Слайд 7</vt:lpstr>
      <vt:lpstr>Слайд 8</vt:lpstr>
      <vt:lpstr>Ожидаемый результат</vt:lpstr>
      <vt:lpstr>Задание 2. Задача классификации</vt:lpstr>
      <vt:lpstr>Слайд 11</vt:lpstr>
      <vt:lpstr>Слайд 12</vt:lpstr>
      <vt:lpstr>Слайд 13</vt:lpstr>
      <vt:lpstr>Слайд 14</vt:lpstr>
      <vt:lpstr>Слайд 15</vt:lpstr>
      <vt:lpstr>Ожидаемые результаты</vt:lpstr>
      <vt:lpstr>Задание 3. Функциональное API и ансамблирование моделей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kristkrin@gmail.com</dc:creator>
  <cp:lastModifiedBy>Игорь Глухих</cp:lastModifiedBy>
  <cp:revision>1654</cp:revision>
  <dcterms:created xsi:type="dcterms:W3CDTF">2020-03-20T11:43:59Z</dcterms:created>
  <dcterms:modified xsi:type="dcterms:W3CDTF">2025-02-11T05:06:13Z</dcterms:modified>
</cp:coreProperties>
</file>