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0" r:id="rId4"/>
    <p:sldId id="285" r:id="rId5"/>
    <p:sldId id="286" r:id="rId6"/>
    <p:sldId id="288" r:id="rId7"/>
    <p:sldId id="301" r:id="rId8"/>
    <p:sldId id="266" r:id="rId9"/>
    <p:sldId id="295" r:id="rId10"/>
    <p:sldId id="296" r:id="rId11"/>
    <p:sldId id="297" r:id="rId12"/>
    <p:sldId id="298" r:id="rId13"/>
    <p:sldId id="299" r:id="rId14"/>
    <p:sldId id="300" r:id="rId15"/>
    <p:sldId id="263" r:id="rId16"/>
    <p:sldId id="302" r:id="rId17"/>
    <p:sldId id="303" r:id="rId18"/>
    <p:sldId id="304" r:id="rId19"/>
    <p:sldId id="305" r:id="rId20"/>
    <p:sldId id="306" r:id="rId21"/>
    <p:sldId id="308" r:id="rId22"/>
    <p:sldId id="307" r:id="rId23"/>
    <p:sldId id="309" r:id="rId24"/>
    <p:sldId id="311" r:id="rId25"/>
    <p:sldId id="312" r:id="rId26"/>
    <p:sldId id="313" r:id="rId27"/>
    <p:sldId id="314" r:id="rId28"/>
    <p:sldId id="261" r:id="rId29"/>
    <p:sldId id="316" r:id="rId30"/>
    <p:sldId id="317" r:id="rId31"/>
    <p:sldId id="315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Barlow" panose="020B0604020202020204" charset="0"/>
      <p:regular r:id="rId42"/>
      <p:bold r:id="rId43"/>
      <p:italic r:id="rId44"/>
      <p:boldItalic r:id="rId45"/>
    </p:embeddedFont>
    <p:embeddedFont>
      <p:font typeface="Miriam Libre" panose="020B0604020202020204" charset="-79"/>
      <p:regular r:id="rId46"/>
      <p:bold r:id="rId47"/>
    </p:embeddedFont>
    <p:embeddedFont>
      <p:font typeface="Work Sans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B0FE"/>
    <a:srgbClr val="F0F0F3"/>
    <a:srgbClr val="3E426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D15E9-95CB-455E-9F47-5FC73804F269}">
  <a:tblStyle styleId="{287D15E9-95CB-455E-9F47-5FC73804F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8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00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6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75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71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Itinerary</a:t>
            </a:r>
            <a:r>
              <a:rPr lang="en-US" baseline="0" dirty="0" smtClean="0"/>
              <a:t>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59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Town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06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Ticket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98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8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5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88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6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87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7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64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85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9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09510" y="1961002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 System App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4" y="116511"/>
            <a:ext cx="8151871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6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8" y="116511"/>
            <a:ext cx="8162324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09" y="116511"/>
            <a:ext cx="8244882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6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8" y="179139"/>
            <a:ext cx="8162324" cy="46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9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3" y="179139"/>
            <a:ext cx="8066973" cy="46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Слой за данни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262;p16"/>
          <p:cNvSpPr txBox="1">
            <a:spLocks/>
          </p:cNvSpPr>
          <p:nvPr/>
        </p:nvSpPr>
        <p:spPr>
          <a:xfrm>
            <a:off x="332152" y="1837290"/>
            <a:ext cx="5388796" cy="1468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Отговаря за връзка с БД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Съзхранява данните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Изпълнява заявки и команди към БД</a:t>
            </a:r>
            <a:endParaRPr lang="en-US" sz="2400" dirty="0">
              <a:solidFill>
                <a:schemeClr val="tx1"/>
              </a:solidFill>
              <a:latin typeface="Barlow Light" panose="020B0604020202020204" charset="0"/>
              <a:cs typeface="Miriam Libre" panose="020B0604020202020204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4681" y="3003626"/>
            <a:ext cx="2969231" cy="2126398"/>
          </a:xfrm>
          <a:prstGeom prst="rect">
            <a:avLst/>
          </a:prstGeom>
          <a:solidFill>
            <a:srgbClr val="A5B0FE"/>
          </a:solidFill>
          <a:ln>
            <a:solidFill>
              <a:srgbClr val="A5B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2" name="Google Shape;518;p39"/>
          <p:cNvGrpSpPr/>
          <p:nvPr/>
        </p:nvGrpSpPr>
        <p:grpSpPr>
          <a:xfrm>
            <a:off x="7006975" y="2971096"/>
            <a:ext cx="1376937" cy="2191458"/>
            <a:chOff x="715963" y="3538538"/>
            <a:chExt cx="1551087" cy="2468625"/>
          </a:xfrm>
        </p:grpSpPr>
        <p:sp>
          <p:nvSpPr>
            <p:cNvPr id="23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1" y="136005"/>
            <a:ext cx="3621051" cy="199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25" y="1623317"/>
            <a:ext cx="7639212" cy="337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Google Shape;254;p15"/>
          <p:cNvSpPr txBox="1">
            <a:spLocks/>
          </p:cNvSpPr>
          <p:nvPr/>
        </p:nvSpPr>
        <p:spPr>
          <a:xfrm>
            <a:off x="202914" y="142399"/>
            <a:ext cx="553006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bg-BG" sz="4000" dirty="0" smtClean="0"/>
              <a:t>Таблица за маршрути</a:t>
            </a:r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4" y="1919892"/>
            <a:ext cx="5645027" cy="27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6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1" y="362272"/>
            <a:ext cx="8395217" cy="43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8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786" y="564847"/>
            <a:ext cx="5388796" cy="857400"/>
          </a:xfrm>
        </p:spPr>
        <p:txBody>
          <a:bodyPr/>
          <a:lstStyle/>
          <a:p>
            <a:r>
              <a:rPr lang="bg-BG" dirty="0" smtClean="0"/>
              <a:t>Папка </a:t>
            </a:r>
            <a:r>
              <a:rPr lang="en-US" dirty="0" smtClean="0"/>
              <a:t>Model </a:t>
            </a:r>
            <a:r>
              <a:rPr lang="bg-BG" dirty="0" smtClean="0"/>
              <a:t>в слоя за данни</a:t>
            </a:r>
            <a:r>
              <a:rPr lang="en-US" dirty="0" smtClean="0"/>
              <a:t> – Entity Framework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7" y="1616411"/>
            <a:ext cx="2480587" cy="243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83" y="257187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252687" y="44887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 smtClean="0"/>
              <a:t>ЕКИП</a:t>
            </a:r>
            <a:endParaRPr sz="4400"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0603" y="1458285"/>
            <a:ext cx="4607960" cy="3155100"/>
          </a:xfrm>
        </p:spPr>
        <p:txBody>
          <a:bodyPr/>
          <a:lstStyle/>
          <a:p>
            <a:r>
              <a:rPr lang="bg-BG" sz="2400" dirty="0" smtClean="0"/>
              <a:t>Мария Щерева</a:t>
            </a:r>
          </a:p>
          <a:p>
            <a:r>
              <a:rPr lang="bg-BG" sz="2400" dirty="0" smtClean="0"/>
              <a:t>Цветина Ангелова</a:t>
            </a:r>
          </a:p>
          <a:p>
            <a:r>
              <a:rPr lang="bg-BG" sz="2400" dirty="0" smtClean="0"/>
              <a:t>Виктор Лазаров</a:t>
            </a:r>
          </a:p>
          <a:p>
            <a:r>
              <a:rPr lang="bg-BG" sz="2400" dirty="0" smtClean="0"/>
              <a:t>Йоана Атанасова</a:t>
            </a:r>
            <a:endParaRPr lang="bg-BG" sz="2400" dirty="0"/>
          </a:p>
        </p:txBody>
      </p:sp>
      <p:sp>
        <p:nvSpPr>
          <p:cNvPr id="28" name="Google Shape;752;p40"/>
          <p:cNvSpPr/>
          <p:nvPr/>
        </p:nvSpPr>
        <p:spPr>
          <a:xfrm>
            <a:off x="1599153" y="4094947"/>
            <a:ext cx="502677" cy="5299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rgbClr val="F0F0F3"/>
          </a:solidFill>
          <a:ln w="19050" cap="rnd" cmpd="sng">
            <a:solidFill>
              <a:srgbClr val="3E42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52;p40"/>
          <p:cNvSpPr/>
          <p:nvPr/>
        </p:nvSpPr>
        <p:spPr>
          <a:xfrm>
            <a:off x="677242" y="4129868"/>
            <a:ext cx="502677" cy="5299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rgbClr val="F0F0F3"/>
          </a:solidFill>
          <a:ln w="19050" cap="rnd" cmpd="sng">
            <a:solidFill>
              <a:srgbClr val="3E42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52;p40"/>
          <p:cNvSpPr/>
          <p:nvPr/>
        </p:nvSpPr>
        <p:spPr>
          <a:xfrm>
            <a:off x="2101830" y="4005400"/>
            <a:ext cx="502677" cy="5299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rgbClr val="F0F0F3"/>
          </a:solidFill>
          <a:ln w="19050" cap="rnd" cmpd="sng">
            <a:solidFill>
              <a:srgbClr val="3E42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52;p40"/>
          <p:cNvSpPr/>
          <p:nvPr/>
        </p:nvSpPr>
        <p:spPr>
          <a:xfrm>
            <a:off x="1096476" y="3954428"/>
            <a:ext cx="502677" cy="5299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rgbClr val="F0F0F3"/>
          </a:solidFill>
          <a:ln w="19050" cap="rnd" cmpd="sng">
            <a:solidFill>
              <a:srgbClr val="3E42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12" y="2309414"/>
            <a:ext cx="2656501" cy="26565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7959" y="8508"/>
            <a:ext cx="3215811" cy="1701657"/>
          </a:xfrm>
          <a:prstGeom prst="rect">
            <a:avLst/>
          </a:prstGeom>
          <a:solidFill>
            <a:srgbClr val="A5B0FE"/>
          </a:solidFill>
          <a:ln>
            <a:solidFill>
              <a:srgbClr val="A5B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3" name="Google Shape;587;p39"/>
          <p:cNvGrpSpPr/>
          <p:nvPr/>
        </p:nvGrpSpPr>
        <p:grpSpPr>
          <a:xfrm rot="10800000" flipH="1">
            <a:off x="3515527" y="179787"/>
            <a:ext cx="1436785" cy="1111812"/>
            <a:chOff x="9598025" y="882650"/>
            <a:chExt cx="2266938" cy="1754200"/>
          </a:xfrm>
        </p:grpSpPr>
        <p:sp>
          <p:nvSpPr>
            <p:cNvPr id="54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92;p39"/>
          <p:cNvGrpSpPr/>
          <p:nvPr/>
        </p:nvGrpSpPr>
        <p:grpSpPr>
          <a:xfrm>
            <a:off x="4622683" y="420612"/>
            <a:ext cx="1436856" cy="1142979"/>
            <a:chOff x="9925050" y="4203700"/>
            <a:chExt cx="2267050" cy="1803375"/>
          </a:xfrm>
        </p:grpSpPr>
        <p:sp>
          <p:nvSpPr>
            <p:cNvPr id="59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3195263" y="1571946"/>
            <a:ext cx="3000054" cy="934948"/>
          </a:xfrm>
          <a:custGeom>
            <a:avLst/>
            <a:gdLst>
              <a:gd name="connsiteX0" fmla="*/ 0 w 3000054"/>
              <a:gd name="connsiteY0" fmla="*/ 133564 h 934948"/>
              <a:gd name="connsiteX1" fmla="*/ 760288 w 3000054"/>
              <a:gd name="connsiteY1" fmla="*/ 452063 h 934948"/>
              <a:gd name="connsiteX2" fmla="*/ 1715784 w 3000054"/>
              <a:gd name="connsiteY2" fmla="*/ 626724 h 934948"/>
              <a:gd name="connsiteX3" fmla="*/ 2476072 w 3000054"/>
              <a:gd name="connsiteY3" fmla="*/ 626724 h 934948"/>
              <a:gd name="connsiteX4" fmla="*/ 2794571 w 3000054"/>
              <a:gd name="connsiteY4" fmla="*/ 698643 h 934948"/>
              <a:gd name="connsiteX5" fmla="*/ 2907586 w 3000054"/>
              <a:gd name="connsiteY5" fmla="*/ 934948 h 934948"/>
              <a:gd name="connsiteX6" fmla="*/ 2969231 w 3000054"/>
              <a:gd name="connsiteY6" fmla="*/ 164387 h 934948"/>
              <a:gd name="connsiteX7" fmla="*/ 3000054 w 3000054"/>
              <a:gd name="connsiteY7" fmla="*/ 51371 h 934948"/>
              <a:gd name="connsiteX8" fmla="*/ 236306 w 3000054"/>
              <a:gd name="connsiteY8" fmla="*/ 0 h 934948"/>
              <a:gd name="connsiteX9" fmla="*/ 0 w 3000054"/>
              <a:gd name="connsiteY9" fmla="*/ 133564 h 93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0054" h="934948">
                <a:moveTo>
                  <a:pt x="0" y="133564"/>
                </a:moveTo>
                <a:lnTo>
                  <a:pt x="760288" y="452063"/>
                </a:lnTo>
                <a:lnTo>
                  <a:pt x="1715784" y="626724"/>
                </a:lnTo>
                <a:lnTo>
                  <a:pt x="2476072" y="626724"/>
                </a:lnTo>
                <a:lnTo>
                  <a:pt x="2794571" y="698643"/>
                </a:lnTo>
                <a:lnTo>
                  <a:pt x="2907586" y="934948"/>
                </a:lnTo>
                <a:lnTo>
                  <a:pt x="2969231" y="164387"/>
                </a:lnTo>
                <a:lnTo>
                  <a:pt x="3000054" y="51371"/>
                </a:lnTo>
                <a:lnTo>
                  <a:pt x="236306" y="0"/>
                </a:lnTo>
                <a:lnTo>
                  <a:pt x="0" y="133564"/>
                </a:lnTo>
                <a:close/>
              </a:path>
            </a:pathLst>
          </a:custGeom>
          <a:solidFill>
            <a:srgbClr val="A5B0FE"/>
          </a:solidFill>
          <a:ln>
            <a:solidFill>
              <a:srgbClr val="A5B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4" name="Freeform 223"/>
          <p:cNvSpPr/>
          <p:nvPr/>
        </p:nvSpPr>
        <p:spPr>
          <a:xfrm>
            <a:off x="2147299" y="-20548"/>
            <a:ext cx="1273995" cy="1726058"/>
          </a:xfrm>
          <a:custGeom>
            <a:avLst/>
            <a:gdLst>
              <a:gd name="connsiteX0" fmla="*/ 0 w 1273995"/>
              <a:gd name="connsiteY0" fmla="*/ 0 h 1726058"/>
              <a:gd name="connsiteX1" fmla="*/ 164386 w 1273995"/>
              <a:gd name="connsiteY1" fmla="*/ 554804 h 1726058"/>
              <a:gd name="connsiteX2" fmla="*/ 595901 w 1273995"/>
              <a:gd name="connsiteY2" fmla="*/ 842481 h 1726058"/>
              <a:gd name="connsiteX3" fmla="*/ 811658 w 1273995"/>
              <a:gd name="connsiteY3" fmla="*/ 1263721 h 1726058"/>
              <a:gd name="connsiteX4" fmla="*/ 914400 w 1273995"/>
              <a:gd name="connsiteY4" fmla="*/ 1561672 h 1726058"/>
              <a:gd name="connsiteX5" fmla="*/ 1058238 w 1273995"/>
              <a:gd name="connsiteY5" fmla="*/ 1726058 h 1726058"/>
              <a:gd name="connsiteX6" fmla="*/ 1273995 w 1273995"/>
              <a:gd name="connsiteY6" fmla="*/ 267128 h 1726058"/>
              <a:gd name="connsiteX7" fmla="*/ 1273995 w 1273995"/>
              <a:gd name="connsiteY7" fmla="*/ 10274 h 1726058"/>
              <a:gd name="connsiteX8" fmla="*/ 0 w 1273995"/>
              <a:gd name="connsiteY8" fmla="*/ 0 h 172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3995" h="1726058">
                <a:moveTo>
                  <a:pt x="0" y="0"/>
                </a:moveTo>
                <a:lnTo>
                  <a:pt x="164386" y="554804"/>
                </a:lnTo>
                <a:lnTo>
                  <a:pt x="595901" y="842481"/>
                </a:lnTo>
                <a:lnTo>
                  <a:pt x="811658" y="1263721"/>
                </a:lnTo>
                <a:lnTo>
                  <a:pt x="914400" y="1561672"/>
                </a:lnTo>
                <a:lnTo>
                  <a:pt x="1058238" y="1726058"/>
                </a:lnTo>
                <a:lnTo>
                  <a:pt x="1273995" y="267128"/>
                </a:lnTo>
                <a:lnTo>
                  <a:pt x="1273995" y="10274"/>
                </a:lnTo>
                <a:lnTo>
                  <a:pt x="0" y="0"/>
                </a:lnTo>
                <a:close/>
              </a:path>
            </a:pathLst>
          </a:custGeom>
          <a:solidFill>
            <a:srgbClr val="A5B0FE"/>
          </a:solidFill>
          <a:ln>
            <a:solidFill>
              <a:srgbClr val="A5B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84" y="447898"/>
            <a:ext cx="7593331" cy="42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9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623887"/>
            <a:ext cx="8086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6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2" y="659218"/>
            <a:ext cx="7637215" cy="3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" y="1269484"/>
            <a:ext cx="7934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1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9" y="350874"/>
            <a:ext cx="7046796" cy="4365663"/>
          </a:xfrm>
          <a:prstGeom prst="rect">
            <a:avLst/>
          </a:prstGeom>
        </p:spPr>
      </p:pic>
      <p:sp>
        <p:nvSpPr>
          <p:cNvPr id="4" name="Google Shape;254;p15"/>
          <p:cNvSpPr txBox="1">
            <a:spLocks/>
          </p:cNvSpPr>
          <p:nvPr/>
        </p:nvSpPr>
        <p:spPr>
          <a:xfrm>
            <a:off x="5165724" y="2473066"/>
            <a:ext cx="3540809" cy="2085440"/>
          </a:xfrm>
          <a:prstGeom prst="rect">
            <a:avLst/>
          </a:prstGeom>
          <a:solidFill>
            <a:srgbClr val="A5B0FE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r"/>
            <a:r>
              <a:rPr lang="en-GB" sz="2800" dirty="0" smtClean="0">
                <a:solidFill>
                  <a:srgbClr val="FFFFFF"/>
                </a:solidFill>
              </a:rPr>
              <a:t>CRUD </a:t>
            </a:r>
            <a:r>
              <a:rPr lang="bg-BG" sz="2800" dirty="0" smtClean="0">
                <a:solidFill>
                  <a:srgbClr val="FFFFFF"/>
                </a:solidFill>
              </a:rPr>
              <a:t>операции при въвеждането на данни на потребител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2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Слой за услуги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" name="Google Shape;262;p16"/>
          <p:cNvSpPr txBox="1">
            <a:spLocks/>
          </p:cNvSpPr>
          <p:nvPr/>
        </p:nvSpPr>
        <p:spPr>
          <a:xfrm>
            <a:off x="332152" y="1837290"/>
            <a:ext cx="5388796" cy="1468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Обработка на данни приети от презентационния слой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Обработка на получени данни от слоя за данни</a:t>
            </a:r>
            <a:endParaRPr lang="en-US" sz="2400" dirty="0">
              <a:solidFill>
                <a:schemeClr val="tx1"/>
              </a:solidFill>
              <a:latin typeface="Barlow Light" panose="020B0604020202020204" charset="0"/>
              <a:cs typeface="Miriam Libre" panose="020B0604020202020204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4681" y="3003626"/>
            <a:ext cx="2969231" cy="2126398"/>
          </a:xfrm>
          <a:prstGeom prst="rect">
            <a:avLst/>
          </a:prstGeom>
          <a:solidFill>
            <a:srgbClr val="A5B0FE"/>
          </a:solidFill>
          <a:ln>
            <a:solidFill>
              <a:srgbClr val="A5B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2" name="Google Shape;518;p39"/>
          <p:cNvGrpSpPr/>
          <p:nvPr/>
        </p:nvGrpSpPr>
        <p:grpSpPr>
          <a:xfrm>
            <a:off x="7006975" y="2971096"/>
            <a:ext cx="1376937" cy="2191458"/>
            <a:chOff x="715963" y="3538538"/>
            <a:chExt cx="1551087" cy="2468625"/>
          </a:xfrm>
        </p:grpSpPr>
        <p:sp>
          <p:nvSpPr>
            <p:cNvPr id="23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1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87" y="1113432"/>
            <a:ext cx="6345847" cy="3598249"/>
          </a:xfrm>
          <a:prstGeom prst="rect">
            <a:avLst/>
          </a:prstGeom>
        </p:spPr>
      </p:pic>
      <p:sp>
        <p:nvSpPr>
          <p:cNvPr id="6" name="Google Shape;254;p15"/>
          <p:cNvSpPr txBox="1">
            <a:spLocks/>
          </p:cNvSpPr>
          <p:nvPr/>
        </p:nvSpPr>
        <p:spPr>
          <a:xfrm>
            <a:off x="430617" y="0"/>
            <a:ext cx="55874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bg-BG" sz="4000" dirty="0" smtClean="0"/>
              <a:t>Начини на плащане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9822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613042" y="1345914"/>
            <a:ext cx="4606657" cy="1517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r>
              <a:rPr lang="bg-BG" dirty="0" smtClean="0"/>
              <a:t>. Бъдещи разработки</a:t>
            </a:r>
            <a:endParaRPr dirty="0"/>
          </a:p>
        </p:txBody>
      </p:sp>
      <p:grpSp>
        <p:nvGrpSpPr>
          <p:cNvPr id="5" name="Google Shape;282;p19"/>
          <p:cNvGrpSpPr/>
          <p:nvPr/>
        </p:nvGrpSpPr>
        <p:grpSpPr>
          <a:xfrm rot="708646">
            <a:off x="6681383" y="2738676"/>
            <a:ext cx="1323715" cy="1323695"/>
            <a:chOff x="6643075" y="3664250"/>
            <a:chExt cx="407950" cy="407975"/>
          </a:xfrm>
        </p:grpSpPr>
        <p:sp>
          <p:nvSpPr>
            <p:cNvPr id="6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85;p19"/>
          <p:cNvGrpSpPr/>
          <p:nvPr/>
        </p:nvGrpSpPr>
        <p:grpSpPr>
          <a:xfrm rot="339891">
            <a:off x="5667690" y="3916106"/>
            <a:ext cx="544225" cy="544194"/>
            <a:chOff x="576250" y="4319400"/>
            <a:chExt cx="442075" cy="442050"/>
          </a:xfrm>
        </p:grpSpPr>
        <p:sp>
          <p:nvSpPr>
            <p:cNvPr id="9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90;p19"/>
          <p:cNvSpPr/>
          <p:nvPr/>
        </p:nvSpPr>
        <p:spPr>
          <a:xfrm>
            <a:off x="5976847" y="3202105"/>
            <a:ext cx="206903" cy="19755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91;p19"/>
          <p:cNvSpPr/>
          <p:nvPr/>
        </p:nvSpPr>
        <p:spPr>
          <a:xfrm rot="2697410">
            <a:off x="7571075" y="4117742"/>
            <a:ext cx="314083" cy="2998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92;p19"/>
          <p:cNvSpPr/>
          <p:nvPr/>
        </p:nvSpPr>
        <p:spPr>
          <a:xfrm>
            <a:off x="7817016" y="3898679"/>
            <a:ext cx="125807" cy="1201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3;p19"/>
          <p:cNvSpPr/>
          <p:nvPr/>
        </p:nvSpPr>
        <p:spPr>
          <a:xfrm rot="1279871">
            <a:off x="5834228" y="3538189"/>
            <a:ext cx="125779" cy="12015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5980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80651" y="1059341"/>
            <a:ext cx="4073311" cy="3492600"/>
          </a:xfrm>
        </p:spPr>
        <p:txBody>
          <a:bodyPr/>
          <a:lstStyle/>
          <a:p>
            <a:r>
              <a:rPr lang="bg-BG" dirty="0" smtClean="0"/>
              <a:t>Разработка на разплащателни методи</a:t>
            </a:r>
          </a:p>
          <a:p>
            <a:r>
              <a:rPr lang="bg-BG" dirty="0" smtClean="0"/>
              <a:t>Усъвършенстване на слоя База Данни</a:t>
            </a:r>
          </a:p>
          <a:p>
            <a:r>
              <a:rPr lang="bg-BG" dirty="0" smtClean="0"/>
              <a:t>Достъпност до всякакъв тип онлайн средства</a:t>
            </a:r>
            <a:endParaRPr lang="bg-BG" dirty="0"/>
          </a:p>
        </p:txBody>
      </p:sp>
      <p:grpSp>
        <p:nvGrpSpPr>
          <p:cNvPr id="6" name="Google Shape;554;p39"/>
          <p:cNvGrpSpPr/>
          <p:nvPr/>
        </p:nvGrpSpPr>
        <p:grpSpPr>
          <a:xfrm rot="10800000">
            <a:off x="372139" y="3264195"/>
            <a:ext cx="1809934" cy="1879305"/>
            <a:chOff x="6545263" y="855663"/>
            <a:chExt cx="2347900" cy="2270150"/>
          </a:xfrm>
        </p:grpSpPr>
        <p:sp>
          <p:nvSpPr>
            <p:cNvPr id="7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568;p39"/>
          <p:cNvGrpSpPr/>
          <p:nvPr/>
        </p:nvGrpSpPr>
        <p:grpSpPr>
          <a:xfrm rot="10800000">
            <a:off x="7096563" y="-1"/>
            <a:ext cx="1241467" cy="1573619"/>
            <a:chOff x="6662738" y="3806825"/>
            <a:chExt cx="1732075" cy="2195488"/>
          </a:xfrm>
        </p:grpSpPr>
        <p:sp>
          <p:nvSpPr>
            <p:cNvPr id="21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804" y="1487458"/>
            <a:ext cx="3891300" cy="1159800"/>
          </a:xfrm>
        </p:spPr>
        <p:txBody>
          <a:bodyPr/>
          <a:lstStyle/>
          <a:p>
            <a:r>
              <a:rPr lang="bg-BG" dirty="0" smtClean="0"/>
              <a:t>4. </a:t>
            </a:r>
            <a:r>
              <a:rPr lang="en-US" dirty="0" smtClean="0"/>
              <a:t>GitHub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3766" y="3083209"/>
            <a:ext cx="3891300" cy="784800"/>
          </a:xfrm>
        </p:spPr>
        <p:txBody>
          <a:bodyPr/>
          <a:lstStyle/>
          <a:p>
            <a:r>
              <a:rPr lang="bg-BG" dirty="0" smtClean="0"/>
              <a:t>Документация, Ресурси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39246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613042" y="1345914"/>
            <a:ext cx="4606657" cy="1517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r>
              <a:rPr lang="bg-BG" dirty="0"/>
              <a:t> </a:t>
            </a:r>
            <a:r>
              <a:rPr lang="bg-BG" dirty="0" smtClean="0"/>
              <a:t>Идея и цел на проекта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780461" y="3083209"/>
            <a:ext cx="566489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Софтуерен проект за купуване и разпечатване на билети за БДЖ</a:t>
            </a:r>
            <a:endParaRPr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13"/>
            <a:ext cx="9144000" cy="44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Ви за вниманието!</a:t>
            </a:r>
            <a:endParaRPr lang="bg-BG" dirty="0"/>
          </a:p>
        </p:txBody>
      </p:sp>
      <p:sp>
        <p:nvSpPr>
          <p:cNvPr id="4" name="Google Shape;269;p17"/>
          <p:cNvSpPr txBox="1">
            <a:spLocks/>
          </p:cNvSpPr>
          <p:nvPr/>
        </p:nvSpPr>
        <p:spPr>
          <a:xfrm>
            <a:off x="3912781" y="3423450"/>
            <a:ext cx="370323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Въпроси?</a:t>
            </a:r>
            <a:endParaRPr lang="bg-BG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18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164387" y="1583350"/>
            <a:ext cx="277027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b="1" dirty="0" smtClean="0"/>
              <a:t>Начална идея</a:t>
            </a:r>
            <a:endParaRPr sz="1100" b="1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93704" y="2612822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sz="1800" dirty="0" smtClean="0"/>
              <a:t>Подпомагане и автоматизиране на дейността на билетната система</a:t>
            </a:r>
            <a:endParaRPr sz="1800" dirty="0"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9865">
            <a:off x="4593171" y="378072"/>
            <a:ext cx="4027202" cy="3029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02168">
            <a:off x="3328826" y="1902722"/>
            <a:ext cx="5421009" cy="2677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0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613042" y="1345914"/>
            <a:ext cx="4606657" cy="1517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2. Структура на проекта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780461" y="3083209"/>
            <a:ext cx="566489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Трислоен модел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4796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75" y="1081077"/>
            <a:ext cx="4021125" cy="2981395"/>
          </a:xfrm>
          <a:prstGeom prst="rect">
            <a:avLst/>
          </a:prstGeom>
        </p:spPr>
      </p:pic>
      <p:sp>
        <p:nvSpPr>
          <p:cNvPr id="7" name="Google Shape;261;p16"/>
          <p:cNvSpPr txBox="1">
            <a:spLocks/>
          </p:cNvSpPr>
          <p:nvPr/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3000" dirty="0" smtClean="0">
                <a:solidFill>
                  <a:srgbClr val="A5B0FE"/>
                </a:solidFill>
                <a:latin typeface="Miriam Libre" panose="020B0604020202020204" charset="-79"/>
                <a:cs typeface="Miriam Libre" panose="020B0604020202020204" charset="-79"/>
              </a:rPr>
              <a:t>Трислоен модел</a:t>
            </a:r>
            <a:endParaRPr lang="en-US" sz="3000" dirty="0">
              <a:solidFill>
                <a:srgbClr val="A5B0FE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sp>
        <p:nvSpPr>
          <p:cNvPr id="8" name="Google Shape;262;p16"/>
          <p:cNvSpPr txBox="1">
            <a:spLocks/>
          </p:cNvSpPr>
          <p:nvPr/>
        </p:nvSpPr>
        <p:spPr>
          <a:xfrm>
            <a:off x="333910" y="1962600"/>
            <a:ext cx="3703833" cy="1468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Слой за данни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Слой за услуги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Презентационен слой</a:t>
            </a:r>
            <a:endParaRPr lang="en-US" sz="2400" dirty="0">
              <a:solidFill>
                <a:schemeClr val="tx1"/>
              </a:solidFill>
              <a:latin typeface="Barlow Light" panose="020B0604020202020204" charset="0"/>
              <a:cs typeface="Miriam Libre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74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Презентационен слой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262;p16"/>
          <p:cNvSpPr txBox="1">
            <a:spLocks/>
          </p:cNvSpPr>
          <p:nvPr/>
        </p:nvSpPr>
        <p:spPr>
          <a:xfrm>
            <a:off x="332152" y="1621532"/>
            <a:ext cx="5388796" cy="1468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Графичен потребителски интерфейс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Визуализира данни за потребителя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Отговяря за във</a:t>
            </a:r>
            <a:r>
              <a:rPr lang="bg-BG" sz="2400" dirty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е</a:t>
            </a:r>
            <a:r>
              <a:rPr lang="bg-BG" sz="2400" dirty="0" smtClean="0">
                <a:solidFill>
                  <a:schemeClr val="tx1"/>
                </a:solidFill>
                <a:latin typeface="Barlow Light" panose="020B0604020202020204" charset="0"/>
                <a:cs typeface="Miriam Libre" panose="020B0604020202020204" charset="-79"/>
              </a:rPr>
              <a:t>ждане на данни от потребителя</a:t>
            </a:r>
            <a:endParaRPr lang="en-US" sz="2400" dirty="0">
              <a:solidFill>
                <a:schemeClr val="tx1"/>
              </a:solidFill>
              <a:latin typeface="Barlow Light" panose="020B0604020202020204" charset="0"/>
              <a:cs typeface="Miriam Libre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0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7" y="116512"/>
            <a:ext cx="8168006" cy="46908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7" y="116511"/>
            <a:ext cx="8203506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194</Words>
  <Application>Microsoft Office PowerPoint</Application>
  <PresentationFormat>On-screen Show (16:9)</PresentationFormat>
  <Paragraphs>68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Times New Roman</vt:lpstr>
      <vt:lpstr>Barlow Light</vt:lpstr>
      <vt:lpstr>Barlow</vt:lpstr>
      <vt:lpstr>Arial</vt:lpstr>
      <vt:lpstr>Miriam Libre</vt:lpstr>
      <vt:lpstr>Work Sans</vt:lpstr>
      <vt:lpstr>Roderigo template</vt:lpstr>
      <vt:lpstr>Train System App</vt:lpstr>
      <vt:lpstr>ЕКИП</vt:lpstr>
      <vt:lpstr>1. Идея и цел на проекта</vt:lpstr>
      <vt:lpstr>Начална идея</vt:lpstr>
      <vt:lpstr>2. Структура на проекта</vt:lpstr>
      <vt:lpstr>PowerPoint Presentation</vt:lpstr>
      <vt:lpstr>Презентационен слой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Слой за данни</vt:lpstr>
      <vt:lpstr>PowerPoint Presentation</vt:lpstr>
      <vt:lpstr>PowerPoint Presentation</vt:lpstr>
      <vt:lpstr>PowerPoint Presentation</vt:lpstr>
      <vt:lpstr>Папка Model в слоя за данни – Entity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Слой за услуги</vt:lpstr>
      <vt:lpstr>PowerPoint Presentation</vt:lpstr>
      <vt:lpstr>3. Бъдещи разработки</vt:lpstr>
      <vt:lpstr>PowerPoint Presentation</vt:lpstr>
      <vt:lpstr>4. GitHub</vt:lpstr>
      <vt:lpstr>PowerPoint Presentation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System App</dc:title>
  <cp:lastModifiedBy>User</cp:lastModifiedBy>
  <cp:revision>32</cp:revision>
  <dcterms:modified xsi:type="dcterms:W3CDTF">2019-04-06T08:37:58Z</dcterms:modified>
</cp:coreProperties>
</file>